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70" r:id="rId3"/>
    <p:sldId id="325" r:id="rId4"/>
    <p:sldId id="468" r:id="rId5"/>
    <p:sldId id="313" r:id="rId6"/>
    <p:sldId id="475" r:id="rId7"/>
    <p:sldId id="260" r:id="rId8"/>
    <p:sldId id="274" r:id="rId9"/>
    <p:sldId id="476" r:id="rId10"/>
    <p:sldId id="477" r:id="rId11"/>
    <p:sldId id="478" r:id="rId12"/>
    <p:sldId id="479" r:id="rId13"/>
    <p:sldId id="480" r:id="rId14"/>
    <p:sldId id="481" r:id="rId15"/>
    <p:sldId id="287" r:id="rId16"/>
    <p:sldId id="444" r:id="rId17"/>
    <p:sldId id="320" r:id="rId18"/>
    <p:sldId id="321" r:id="rId19"/>
  </p:sldIdLst>
  <p:sldSz cx="18288000" cy="10287000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62A"/>
    <a:srgbClr val="0A0D15"/>
    <a:srgbClr val="080808"/>
    <a:srgbClr val="B10000"/>
    <a:srgbClr val="4F86CA"/>
    <a:srgbClr val="103C3B"/>
    <a:srgbClr val="185C5B"/>
    <a:srgbClr val="202020"/>
    <a:srgbClr val="050505"/>
    <a:srgbClr val="214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22" autoAdjust="0"/>
  </p:normalViewPr>
  <p:slideViewPr>
    <p:cSldViewPr>
      <p:cViewPr varScale="1">
        <p:scale>
          <a:sx n="49" d="100"/>
          <a:sy n="49" d="100"/>
        </p:scale>
        <p:origin x="43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9D99031-9C8F-D3D9-43DC-60CD531A34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0"/>
            <a:ext cx="18288000" cy="10325100"/>
          </a:xfrm>
          <a:prstGeom prst="rect">
            <a:avLst/>
          </a:prstGeom>
        </p:spPr>
      </p:pic>
      <p:sp>
        <p:nvSpPr>
          <p:cNvPr id="242" name="Freeform 3">
            <a:extLst>
              <a:ext uri="{FF2B5EF4-FFF2-40B4-BE49-F238E27FC236}">
                <a16:creationId xmlns:a16="http://schemas.microsoft.com/office/drawing/2014/main" id="{F4DDA03E-7CF5-4FEB-83DF-4497E0963D04}"/>
              </a:ext>
            </a:extLst>
          </p:cNvPr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310242" y="3463238"/>
            <a:ext cx="834792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7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 Escolha entre a Porta Estreita e a Porta Larga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882929" y="7088163"/>
            <a:ext cx="467027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de Abril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806730" y="7800647"/>
            <a:ext cx="444167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41" y="7316763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-20053" y="1943100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1844841" y="2178331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2516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02</a:t>
            </a:r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47" y="1981200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8922856" y="266399"/>
            <a:ext cx="11343777" cy="9754203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6" y="4484787"/>
            <a:ext cx="74780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Nesse sentido,</a:t>
            </a:r>
          </a:p>
          <a:p>
            <a:r>
              <a:rPr lang="pt-BR" sz="5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linguagem figurada do “caminho apertado”, conforme Mateus 7. aponta para os que desejam a vida eterna.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280139"/>
            <a:ext cx="702081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caminho apertado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88179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116779"/>
            <a:ext cx="601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PORTAS E CAMINHOS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881867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11979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6999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77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6" y="4408587"/>
            <a:ext cx="79352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porta larga e o caminho espaçoso simbolizam uma vida sem compromisso com Cristo, segundo o padrão do Mundo.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4" y="2329252"/>
            <a:ext cx="76304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Porta larga e caminho espaçoso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937292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165892"/>
            <a:ext cx="601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PORTAS E CAMINHOS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930980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61092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06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6" y="4706183"/>
            <a:ext cx="79352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Essa porta recebe muitas pessoas que expressam crenças e valores segundo a sua vã maneira de viver.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4" y="2626848"/>
            <a:ext cx="76304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Porta larga e caminho espaçoso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234888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463488"/>
            <a:ext cx="601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PORTAS E CAMINHOS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228576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158688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6999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59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4" y="4480112"/>
            <a:ext cx="82400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 caminho que tem seduzido muitos por meio da busca irrefreada do prazer e das ideias que negam a Bíblia como nossa única regra de fé e conduta.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4" y="2344460"/>
            <a:ext cx="76304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Porta larga e caminho espaçoso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9525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181100"/>
            <a:ext cx="601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PORTAS E CAMINHOS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9461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763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6999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72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4" y="4488001"/>
            <a:ext cx="82400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porta estreita e o caminho apertado representam uma vida de compromisso com Cristo.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3289161"/>
            <a:ext cx="38966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897201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2125801"/>
            <a:ext cx="601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PORTAS E CAMINHOS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890889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821001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7E06929-E3C6-B0F6-4A8B-C4A670AED0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485501"/>
            <a:ext cx="16230600" cy="6553600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flipH="1">
            <a:off x="-1219200" y="685800"/>
            <a:ext cx="8915400" cy="8915400"/>
            <a:chOff x="0" y="0"/>
            <a:chExt cx="6350000" cy="6350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9829800" y="2038352"/>
            <a:ext cx="5594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1703" y="3467100"/>
            <a:ext cx="8604697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“Porfiai por entrar pela porta estreita, porque eu vos digo que muitos procurarão entrar e não poderão.”</a:t>
            </a:r>
          </a:p>
          <a:p>
            <a:r>
              <a:rPr lang="pt-BR" sz="54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5400" dirty="0" err="1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pt-BR" sz="54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13.24)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79070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F7B1F63-8300-3247-D7C1-6EA2ABB61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308053" cy="10287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485500"/>
            <a:ext cx="16230600" cy="7315999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219200" y="685800"/>
            <a:ext cx="8915400" cy="8915400"/>
            <a:chOff x="0" y="0"/>
            <a:chExt cx="6350000" cy="6350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9569001" y="2196323"/>
            <a:ext cx="7499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59303" y="3532204"/>
            <a:ext cx="837609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porta estreita não é uma opção, mas a única alternativa disponível para o crente entrar no céu.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C98C260-D43E-7A05-36D9-66902C8913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duotone>
              <a:prstClr val="black"/>
              <a:srgbClr val="312F2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55" y="1943100"/>
            <a:ext cx="1477993" cy="14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95723E4-A419-0113-6C71-D4FDC588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199476" y="698928"/>
            <a:ext cx="8225482" cy="7841490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7151039" y="7186714"/>
            <a:ext cx="9419120" cy="2178194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097781" y="7186712"/>
            <a:ext cx="9397502" cy="217819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239000" y="7767977"/>
            <a:ext cx="917952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6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Mateus 7.13,14; 3.1-10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5212435" y="7186712"/>
            <a:ext cx="1938603" cy="2178194"/>
            <a:chOff x="0" y="0"/>
            <a:chExt cx="6862939" cy="3093494"/>
          </a:xfrm>
          <a:solidFill>
            <a:srgbClr val="103C3B"/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0546" y="7494143"/>
            <a:ext cx="1582385" cy="158238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42877CD1-9AAE-4A6D-9061-2E8150B50F1B}"/>
              </a:ext>
            </a:extLst>
          </p:cNvPr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50338CDD-7BAC-48E8-89C2-A45C04E2A899}"/>
              </a:ext>
            </a:extLst>
          </p:cNvPr>
          <p:cNvGrpSpPr/>
          <p:nvPr/>
        </p:nvGrpSpPr>
        <p:grpSpPr>
          <a:xfrm>
            <a:off x="-992706" y="384397"/>
            <a:ext cx="9984306" cy="9518207"/>
            <a:chOff x="-778940" y="-331024"/>
            <a:chExt cx="11510130" cy="10972800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CDA7F269-C142-44EF-BF16-18A771F4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TextBox 10"/>
          <p:cNvSpPr txBox="1"/>
          <p:nvPr/>
        </p:nvSpPr>
        <p:spPr>
          <a:xfrm>
            <a:off x="9555443" y="1120692"/>
            <a:ext cx="6421804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918C1445-1D6F-41A8-AB20-969EFBC76A9D}"/>
              </a:ext>
            </a:extLst>
          </p:cNvPr>
          <p:cNvSpPr txBox="1"/>
          <p:nvPr/>
        </p:nvSpPr>
        <p:spPr>
          <a:xfrm>
            <a:off x="9531629" y="2534126"/>
            <a:ext cx="8146771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lição, estudaremos o símbolo da porta estreita e da larga, do caminho apertado e do espaçoso. O início da nossa jornada deve levar em conta o caminho que nos conduz ao Céu.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EF63F2-4D12-3F2B-4052-0B3F4F1F5A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7247" y="1024826"/>
            <a:ext cx="1390650" cy="139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286000" y="1943100"/>
            <a:ext cx="2553929" cy="243470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930058" y="1977267"/>
            <a:ext cx="9623288" cy="2381488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876799" y="1977265"/>
            <a:ext cx="9601201" cy="238148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5181600" y="2197775"/>
            <a:ext cx="893407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Explicar a analogia da “porta estreita” e do “caminho apertado” do ponto de vista bíblico e teológico</a:t>
            </a:r>
          </a:p>
        </p:txBody>
      </p:sp>
      <p:grpSp>
        <p:nvGrpSpPr>
          <p:cNvPr id="78" name="Group 5">
            <a:extLst>
              <a:ext uri="{FF2B5EF4-FFF2-40B4-BE49-F238E27FC236}">
                <a16:creationId xmlns:a16="http://schemas.microsoft.com/office/drawing/2014/main" id="{F3EDE4AB-9B13-CFE6-FE72-191CF4FECEDE}"/>
              </a:ext>
            </a:extLst>
          </p:cNvPr>
          <p:cNvGrpSpPr/>
          <p:nvPr/>
        </p:nvGrpSpPr>
        <p:grpSpPr>
          <a:xfrm>
            <a:off x="2286000" y="4606879"/>
            <a:ext cx="2553929" cy="2434704"/>
            <a:chOff x="-778940" y="-331024"/>
            <a:chExt cx="11510130" cy="10972800"/>
          </a:xfrm>
        </p:grpSpPr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944F96D7-723A-4E8D-EAB4-F261BB3E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0" name="Group 3">
            <a:extLst>
              <a:ext uri="{FF2B5EF4-FFF2-40B4-BE49-F238E27FC236}">
                <a16:creationId xmlns:a16="http://schemas.microsoft.com/office/drawing/2014/main" id="{E177EA0F-920E-8832-231C-D940C1D14BA9}"/>
              </a:ext>
            </a:extLst>
          </p:cNvPr>
          <p:cNvGrpSpPr/>
          <p:nvPr/>
        </p:nvGrpSpPr>
        <p:grpSpPr>
          <a:xfrm>
            <a:off x="4930058" y="4616246"/>
            <a:ext cx="11681542" cy="2381487"/>
            <a:chOff x="0" y="0"/>
            <a:chExt cx="6862939" cy="3093494"/>
          </a:xfrm>
          <a:solidFill>
            <a:srgbClr val="4F86CA"/>
          </a:solidFill>
        </p:grpSpPr>
        <p:sp>
          <p:nvSpPr>
            <p:cNvPr id="81" name="Freeform 4">
              <a:extLst>
                <a:ext uri="{FF2B5EF4-FFF2-40B4-BE49-F238E27FC236}">
                  <a16:creationId xmlns:a16="http://schemas.microsoft.com/office/drawing/2014/main" id="{7F2AD03E-C601-AB56-5DC7-D4D91C4BA29E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82" name="Group 3">
            <a:extLst>
              <a:ext uri="{FF2B5EF4-FFF2-40B4-BE49-F238E27FC236}">
                <a16:creationId xmlns:a16="http://schemas.microsoft.com/office/drawing/2014/main" id="{35980B4C-34C5-1BF3-185A-143719608905}"/>
              </a:ext>
            </a:extLst>
          </p:cNvPr>
          <p:cNvGrpSpPr/>
          <p:nvPr/>
        </p:nvGrpSpPr>
        <p:grpSpPr>
          <a:xfrm>
            <a:off x="4876799" y="4616245"/>
            <a:ext cx="11654731" cy="23814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83" name="Freeform 4">
              <a:extLst>
                <a:ext uri="{FF2B5EF4-FFF2-40B4-BE49-F238E27FC236}">
                  <a16:creationId xmlns:a16="http://schemas.microsoft.com/office/drawing/2014/main" id="{84B1DD29-CD12-940E-9AA2-337F32D0A97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84" name="TextBox 9">
            <a:extLst>
              <a:ext uri="{FF2B5EF4-FFF2-40B4-BE49-F238E27FC236}">
                <a16:creationId xmlns:a16="http://schemas.microsoft.com/office/drawing/2014/main" id="{747F3D89-6616-756A-3EEA-CE3AD76BAEEF}"/>
              </a:ext>
            </a:extLst>
          </p:cNvPr>
          <p:cNvSpPr txBox="1"/>
          <p:nvPr/>
        </p:nvSpPr>
        <p:spPr>
          <a:xfrm>
            <a:off x="5126055" y="4838700"/>
            <a:ext cx="11256945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54700">
                      <a:schemeClr val="tx2">
                        <a:lumMod val="75000"/>
                      </a:schemeClr>
                    </a:gs>
                    <a:gs pos="0">
                      <a:schemeClr val="tx2">
                        <a:lumMod val="60000"/>
                        <a:lumOff val="40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Destacar que a decisão pela porta estreita requer uma vida de renúncia e disposição para enfrentar os desafios da caminhada cristã</a:t>
            </a:r>
          </a:p>
        </p:txBody>
      </p:sp>
      <p:grpSp>
        <p:nvGrpSpPr>
          <p:cNvPr id="92" name="Group 5">
            <a:extLst>
              <a:ext uri="{FF2B5EF4-FFF2-40B4-BE49-F238E27FC236}">
                <a16:creationId xmlns:a16="http://schemas.microsoft.com/office/drawing/2014/main" id="{EEB389F4-5137-75C9-BB45-91311098566C}"/>
              </a:ext>
            </a:extLst>
          </p:cNvPr>
          <p:cNvGrpSpPr/>
          <p:nvPr/>
        </p:nvGrpSpPr>
        <p:grpSpPr>
          <a:xfrm>
            <a:off x="2249129" y="7289707"/>
            <a:ext cx="2553929" cy="2434704"/>
            <a:chOff x="-778940" y="-331024"/>
            <a:chExt cx="11510130" cy="10972800"/>
          </a:xfrm>
        </p:grpSpPr>
        <p:pic>
          <p:nvPicPr>
            <p:cNvPr id="93" name="Picture 6">
              <a:extLst>
                <a:ext uri="{FF2B5EF4-FFF2-40B4-BE49-F238E27FC236}">
                  <a16:creationId xmlns:a16="http://schemas.microsoft.com/office/drawing/2014/main" id="{A0FC2646-9220-C061-39D2-0E753EA70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Group 3">
            <a:extLst>
              <a:ext uri="{FF2B5EF4-FFF2-40B4-BE49-F238E27FC236}">
                <a16:creationId xmlns:a16="http://schemas.microsoft.com/office/drawing/2014/main" id="{95CB36C6-7F70-2798-7132-E55D56B2D70B}"/>
              </a:ext>
            </a:extLst>
          </p:cNvPr>
          <p:cNvGrpSpPr/>
          <p:nvPr/>
        </p:nvGrpSpPr>
        <p:grpSpPr>
          <a:xfrm>
            <a:off x="4893187" y="7277102"/>
            <a:ext cx="10880213" cy="2434704"/>
            <a:chOff x="0" y="0"/>
            <a:chExt cx="6862939" cy="3093494"/>
          </a:xfrm>
          <a:solidFill>
            <a:srgbClr val="B10000"/>
          </a:solidFill>
        </p:grpSpPr>
        <p:sp>
          <p:nvSpPr>
            <p:cNvPr id="95" name="Freeform 4">
              <a:extLst>
                <a:ext uri="{FF2B5EF4-FFF2-40B4-BE49-F238E27FC236}">
                  <a16:creationId xmlns:a16="http://schemas.microsoft.com/office/drawing/2014/main" id="{A7CC7C01-621D-826F-E4EA-8A898968423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96" name="Group 3">
            <a:extLst>
              <a:ext uri="{FF2B5EF4-FFF2-40B4-BE49-F238E27FC236}">
                <a16:creationId xmlns:a16="http://schemas.microsoft.com/office/drawing/2014/main" id="{0CD95449-3D91-06BF-0E97-DE1A194AA03A}"/>
              </a:ext>
            </a:extLst>
          </p:cNvPr>
          <p:cNvGrpSpPr/>
          <p:nvPr/>
        </p:nvGrpSpPr>
        <p:grpSpPr>
          <a:xfrm>
            <a:off x="4839928" y="7277100"/>
            <a:ext cx="10855241" cy="243470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7" name="Freeform 4">
              <a:extLst>
                <a:ext uri="{FF2B5EF4-FFF2-40B4-BE49-F238E27FC236}">
                  <a16:creationId xmlns:a16="http://schemas.microsoft.com/office/drawing/2014/main" id="{CC2EDBED-ED7C-E67E-FDAA-A66B3D3D6DCB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98" name="TextBox 9">
            <a:extLst>
              <a:ext uri="{FF2B5EF4-FFF2-40B4-BE49-F238E27FC236}">
                <a16:creationId xmlns:a16="http://schemas.microsoft.com/office/drawing/2014/main" id="{392AE9F6-3CE9-FCB6-2CB6-6C431A38BF45}"/>
              </a:ext>
            </a:extLst>
          </p:cNvPr>
          <p:cNvSpPr txBox="1"/>
          <p:nvPr/>
        </p:nvSpPr>
        <p:spPr>
          <a:xfrm>
            <a:off x="5126054" y="7524956"/>
            <a:ext cx="10266346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gradFill>
                  <a:gsLst>
                    <a:gs pos="100000">
                      <a:srgbClr val="010101"/>
                    </a:gs>
                    <a:gs pos="54700">
                      <a:srgbClr val="2A0000"/>
                    </a:gs>
                    <a:gs pos="0">
                      <a:srgbClr val="C0000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Apontar que a entrada pelo caminho estreito está baseada no arrependimento, confissão de pecados e novo estilo de vida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1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4" grpId="0"/>
      <p:bldP spid="98" grpId="0"/>
      <p:bldP spid="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38D142-62FF-C069-07E3-79A082BBB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54BE409A-851F-427D-BD94-F02FA7C7C68E}"/>
              </a:ext>
            </a:extLst>
          </p:cNvPr>
          <p:cNvGrpSpPr/>
          <p:nvPr/>
        </p:nvGrpSpPr>
        <p:grpSpPr>
          <a:xfrm>
            <a:off x="7543800" y="3009899"/>
            <a:ext cx="10710996" cy="4191001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2882C842-97FA-4587-A6BB-99C5B95DF50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E51BC78C-064F-4198-A3DA-7D415D352485}"/>
              </a:ext>
            </a:extLst>
          </p:cNvPr>
          <p:cNvGrpSpPr/>
          <p:nvPr/>
        </p:nvGrpSpPr>
        <p:grpSpPr>
          <a:xfrm>
            <a:off x="-1182112" y="-64786"/>
            <a:ext cx="11040401" cy="10525000"/>
            <a:chOff x="2507710" y="2815224"/>
            <a:chExt cx="9108265" cy="8683062"/>
          </a:xfrm>
        </p:grpSpPr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C156B654-1DB6-48C6-944E-1D82565A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grpSp>
        <p:nvGrpSpPr>
          <p:cNvPr id="34" name="Group 5">
            <a:extLst>
              <a:ext uri="{FF2B5EF4-FFF2-40B4-BE49-F238E27FC236}">
                <a16:creationId xmlns:a16="http://schemas.microsoft.com/office/drawing/2014/main" id="{ECEB7E96-71B0-4CCD-B7F2-68CDB6E99A39}"/>
              </a:ext>
            </a:extLst>
          </p:cNvPr>
          <p:cNvGrpSpPr/>
          <p:nvPr/>
        </p:nvGrpSpPr>
        <p:grpSpPr>
          <a:xfrm>
            <a:off x="-1182111" y="-64786"/>
            <a:ext cx="11040401" cy="10525000"/>
            <a:chOff x="2507710" y="2815224"/>
            <a:chExt cx="9108265" cy="8683062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5CEB20F0-5A67-4013-8543-3CDAE374B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839200" y="3619500"/>
            <a:ext cx="9240253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10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 - PORTAS E CAMINHOS</a:t>
            </a:r>
            <a:endParaRPr lang="en-US" sz="10000" b="1" dirty="0">
              <a:gradFill>
                <a:gsLst>
                  <a:gs pos="53800">
                    <a:schemeClr val="tx1">
                      <a:lumMod val="85000"/>
                      <a:lumOff val="15000"/>
                    </a:schemeClr>
                  </a:gs>
                  <a:gs pos="100000">
                    <a:srgbClr val="010101"/>
                  </a:gs>
                  <a:gs pos="0">
                    <a:srgbClr val="099491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172783"/>
            <a:ext cx="80162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ideia de uma “porta estreita” como caminho para a vida está presente tanto na literatura judaica quanto na cristã.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3058347"/>
            <a:ext cx="70208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 porta estreita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666387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894987"/>
            <a:ext cx="601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PORTAS E CAMINHOS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660075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590187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87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510147"/>
            <a:ext cx="76304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Quando falamos de caminho apertado, apontamos para a conduta, a maneira de viver que evidencia salvação ou perdição.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268260"/>
            <a:ext cx="63350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caminho apertado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76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104900"/>
            <a:ext cx="601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PORTAS E CAMINHOS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869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00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19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2534</TotalTime>
  <Words>411</Words>
  <Application>Microsoft Office PowerPoint</Application>
  <PresentationFormat>Personalizar</PresentationFormat>
  <Paragraphs>41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 Black</vt:lpstr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Escolha entre a Porta Estreita e a Porta Larga</dc:title>
  <dc:creator>Henrique Nascimento</dc:creator>
  <cp:lastModifiedBy>HERBETH LINS</cp:lastModifiedBy>
  <cp:revision>74</cp:revision>
  <dcterms:created xsi:type="dcterms:W3CDTF">2006-08-16T00:00:00Z</dcterms:created>
  <dcterms:modified xsi:type="dcterms:W3CDTF">2024-04-08T18:10:06Z</dcterms:modified>
  <dc:identifier>DAFjsyPzqZA</dc:identifier>
</cp:coreProperties>
</file>