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476" r:id="rId4"/>
    <p:sldId id="468" r:id="rId5"/>
    <p:sldId id="399" r:id="rId6"/>
    <p:sldId id="475" r:id="rId7"/>
    <p:sldId id="264" r:id="rId8"/>
    <p:sldId id="400" r:id="rId9"/>
    <p:sldId id="477" r:id="rId10"/>
    <p:sldId id="478" r:id="rId11"/>
    <p:sldId id="479" r:id="rId12"/>
    <p:sldId id="287" r:id="rId13"/>
    <p:sldId id="444" r:id="rId14"/>
    <p:sldId id="320" r:id="rId15"/>
    <p:sldId id="321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0704"/>
    <a:srgbClr val="95442C"/>
    <a:srgbClr val="FECA77"/>
    <a:srgbClr val="E38E51"/>
    <a:srgbClr val="0AB7FF"/>
    <a:srgbClr val="C4732A"/>
    <a:srgbClr val="1B7DD8"/>
    <a:srgbClr val="0C1326"/>
    <a:srgbClr val="00030C"/>
    <a:srgbClr val="DCE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8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1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74AC2-FC69-4D7F-BD39-BA78B6B865EB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407055-85D8-4885-B83C-745BB04C4A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867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2FD189-CFC4-455A-84C5-5D33B9BD9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BF685FA-2425-4DDB-A7BE-5A2E7948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8EB77B-A535-4356-8222-CE686B31E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0CE6790-1C54-4056-B513-669171280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01F061-7E5E-419D-95CA-03769516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02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1B45A3-EC7D-4F20-87C9-3A7ABFCC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16481D-98E2-44AF-AA49-918CCA568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8E6152C-96DA-4FA8-B683-8AE31700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BB3AEA-74A5-41C3-B17A-90112FC8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291D18-222A-414F-BA73-45881911A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41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2A9A7D-3D6C-4E0E-A07C-D9AE80E19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7549E6D-9EC1-4EC2-8783-8DB317DD9A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7C0050-7063-478D-BF2D-D49C7B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8514AE-B741-4AB1-BA33-B2883D62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980C7B-C3E1-4906-ACED-BF5EC808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80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EA291-064D-4D85-9B46-A074EEF50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A04C86-5156-4606-82E9-00428FA6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C2AC7D-74AD-4CBA-8E4C-FAEAE3D0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1D2716-B097-4B7C-BB62-CA3B0506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D5B368-CC54-41B2-9B1E-387A0FC9E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927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8F23C-3AE2-4003-9685-B43F11CF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F7B0D2-B452-4C86-B591-1B95CE5C1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1C3775-8B0F-41D5-B2E0-C32EB07DA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05C9E6-1451-4C16-AB52-36B911AF7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F3DF67-5013-4F7B-A4C8-1F73CDB6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6EB4E-8C9B-4AE1-BA92-5A6984D12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A40699-FC0E-44A4-B907-DBEA27BB6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000CF31-EC77-47D0-A81C-392846DE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72E28-BD79-4379-8E0F-C6058243F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50E885-DA58-4586-8A07-047EB9C82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A499568-08F9-47EF-97C7-27F2BF083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81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6D14A1-D23A-4DA1-8011-235A30C85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9A05F9-2060-4365-A998-E01E91106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D7C195-D959-425C-BDF4-2CE13F120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F605B1E-9DA1-44AA-A5E0-853E63962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43037D5-7174-4579-9F56-F7A7C88038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20B9A2-C7F5-457B-A647-689BB3FD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27B057E-1207-4EA9-A70E-4D3AA850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5B4C195-6873-49CD-B332-2EA78F034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11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2BD38B-0065-4415-840D-80D44AF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64E69D8-BA63-4C51-A599-B67D802E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8836B1-9F4C-4FBB-809C-21CA0B43A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768E1CE-7536-4064-BD31-1C58A6A1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93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D724BB3-C0D0-4765-BFE2-F60F7E8C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5B6706C-39C1-4722-A6AF-5B961200A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F1A4C8-435D-46C4-8CDA-395197FA4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566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FA6E5-67B2-4A69-9ACB-4BE2E7FC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099DAA-8919-4D75-BE64-5D2B75BB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FCFDBB-F16C-42FC-9AE1-848A6D18B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EDD499-913F-4020-9BDA-BB7D79C66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2C0CC-A139-42B8-AD9E-E2569C132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13A937-5DE4-4F34-BBBC-6199864E4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0847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E16B1D-A248-4C48-B9A3-0F5E3BEB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4287873-E613-4951-9539-29429FC50A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2DDFE8A-1D2C-4292-A54C-23BC4A05B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1F7BDC0-438F-465D-99AA-49D92714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AACC1E-76FA-4051-83EB-510B39C0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08DC752-F5E4-4851-B1F5-F649E31B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420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822D461-1BE4-46D2-8111-F7E9334B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89765F8-34AC-46C6-AD3A-D6B04AD6E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DAF74E-7A3E-4373-B503-CEA4847D7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4133-8156-46D8-A6EA-584C7CDA90DD}" type="datetimeFigureOut">
              <a:rPr lang="pt-BR" smtClean="0"/>
              <a:t>09/04/2024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C8DBA-B940-4E28-BF42-960CF8F46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F7D53A-5407-43AE-99A2-9F8C2B08C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D2625-C41D-459E-A9FB-C267D34216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248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7.jpe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F7BAE8-340E-D65D-428A-5ED774B040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F1F2B06F-C5E3-4F20-9EF6-7321AE6F307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827E702-41F4-4824-AEFA-8203991C5A3A}"/>
              </a:ext>
            </a:extLst>
          </p:cNvPr>
          <p:cNvSpPr/>
          <p:nvPr/>
        </p:nvSpPr>
        <p:spPr>
          <a:xfrm rot="5400000" flipV="1">
            <a:off x="2499211" y="-1135630"/>
            <a:ext cx="3279312" cy="8277729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150704"/>
              </a:gs>
              <a:gs pos="53000">
                <a:srgbClr val="E38E51"/>
              </a:gs>
              <a:gs pos="100000">
                <a:srgbClr val="150704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41804D6-5BCA-413D-A6E5-FAE2DB737245}"/>
              </a:ext>
            </a:extLst>
          </p:cNvPr>
          <p:cNvSpPr txBox="1"/>
          <p:nvPr/>
        </p:nvSpPr>
        <p:spPr>
          <a:xfrm>
            <a:off x="1386109" y="5502681"/>
            <a:ext cx="251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de Abril 2024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269DE16-A91F-4504-A7D4-F5F0CE64D9BF}"/>
              </a:ext>
            </a:extLst>
          </p:cNvPr>
          <p:cNvSpPr txBox="1"/>
          <p:nvPr/>
        </p:nvSpPr>
        <p:spPr>
          <a:xfrm>
            <a:off x="1395135" y="4918436"/>
            <a:ext cx="2516465" cy="480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2400" dirty="0">
                <a:solidFill>
                  <a:srgbClr val="D2D3D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trimestre 2024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6CBAA78-46D0-432F-A95A-19347F8161F9}"/>
              </a:ext>
            </a:extLst>
          </p:cNvPr>
          <p:cNvSpPr txBox="1"/>
          <p:nvPr/>
        </p:nvSpPr>
        <p:spPr>
          <a:xfrm>
            <a:off x="1123980" y="1615907"/>
            <a:ext cx="1660041" cy="51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2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02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124DD52-79BB-49EC-8221-68578ADA7ECB}"/>
              </a:ext>
            </a:extLst>
          </p:cNvPr>
          <p:cNvSpPr/>
          <p:nvPr/>
        </p:nvSpPr>
        <p:spPr>
          <a:xfrm>
            <a:off x="6181816" y="195366"/>
            <a:ext cx="6677701" cy="6467269"/>
          </a:xfrm>
          <a:prstGeom prst="roundRect">
            <a:avLst>
              <a:gd name="adj" fmla="val 271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175">
            <a:solidFill>
              <a:srgbClr val="9544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9B5D82-D00A-459F-BFD9-3A9BD27B249F}"/>
              </a:ext>
            </a:extLst>
          </p:cNvPr>
          <p:cNvSpPr txBox="1"/>
          <p:nvPr/>
        </p:nvSpPr>
        <p:spPr>
          <a:xfrm flipH="1">
            <a:off x="321160" y="2336967"/>
            <a:ext cx="57857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Realidade do Deus da Bíblia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AE158B6-244B-4E30-9D83-596F66DF5A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3" y="5018440"/>
            <a:ext cx="833259" cy="8332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980365D-A82D-BAD8-A37A-31E3B67CCB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56" y="1582319"/>
            <a:ext cx="580523" cy="5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07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4" grpId="0"/>
      <p:bldP spid="15" grpId="0" animBg="1"/>
      <p:bldP spid="1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63E5455B-FB2D-EDA7-E1D9-738C26EA7E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989908"/>
            <a:ext cx="6147303" cy="4878184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C7C8F-7F6E-46CA-AEC2-6D0BF06C12E8}"/>
              </a:ext>
            </a:extLst>
          </p:cNvPr>
          <p:cNvSpPr txBox="1"/>
          <p:nvPr/>
        </p:nvSpPr>
        <p:spPr>
          <a:xfrm>
            <a:off x="6004687" y="2841805"/>
            <a:ext cx="5615813" cy="28623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mostrar que o homem e o mundo tiveram uma origem, que não são frutos de um acidente cósmico ou resultado de uma ação de forças impessoais.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004686" y="2051094"/>
            <a:ext cx="577185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Uma revelação geral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7" y="1231471"/>
            <a:ext cx="3641763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7" y="1233144"/>
            <a:ext cx="357508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1279090"/>
            <a:ext cx="185375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DEUS E SUA EXISTÊNCIA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826" y="1150149"/>
            <a:ext cx="899806" cy="8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0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  <p:bldP spid="12" grpId="0"/>
      <p:bldP spid="5" grpId="0" animBg="1"/>
      <p:bldP spid="2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32BFC1F-BA18-1D6B-3826-A8C0594620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628"/>
            <a:ext cx="12192000" cy="6864627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272704"/>
            <a:ext cx="6147303" cy="6287192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C7C8F-7F6E-46CA-AEC2-6D0BF06C12E8}"/>
              </a:ext>
            </a:extLst>
          </p:cNvPr>
          <p:cNvSpPr txBox="1"/>
          <p:nvPr/>
        </p:nvSpPr>
        <p:spPr>
          <a:xfrm>
            <a:off x="6004687" y="2657329"/>
            <a:ext cx="5873455" cy="37856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Revelação especial, segundo a teologia sistemática, é aquela em que Deus se mostra aos seres humanos através de meios sobrenaturais, como milagres, encarnação de Jesus Cristo e inspiração da Bíblia.</a:t>
            </a:r>
          </a:p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[acréscimo nosso].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004686" y="1333890"/>
            <a:ext cx="452361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Uma revelação específica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7" y="514267"/>
            <a:ext cx="3641763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7" y="515940"/>
            <a:ext cx="357508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561886"/>
            <a:ext cx="185375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DEUS E SUA EXISTÊNCIA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826" y="432945"/>
            <a:ext cx="899806" cy="8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1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  <p:bldP spid="12" grpId="0"/>
      <p:bldP spid="5" grpId="0" animBg="1"/>
      <p:bldP spid="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-4160"/>
            <a:ext cx="12184613" cy="686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0"/>
            <a:ext cx="121772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" y="1"/>
            <a:ext cx="1217722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2C1FBB1-96E7-DE56-BDD6-5813147302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flipH="1">
            <a:off x="-1733108" y="249464"/>
            <a:ext cx="7872343" cy="6333672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6849631" y="1611109"/>
            <a:ext cx="4826407" cy="647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533"/>
              </a:spcAft>
            </a:pPr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PRINCIPAL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49632" y="2275245"/>
            <a:ext cx="4631971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“Ora, sem fé é impossível agradar-lhe, porque é necessário que aquele que se aproxima de Deus creia que ele existe e que é galardoador dos que o buscam .” (</a:t>
            </a:r>
            <a:r>
              <a:rPr lang="pt-BR" sz="3200" dirty="0" err="1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pt-BR" sz="32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11.6)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632" y="640682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7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7F11FFF-313B-A3F1-55D7-2A5688C5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A9B61E7D-6573-BDAD-29DB-BC20683D4430}"/>
              </a:ext>
            </a:extLst>
          </p:cNvPr>
          <p:cNvSpPr/>
          <p:nvPr/>
        </p:nvSpPr>
        <p:spPr>
          <a:xfrm flipH="1">
            <a:off x="0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56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flipH="1">
            <a:off x="6070599" y="262164"/>
            <a:ext cx="7921847" cy="6333672"/>
            <a:chOff x="0" y="0"/>
            <a:chExt cx="6350000" cy="6350000"/>
          </a:xfr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prstGeom prst="rect">
              <a:avLst/>
            </a:prstGeom>
            <a:grpFill/>
            <a:ln w="19050">
              <a:solidFill>
                <a:schemeClr val="bg1">
                  <a:lumMod val="95000"/>
                </a:schemeClr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677432" y="2233409"/>
            <a:ext cx="496136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b="1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RESUMO DA LIÇÃO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77432" y="2932364"/>
            <a:ext cx="496136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508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Bíblia Sagrada mostra a existência de Deus para o homem moderno.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7DDA76-70D9-4F22-A6C2-CEE422AD9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85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432" y="1262982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1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5DEBE5C-B0CA-D137-D2D1-84E551572E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3008724" y="413435"/>
            <a:ext cx="6174552" cy="5886304"/>
            <a:chOff x="-778940" y="-873069"/>
            <a:chExt cx="11510130" cy="10972800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873069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" cap="sq">
              <a:solidFill>
                <a:schemeClr val="bg1">
                  <a:lumMod val="85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3847453" y="5269124"/>
            <a:ext cx="5296150" cy="1030615"/>
            <a:chOff x="0" y="0"/>
            <a:chExt cx="6862939" cy="3093494"/>
          </a:xfrm>
          <a:solidFill>
            <a:srgbClr val="D0C593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3860823" y="5269123"/>
            <a:ext cx="5247273" cy="1030616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4441718" y="5268533"/>
            <a:ext cx="3884155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400" dirty="0">
                <a:gradFill>
                  <a:gsLst>
                    <a:gs pos="53800">
                      <a:srgbClr val="C4732A"/>
                    </a:gs>
                    <a:gs pos="100000">
                      <a:srgbClr val="1B140E"/>
                    </a:gs>
                    <a:gs pos="0">
                      <a:srgbClr val="CB9772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Salmos 19.1-4; Romanos 1.18-20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2561736" y="5269123"/>
            <a:ext cx="1292402" cy="1054923"/>
            <a:chOff x="0" y="0"/>
            <a:chExt cx="6862939" cy="3093494"/>
          </a:xfrm>
          <a:gradFill>
            <a:gsLst>
              <a:gs pos="0">
                <a:srgbClr val="1B140E"/>
              </a:gs>
              <a:gs pos="53000">
                <a:srgbClr val="5C3518"/>
              </a:gs>
              <a:gs pos="100000">
                <a:srgbClr val="C4732A"/>
              </a:gs>
            </a:gsLst>
            <a:lin ang="19200000" scaled="0"/>
          </a:gra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1887" y="5370534"/>
            <a:ext cx="852100" cy="852100"/>
          </a:xfrm>
          <a:prstGeom prst="rect">
            <a:avLst/>
          </a:prstGeom>
        </p:spPr>
      </p:pic>
      <p:grpSp>
        <p:nvGrpSpPr>
          <p:cNvPr id="7" name="Group 3">
            <a:extLst>
              <a:ext uri="{FF2B5EF4-FFF2-40B4-BE49-F238E27FC236}">
                <a16:creationId xmlns:a16="http://schemas.microsoft.com/office/drawing/2014/main" id="{B25D83DD-E1DE-D121-2A6E-AA42D2E154D7}"/>
              </a:ext>
            </a:extLst>
          </p:cNvPr>
          <p:cNvGrpSpPr/>
          <p:nvPr/>
        </p:nvGrpSpPr>
        <p:grpSpPr>
          <a:xfrm>
            <a:off x="3277208" y="4401258"/>
            <a:ext cx="5830888" cy="863436"/>
            <a:chOff x="0" y="0"/>
            <a:chExt cx="6862939" cy="3093494"/>
          </a:xfrm>
          <a:gradFill>
            <a:gsLst>
              <a:gs pos="0">
                <a:schemeClr val="bg2">
                  <a:lumMod val="10000"/>
                </a:schemeClr>
              </a:gs>
              <a:gs pos="53000">
                <a:schemeClr val="tx2">
                  <a:lumMod val="50000"/>
                </a:schemeClr>
              </a:gs>
              <a:gs pos="100000">
                <a:schemeClr val="tx2">
                  <a:lumMod val="75000"/>
                </a:schemeClr>
              </a:gs>
            </a:gsLst>
            <a:lin ang="19200000" scaled="0"/>
          </a:gra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68EB1AB-82CF-22AA-56BD-05F97D314BF8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3278053" y="4417478"/>
            <a:ext cx="548553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E5D3D69E-B9C9-1E65-92FA-9767F9E2EE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5502F17-3495-4F45-A6BC-969535FD3C2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7000">
                <a:schemeClr val="tx1">
                  <a:lumMod val="95000"/>
                  <a:lumOff val="5000"/>
                </a:schemeClr>
              </a:gs>
              <a:gs pos="64000">
                <a:schemeClr val="tx1">
                  <a:lumMod val="95000"/>
                  <a:lumOff val="5000"/>
                  <a:alpha val="19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C99A4EC-9DE3-F594-3F59-496385E5EA54}"/>
              </a:ext>
            </a:extLst>
          </p:cNvPr>
          <p:cNvSpPr/>
          <p:nvPr/>
        </p:nvSpPr>
        <p:spPr>
          <a:xfrm flipV="1">
            <a:off x="5730839" y="-1"/>
            <a:ext cx="6461161" cy="6857998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C214EFE-1ECF-5C24-33E1-524AEC1DE734}"/>
              </a:ext>
            </a:extLst>
          </p:cNvPr>
          <p:cNvSpPr/>
          <p:nvPr/>
        </p:nvSpPr>
        <p:spPr>
          <a:xfrm>
            <a:off x="6426200" y="487568"/>
            <a:ext cx="5765800" cy="5927827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279399" y="398671"/>
            <a:ext cx="6257861" cy="606065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649104-6A00-5C03-E4B9-3F9AFEBF81EC}"/>
              </a:ext>
            </a:extLst>
          </p:cNvPr>
          <p:cNvSpPr txBox="1"/>
          <p:nvPr/>
        </p:nvSpPr>
        <p:spPr>
          <a:xfrm>
            <a:off x="6689660" y="1494404"/>
            <a:ext cx="5426137" cy="48320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existência de um único Deus em três pessoas é um dos pilares do Cristianismo. A partir dessa premissa, tudo o que veremos na sequência depende do entendimento de que Deus existe, que criou todas as coisas e se revelou a nós pela sua vontade. Estudaremos nesta lição acerca desse Deus e de sua revelação.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8B7B0C5-EC5B-F39B-4D68-FBF346503365}"/>
              </a:ext>
            </a:extLst>
          </p:cNvPr>
          <p:cNvSpPr txBox="1"/>
          <p:nvPr/>
        </p:nvSpPr>
        <p:spPr>
          <a:xfrm>
            <a:off x="6689659" y="601606"/>
            <a:ext cx="3508441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8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2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316DCDD-A5A2-DE4D-F4C1-AF744480F6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00" y="636003"/>
            <a:ext cx="762202" cy="7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95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m 100">
            <a:extLst>
              <a:ext uri="{FF2B5EF4-FFF2-40B4-BE49-F238E27FC236}">
                <a16:creationId xmlns:a16="http://schemas.microsoft.com/office/drawing/2014/main" id="{8664B116-8B68-6CF9-BBCA-D15F20471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1" y="0"/>
            <a:ext cx="12205369" cy="6858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95000"/>
                  <a:lumOff val="5000"/>
                  <a:alpha val="78000"/>
                </a:schemeClr>
              </a:gs>
              <a:gs pos="0">
                <a:srgbClr val="02050A"/>
              </a:gs>
            </a:gsLst>
            <a:lin ang="11400000" scaled="0"/>
          </a:gradFill>
        </p:spPr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9D376ED8-B921-87C2-9452-C399F1F5935E}"/>
              </a:ext>
            </a:extLst>
          </p:cNvPr>
          <p:cNvGrpSpPr/>
          <p:nvPr/>
        </p:nvGrpSpPr>
        <p:grpSpPr>
          <a:xfrm>
            <a:off x="625136" y="1422568"/>
            <a:ext cx="3443895" cy="3283124"/>
            <a:chOff x="-778940" y="-331024"/>
            <a:chExt cx="11510130" cy="10972800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C2F56BB6-31DD-C608-FB24-FA8AFB80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" name="Group 5">
            <a:extLst>
              <a:ext uri="{FF2B5EF4-FFF2-40B4-BE49-F238E27FC236}">
                <a16:creationId xmlns:a16="http://schemas.microsoft.com/office/drawing/2014/main" id="{6F39B554-EDAB-377E-B108-C0806CA43DCD}"/>
              </a:ext>
            </a:extLst>
          </p:cNvPr>
          <p:cNvGrpSpPr/>
          <p:nvPr/>
        </p:nvGrpSpPr>
        <p:grpSpPr>
          <a:xfrm>
            <a:off x="625136" y="1422568"/>
            <a:ext cx="3443895" cy="3290744"/>
            <a:chOff x="-778940" y="3450194"/>
            <a:chExt cx="11510130" cy="7191582"/>
          </a:xfrm>
        </p:grpSpPr>
        <p:pic>
          <p:nvPicPr>
            <p:cNvPr id="3" name="Picture 6">
              <a:extLst>
                <a:ext uri="{FF2B5EF4-FFF2-40B4-BE49-F238E27FC236}">
                  <a16:creationId xmlns:a16="http://schemas.microsoft.com/office/drawing/2014/main" id="{82680B98-7624-9AF8-1271-338F822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3450194"/>
              <a:ext cx="11510130" cy="71915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618786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54400">
                  <a:schemeClr val="accent1">
                    <a:lumMod val="50000"/>
                  </a:schemeClr>
                </a:gs>
                <a:gs pos="100000">
                  <a:srgbClr val="192C4F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618786" y="4801469"/>
            <a:ext cx="3450245" cy="1244267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1035826" y="4845149"/>
            <a:ext cx="2616163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6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existência de Deus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66CD7D38-8806-9D10-5ABF-D9450ADFCBF3}"/>
              </a:ext>
            </a:extLst>
          </p:cNvPr>
          <p:cNvSpPr txBox="1"/>
          <p:nvPr/>
        </p:nvSpPr>
        <p:spPr>
          <a:xfrm flipH="1">
            <a:off x="1429365" y="225783"/>
            <a:ext cx="9333271" cy="9131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5334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 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9A9F029F-8C4D-AFCB-53D4-C76942023C04}"/>
              </a:ext>
            </a:extLst>
          </p:cNvPr>
          <p:cNvSpPr txBox="1"/>
          <p:nvPr/>
        </p:nvSpPr>
        <p:spPr>
          <a:xfrm>
            <a:off x="730801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COMPREENDER</a:t>
            </a: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3BEB54D5-D87E-878A-A5D9-2FE15DE5BC79}"/>
              </a:ext>
            </a:extLst>
          </p:cNvPr>
          <p:cNvGrpSpPr/>
          <p:nvPr/>
        </p:nvGrpSpPr>
        <p:grpSpPr>
          <a:xfrm>
            <a:off x="4374052" y="1422568"/>
            <a:ext cx="3443895" cy="3283124"/>
            <a:chOff x="-778940" y="-331024"/>
            <a:chExt cx="11510130" cy="10972800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0E35A1F1-C5BD-A2C4-DDB5-CB006271B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86F58C85-54B7-4500-9CF8-8A5F87556C98}"/>
              </a:ext>
            </a:extLst>
          </p:cNvPr>
          <p:cNvGrpSpPr/>
          <p:nvPr/>
        </p:nvGrpSpPr>
        <p:grpSpPr>
          <a:xfrm>
            <a:off x="4374052" y="1438424"/>
            <a:ext cx="3443895" cy="3274888"/>
            <a:chOff x="-778940" y="3240479"/>
            <a:chExt cx="11510130" cy="7401294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B9B0945-4B61-A064-9AC0-28489784F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3240479"/>
              <a:ext cx="11510130" cy="74012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id="{B4D59AFC-EF22-3115-6C37-7B28257B1BD3}"/>
              </a:ext>
            </a:extLst>
          </p:cNvPr>
          <p:cNvGrpSpPr/>
          <p:nvPr/>
        </p:nvGrpSpPr>
        <p:grpSpPr>
          <a:xfrm>
            <a:off x="4367702" y="4339915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E725A123-03F0-99F9-E363-04DA27C91FF5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54400">
                  <a:srgbClr val="233616"/>
                </a:gs>
                <a:gs pos="100000">
                  <a:srgbClr val="19261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3" name="Group 3">
            <a:extLst>
              <a:ext uri="{FF2B5EF4-FFF2-40B4-BE49-F238E27FC236}">
                <a16:creationId xmlns:a16="http://schemas.microsoft.com/office/drawing/2014/main" id="{6F9FEF16-7567-E46B-AD9D-F4DDE7F8A07A}"/>
              </a:ext>
            </a:extLst>
          </p:cNvPr>
          <p:cNvGrpSpPr/>
          <p:nvPr/>
        </p:nvGrpSpPr>
        <p:grpSpPr>
          <a:xfrm>
            <a:off x="4367702" y="4801469"/>
            <a:ext cx="3450245" cy="1244267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BAC4233E-BADB-56BC-084A-EAFA7B2403D3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25" name="TextBox 9">
            <a:extLst>
              <a:ext uri="{FF2B5EF4-FFF2-40B4-BE49-F238E27FC236}">
                <a16:creationId xmlns:a16="http://schemas.microsoft.com/office/drawing/2014/main" id="{25BB4247-5D28-0D87-CAE3-D29CE15CA186}"/>
              </a:ext>
            </a:extLst>
          </p:cNvPr>
          <p:cNvSpPr txBox="1"/>
          <p:nvPr/>
        </p:nvSpPr>
        <p:spPr>
          <a:xfrm>
            <a:off x="4421008" y="4889599"/>
            <a:ext cx="335159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111B0B"/>
                    </a:gs>
                    <a:gs pos="52000">
                      <a:schemeClr val="accent6">
                        <a:lumMod val="5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algumas ideias a respeito de Deus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5485303B-7F5A-060E-BFF1-8247FF7B4023}"/>
              </a:ext>
            </a:extLst>
          </p:cNvPr>
          <p:cNvSpPr txBox="1"/>
          <p:nvPr/>
        </p:nvSpPr>
        <p:spPr>
          <a:xfrm>
            <a:off x="4479717" y="4359197"/>
            <a:ext cx="3226211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CONHECER </a:t>
            </a:r>
          </a:p>
        </p:txBody>
      </p:sp>
      <p:grpSp>
        <p:nvGrpSpPr>
          <p:cNvPr id="38" name="Group 5">
            <a:extLst>
              <a:ext uri="{FF2B5EF4-FFF2-40B4-BE49-F238E27FC236}">
                <a16:creationId xmlns:a16="http://schemas.microsoft.com/office/drawing/2014/main" id="{0D33FA29-FB3D-D331-0C92-81C0394514E1}"/>
              </a:ext>
            </a:extLst>
          </p:cNvPr>
          <p:cNvGrpSpPr/>
          <p:nvPr/>
        </p:nvGrpSpPr>
        <p:grpSpPr>
          <a:xfrm>
            <a:off x="8110268" y="1430803"/>
            <a:ext cx="3443895" cy="3283124"/>
            <a:chOff x="-778940" y="-331024"/>
            <a:chExt cx="11510130" cy="10972800"/>
          </a:xfrm>
        </p:grpSpPr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064F3632-6042-BC1D-E510-D1DCD997B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-331024"/>
              <a:ext cx="11510130" cy="10972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0" name="Group 5">
            <a:extLst>
              <a:ext uri="{FF2B5EF4-FFF2-40B4-BE49-F238E27FC236}">
                <a16:creationId xmlns:a16="http://schemas.microsoft.com/office/drawing/2014/main" id="{3365ED55-001E-B41E-3829-435249BE37A2}"/>
              </a:ext>
            </a:extLst>
          </p:cNvPr>
          <p:cNvGrpSpPr/>
          <p:nvPr/>
        </p:nvGrpSpPr>
        <p:grpSpPr>
          <a:xfrm>
            <a:off x="8110268" y="1422568"/>
            <a:ext cx="3443895" cy="3298979"/>
            <a:chOff x="-778940" y="2652061"/>
            <a:chExt cx="11510130" cy="7989715"/>
          </a:xfrm>
        </p:grpSpPr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944B5032-458A-AD5C-23B5-2FF97E5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78940" y="2652061"/>
              <a:ext cx="11510130" cy="79897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9525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</p:grpSp>
      <p:grpSp>
        <p:nvGrpSpPr>
          <p:cNvPr id="42" name="Group 3">
            <a:extLst>
              <a:ext uri="{FF2B5EF4-FFF2-40B4-BE49-F238E27FC236}">
                <a16:creationId xmlns:a16="http://schemas.microsoft.com/office/drawing/2014/main" id="{AC5B41C6-9C18-AEB3-EC0F-911A6985606A}"/>
              </a:ext>
            </a:extLst>
          </p:cNvPr>
          <p:cNvGrpSpPr/>
          <p:nvPr/>
        </p:nvGrpSpPr>
        <p:grpSpPr>
          <a:xfrm>
            <a:off x="8103918" y="4348150"/>
            <a:ext cx="3456595" cy="463872"/>
            <a:chOff x="0" y="0"/>
            <a:chExt cx="6862939" cy="3093494"/>
          </a:xfrm>
          <a:solidFill>
            <a:schemeClr val="accent5"/>
          </a:solidFill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EA053C9D-60A7-1783-76D8-AF2BA0BA2E41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adFill>
              <a:gsLst>
                <a:gs pos="0">
                  <a:srgbClr val="A40000"/>
                </a:gs>
                <a:gs pos="54400">
                  <a:srgbClr val="920000"/>
                </a:gs>
                <a:gs pos="100000">
                  <a:srgbClr val="500000"/>
                </a:gs>
              </a:gsLst>
              <a:lin ang="19200000" scaled="0"/>
            </a:gra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4" name="Group 3">
            <a:extLst>
              <a:ext uri="{FF2B5EF4-FFF2-40B4-BE49-F238E27FC236}">
                <a16:creationId xmlns:a16="http://schemas.microsoft.com/office/drawing/2014/main" id="{9724807B-5555-D168-E8F1-08EEF173671A}"/>
              </a:ext>
            </a:extLst>
          </p:cNvPr>
          <p:cNvGrpSpPr/>
          <p:nvPr/>
        </p:nvGrpSpPr>
        <p:grpSpPr>
          <a:xfrm>
            <a:off x="8103918" y="4809705"/>
            <a:ext cx="3450245" cy="1236032"/>
            <a:chOff x="0" y="0"/>
            <a:chExt cx="6862939" cy="3093494"/>
          </a:xfrm>
          <a:gradFill>
            <a:gsLst>
              <a:gs pos="100000">
                <a:srgbClr val="D4D5DD"/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lin ang="11400000" scaled="0"/>
          </a:gradFill>
        </p:grpSpPr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146B334B-6B1F-07A3-2901-C5EF07F0487F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46" name="TextBox 9">
            <a:extLst>
              <a:ext uri="{FF2B5EF4-FFF2-40B4-BE49-F238E27FC236}">
                <a16:creationId xmlns:a16="http://schemas.microsoft.com/office/drawing/2014/main" id="{64F9B49A-06B4-EFA6-3B3D-DD284943ADD8}"/>
              </a:ext>
            </a:extLst>
          </p:cNvPr>
          <p:cNvSpPr txBox="1"/>
          <p:nvPr/>
        </p:nvSpPr>
        <p:spPr>
          <a:xfrm>
            <a:off x="8475351" y="4910534"/>
            <a:ext cx="2701026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3200" dirty="0">
                <a:gradFill>
                  <a:gsLst>
                    <a:gs pos="1000">
                      <a:srgbClr val="2E0000"/>
                    </a:gs>
                    <a:gs pos="48718">
                      <a:srgbClr val="920000"/>
                    </a:gs>
                    <a:gs pos="100000">
                      <a:srgbClr val="FF0000"/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 que Deus é amor e justiça</a:t>
            </a:r>
          </a:p>
        </p:txBody>
      </p:sp>
      <p:sp>
        <p:nvSpPr>
          <p:cNvPr id="47" name="TextBox 9">
            <a:extLst>
              <a:ext uri="{FF2B5EF4-FFF2-40B4-BE49-F238E27FC236}">
                <a16:creationId xmlns:a16="http://schemas.microsoft.com/office/drawing/2014/main" id="{2A26DB1E-6BDA-63B9-D438-92064CAD375E}"/>
              </a:ext>
            </a:extLst>
          </p:cNvPr>
          <p:cNvSpPr txBox="1"/>
          <p:nvPr/>
        </p:nvSpPr>
        <p:spPr>
          <a:xfrm>
            <a:off x="8103917" y="4376957"/>
            <a:ext cx="344389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2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CONSCIENTIZAR </a:t>
            </a:r>
          </a:p>
        </p:txBody>
      </p:sp>
    </p:spTree>
    <p:extLst>
      <p:ext uri="{BB962C8B-B14F-4D97-AF65-F5344CB8AC3E}">
        <p14:creationId xmlns:p14="http://schemas.microsoft.com/office/powerpoint/2010/main" val="273564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1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9" grpId="0" build="p"/>
      <p:bldP spid="7" grpId="0"/>
      <p:bldP spid="25" grpId="0"/>
      <p:bldP spid="26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103AC72-B195-981D-A402-35234DD40A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5536696" y="-6626"/>
            <a:ext cx="6655303" cy="68646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tx1">
                <a:lumMod val="95000"/>
                <a:lumOff val="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>
            <a:off x="468227" y="297746"/>
            <a:ext cx="6400405" cy="6198711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44804" y="2379573"/>
            <a:ext cx="6978969" cy="415498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DEUS</a:t>
            </a:r>
          </a:p>
          <a:p>
            <a:pPr lvl="0"/>
            <a:r>
              <a:rPr lang="pt-BR" sz="88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 SUA EXISTÊNCIA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41B20A6-BA69-4ED7-85EB-ED91E699A785}"/>
              </a:ext>
            </a:extLst>
          </p:cNvPr>
          <p:cNvSpPr txBox="1"/>
          <p:nvPr/>
        </p:nvSpPr>
        <p:spPr>
          <a:xfrm>
            <a:off x="8579461" y="297746"/>
            <a:ext cx="2442693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300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2264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BF11992-0ACC-E80A-0C6D-CB0EB72E9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1"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862216"/>
            <a:ext cx="6147303" cy="5246484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C7C8F-7F6E-46CA-AEC2-6D0BF06C12E8}"/>
              </a:ext>
            </a:extLst>
          </p:cNvPr>
          <p:cNvSpPr txBox="1"/>
          <p:nvPr/>
        </p:nvSpPr>
        <p:spPr>
          <a:xfrm>
            <a:off x="6106288" y="2637913"/>
            <a:ext cx="5258398" cy="33239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30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fé cristã se baseia na certeza da existência de Deus. Deus se “descortinou” a todos por meio de um processo inteligente, alcançável pelo entendimento humano, chamado revelação.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106287" y="1923402"/>
            <a:ext cx="3575088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Deus existe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7" y="1103779"/>
            <a:ext cx="3641763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7" y="1105452"/>
            <a:ext cx="357508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1151398"/>
            <a:ext cx="185375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DEUS E SUA EXISTÊNCIA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826" y="1022457"/>
            <a:ext cx="899806" cy="8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  <p:bldP spid="12" grpId="0"/>
      <p:bldP spid="5" grpId="0" animBg="1"/>
      <p:bldP spid="2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853042D-BC2B-1B12-1AAD-60CE969A7B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1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7A38E3AC-42F0-47F5-9F82-190D01964D8A}"/>
              </a:ext>
            </a:extLst>
          </p:cNvPr>
          <p:cNvSpPr/>
          <p:nvPr/>
        </p:nvSpPr>
        <p:spPr>
          <a:xfrm>
            <a:off x="0" y="-6626"/>
            <a:ext cx="12192000" cy="6864626"/>
          </a:xfrm>
          <a:prstGeom prst="rect">
            <a:avLst/>
          </a:prstGeom>
          <a:gradFill flip="none" rotWithShape="1">
            <a:gsLst>
              <a:gs pos="33000">
                <a:schemeClr val="tx1">
                  <a:lumMod val="95000"/>
                  <a:lumOff val="5000"/>
                  <a:alpha val="94000"/>
                </a:schemeClr>
              </a:gs>
              <a:gs pos="100000">
                <a:schemeClr val="tx1">
                  <a:lumMod val="95000"/>
                  <a:lumOff val="5000"/>
                  <a:alpha val="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234BF2B3-7062-4BD5-B895-11C6B61A727D}"/>
              </a:ext>
            </a:extLst>
          </p:cNvPr>
          <p:cNvSpPr/>
          <p:nvPr/>
        </p:nvSpPr>
        <p:spPr>
          <a:xfrm flipH="1">
            <a:off x="-590550" y="83241"/>
            <a:ext cx="6909248" cy="6691519"/>
          </a:xfrm>
          <a:prstGeom prst="roundRect">
            <a:avLst>
              <a:gd name="adj" fmla="val 0"/>
            </a:avLst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85CF03C7-05D5-444F-94E5-3F5F195132C8}"/>
              </a:ext>
            </a:extLst>
          </p:cNvPr>
          <p:cNvSpPr/>
          <p:nvPr/>
        </p:nvSpPr>
        <p:spPr>
          <a:xfrm flipV="1">
            <a:off x="5730839" y="735216"/>
            <a:ext cx="6147303" cy="5449684"/>
          </a:xfrm>
          <a:prstGeom prst="rect">
            <a:avLst/>
          </a:prstGeom>
          <a:pattFill prst="weave">
            <a:fgClr>
              <a:schemeClr val="bg1">
                <a:lumMod val="95000"/>
              </a:schemeClr>
            </a:fgClr>
            <a:bgClr>
              <a:schemeClr val="bg2"/>
            </a:bgClr>
          </a:pattFill>
          <a:ln w="28575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6CC7C8F-7F6E-46CA-AEC2-6D0BF06C12E8}"/>
              </a:ext>
            </a:extLst>
          </p:cNvPr>
          <p:cNvSpPr txBox="1"/>
          <p:nvPr/>
        </p:nvSpPr>
        <p:spPr>
          <a:xfrm>
            <a:off x="6004687" y="2510913"/>
            <a:ext cx="5771853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O Deus Criador mostrou sua existência à humanidade por meio de sua criação, e essa revelação se baseia justamente na certeza de que os atos criativos </a:t>
            </a:r>
            <a:r>
              <a:rPr lang="pt-BR" sz="2800" dirty="0" err="1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dEle</a:t>
            </a:r>
            <a:r>
              <a:rPr lang="pt-BR" sz="2800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ou seja, a sua obra, manifesta na natureza, têm a capacidade de, mesmo de forma limitada...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6004686" y="1796402"/>
            <a:ext cx="577185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4000" b="1" dirty="0">
                <a:gradFill>
                  <a:gsLst>
                    <a:gs pos="1000">
                      <a:schemeClr val="tx1">
                        <a:lumMod val="95000"/>
                        <a:lumOff val="5000"/>
                      </a:schemeClr>
                    </a:gs>
                    <a:gs pos="48718">
                      <a:schemeClr val="accent5">
                        <a:lumMod val="50000"/>
                      </a:schemeClr>
                    </a:gs>
                    <a:gs pos="100000">
                      <a:schemeClr val="accent5">
                        <a:lumMod val="75000"/>
                      </a:schemeClr>
                    </a:gs>
                  </a:gsLst>
                  <a:lin ang="198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Uma revelação geral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E400B50-2800-F33F-C5D9-7C89EC67C34C}"/>
              </a:ext>
            </a:extLst>
          </p:cNvPr>
          <p:cNvSpPr/>
          <p:nvPr/>
        </p:nvSpPr>
        <p:spPr>
          <a:xfrm flipH="1" flipV="1">
            <a:off x="5730837" y="976779"/>
            <a:ext cx="3641763" cy="738650"/>
          </a:xfrm>
          <a:prstGeom prst="rect">
            <a:avLst/>
          </a:prstGeom>
          <a:solidFill>
            <a:schemeClr val="accent3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3391BAB-9953-EC44-25F2-7D957E704078}"/>
              </a:ext>
            </a:extLst>
          </p:cNvPr>
          <p:cNvSpPr/>
          <p:nvPr/>
        </p:nvSpPr>
        <p:spPr>
          <a:xfrm flipH="1" flipV="1">
            <a:off x="5730837" y="978452"/>
            <a:ext cx="3575088" cy="73865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54400">
                <a:schemeClr val="accent1">
                  <a:lumMod val="50000"/>
                </a:schemeClr>
              </a:gs>
              <a:gs pos="100000">
                <a:srgbClr val="192C4F"/>
              </a:gs>
            </a:gsLst>
            <a:lin ang="19200000" scaled="0"/>
          </a:gra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6C81E5-3B25-46F7-ACCA-04FB8ECF2325}"/>
              </a:ext>
            </a:extLst>
          </p:cNvPr>
          <p:cNvSpPr txBox="1"/>
          <p:nvPr/>
        </p:nvSpPr>
        <p:spPr>
          <a:xfrm>
            <a:off x="6382073" y="1024398"/>
            <a:ext cx="185375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rgbClr val="CDCD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- DEUS E SUA EXISTÊNCIA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DE19DC-E360-B59D-FA4D-2CBB68336E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5826" y="895457"/>
            <a:ext cx="899806" cy="8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82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1" grpId="0"/>
      <p:bldP spid="12" grpId="0"/>
      <p:bldP spid="5" grpId="0" animBg="1"/>
      <p:bldP spid="2" grpId="0" animBg="1"/>
      <p:bldP spid="1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5000">
              <a:schemeClr val="accent1">
                <a:lumMod val="50000"/>
                <a:alpha val="65000"/>
              </a:schemeClr>
            </a:gs>
            <a:gs pos="64000">
              <a:schemeClr val="accent1">
                <a:lumMod val="50000"/>
                <a:alpha val="37000"/>
              </a:schemeClr>
            </a:gs>
            <a:gs pos="100000">
              <a:schemeClr val="bg1">
                <a:alpha val="21000"/>
              </a:schemeClr>
            </a:gs>
          </a:gsLst>
          <a:lin ang="18900000" scaled="1"/>
          <a:tileRect/>
        </a:gradFill>
        <a:ln>
          <a:solidFill>
            <a:schemeClr val="accent1">
              <a:shade val="50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8744</TotalTime>
  <Words>365</Words>
  <Application>Microsoft Office PowerPoint</Application>
  <PresentationFormat>Widescreen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Realidade do Deus da Bíblia</dc:title>
  <dc:creator>Henrique Nascimento</dc:creator>
  <cp:lastModifiedBy>HERBETH LINS</cp:lastModifiedBy>
  <cp:revision>111</cp:revision>
  <dcterms:created xsi:type="dcterms:W3CDTF">2022-09-14T00:39:26Z</dcterms:created>
  <dcterms:modified xsi:type="dcterms:W3CDTF">2024-04-09T19:19:37Z</dcterms:modified>
</cp:coreProperties>
</file>