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1" r:id="rId2"/>
    <p:sldId id="270" r:id="rId3"/>
    <p:sldId id="325" r:id="rId4"/>
    <p:sldId id="468" r:id="rId5"/>
    <p:sldId id="313" r:id="rId6"/>
    <p:sldId id="475" r:id="rId7"/>
    <p:sldId id="260" r:id="rId8"/>
    <p:sldId id="274" r:id="rId9"/>
    <p:sldId id="506" r:id="rId10"/>
    <p:sldId id="493" r:id="rId11"/>
    <p:sldId id="494" r:id="rId12"/>
    <p:sldId id="495" r:id="rId13"/>
    <p:sldId id="496" r:id="rId14"/>
    <p:sldId id="287" r:id="rId15"/>
    <p:sldId id="444" r:id="rId16"/>
    <p:sldId id="320" r:id="rId17"/>
    <p:sldId id="321" r:id="rId18"/>
  </p:sldIdLst>
  <p:sldSz cx="18288000" cy="10287000"/>
  <p:notesSz cx="6858000" cy="9144000"/>
  <p:embeddedFontLst>
    <p:embeddedFont>
      <p:font typeface="Arial Black" panose="020B0A04020102020204" pitchFamily="34" charset="0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706E"/>
    <a:srgbClr val="241111"/>
    <a:srgbClr val="663F20"/>
    <a:srgbClr val="120C18"/>
    <a:srgbClr val="0A1818"/>
    <a:srgbClr val="17262A"/>
    <a:srgbClr val="0A0D15"/>
    <a:srgbClr val="080808"/>
    <a:srgbClr val="B10000"/>
    <a:srgbClr val="4F8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88" autoAdjust="0"/>
    <p:restoredTop sz="94622" autoAdjust="0"/>
  </p:normalViewPr>
  <p:slideViewPr>
    <p:cSldViewPr>
      <p:cViewPr varScale="1">
        <p:scale>
          <a:sx n="49" d="100"/>
          <a:sy n="49" d="100"/>
        </p:scale>
        <p:origin x="47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8CFB2D3-3B33-4310-CDE7-CD588192BD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053" y="0"/>
            <a:ext cx="18308053" cy="10287000"/>
          </a:xfrm>
          <a:prstGeom prst="rect">
            <a:avLst/>
          </a:prstGeom>
        </p:spPr>
      </p:pic>
      <p:sp>
        <p:nvSpPr>
          <p:cNvPr id="242" name="Freeform 3">
            <a:extLst>
              <a:ext uri="{FF2B5EF4-FFF2-40B4-BE49-F238E27FC236}">
                <a16:creationId xmlns:a16="http://schemas.microsoft.com/office/drawing/2014/main" id="{F4DDA03E-7CF5-4FEB-83DF-4497E0963D04}"/>
              </a:ext>
            </a:extLst>
          </p:cNvPr>
          <p:cNvSpPr/>
          <p:nvPr/>
        </p:nvSpPr>
        <p:spPr>
          <a:xfrm flipH="1">
            <a:off x="-20053" y="0"/>
            <a:ext cx="18328106" cy="103251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sp>
        <p:nvSpPr>
          <p:cNvPr id="244" name="TextBox 15">
            <a:extLst>
              <a:ext uri="{FF2B5EF4-FFF2-40B4-BE49-F238E27FC236}">
                <a16:creationId xmlns:a16="http://schemas.microsoft.com/office/drawing/2014/main" id="{41272FF2-E332-4273-8ED4-F8C72CC704E9}"/>
              </a:ext>
            </a:extLst>
          </p:cNvPr>
          <p:cNvSpPr txBox="1"/>
          <p:nvPr/>
        </p:nvSpPr>
        <p:spPr>
          <a:xfrm>
            <a:off x="684944" y="3162300"/>
            <a:ext cx="639535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80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 Céu:</a:t>
            </a:r>
          </a:p>
          <a:p>
            <a:r>
              <a:rPr lang="pt-BR" sz="80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 Destino do Cristão</a:t>
            </a:r>
          </a:p>
        </p:txBody>
      </p:sp>
      <p:sp>
        <p:nvSpPr>
          <p:cNvPr id="246" name="TextBox 16">
            <a:extLst>
              <a:ext uri="{FF2B5EF4-FFF2-40B4-BE49-F238E27FC236}">
                <a16:creationId xmlns:a16="http://schemas.microsoft.com/office/drawing/2014/main" id="{818D07A8-A360-4EAD-A0AE-91D408FBD283}"/>
              </a:ext>
            </a:extLst>
          </p:cNvPr>
          <p:cNvSpPr txBox="1"/>
          <p:nvPr/>
        </p:nvSpPr>
        <p:spPr>
          <a:xfrm>
            <a:off x="1882929" y="7088163"/>
            <a:ext cx="5279871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de Abril 2024</a:t>
            </a:r>
          </a:p>
        </p:txBody>
      </p:sp>
      <p:sp>
        <p:nvSpPr>
          <p:cNvPr id="247" name="TextBox 16">
            <a:extLst>
              <a:ext uri="{FF2B5EF4-FFF2-40B4-BE49-F238E27FC236}">
                <a16:creationId xmlns:a16="http://schemas.microsoft.com/office/drawing/2014/main" id="{1B2F7132-E229-43EB-B907-CC41D0140B5C}"/>
              </a:ext>
            </a:extLst>
          </p:cNvPr>
          <p:cNvSpPr txBox="1"/>
          <p:nvPr/>
        </p:nvSpPr>
        <p:spPr>
          <a:xfrm>
            <a:off x="1806730" y="7800647"/>
            <a:ext cx="5157546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trimestre 2024</a:t>
            </a:r>
          </a:p>
        </p:txBody>
      </p:sp>
      <p:pic>
        <p:nvPicPr>
          <p:cNvPr id="248" name="Imagem 247">
            <a:extLst>
              <a:ext uri="{FF2B5EF4-FFF2-40B4-BE49-F238E27FC236}">
                <a16:creationId xmlns:a16="http://schemas.microsoft.com/office/drawing/2014/main" id="{ED22620E-2AE1-4B72-A4EF-3342BB259A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241" y="7316763"/>
            <a:ext cx="914400" cy="914400"/>
          </a:xfrm>
          <a:prstGeom prst="rect">
            <a:avLst/>
          </a:prstGeom>
        </p:spPr>
      </p:pic>
      <p:sp>
        <p:nvSpPr>
          <p:cNvPr id="250" name="Retângulo 249">
            <a:extLst>
              <a:ext uri="{FF2B5EF4-FFF2-40B4-BE49-F238E27FC236}">
                <a16:creationId xmlns:a16="http://schemas.microsoft.com/office/drawing/2014/main" id="{680A6F90-0BD2-437B-AB9B-B7F3A59E774B}"/>
              </a:ext>
            </a:extLst>
          </p:cNvPr>
          <p:cNvSpPr/>
          <p:nvPr/>
        </p:nvSpPr>
        <p:spPr>
          <a:xfrm>
            <a:off x="-20053" y="1562100"/>
            <a:ext cx="52578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9" name="TextBox 22">
            <a:extLst>
              <a:ext uri="{FF2B5EF4-FFF2-40B4-BE49-F238E27FC236}">
                <a16:creationId xmlns:a16="http://schemas.microsoft.com/office/drawing/2014/main" id="{899C2825-4E8A-4C6F-BBB4-3C277E411C93}"/>
              </a:ext>
            </a:extLst>
          </p:cNvPr>
          <p:cNvSpPr txBox="1"/>
          <p:nvPr/>
        </p:nvSpPr>
        <p:spPr>
          <a:xfrm>
            <a:off x="1844841" y="1797331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rgbClr val="0A18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03</a:t>
            </a:r>
          </a:p>
        </p:txBody>
      </p:sp>
      <p:pic>
        <p:nvPicPr>
          <p:cNvPr id="253" name="Imagem 252">
            <a:extLst>
              <a:ext uri="{FF2B5EF4-FFF2-40B4-BE49-F238E27FC236}">
                <a16:creationId xmlns:a16="http://schemas.microsoft.com/office/drawing/2014/main" id="{87A8FAF9-FDD3-4753-B5D1-D7479CBC0B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147" y="1600200"/>
            <a:ext cx="1143000" cy="1143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F4DE41DE-023D-425C-BC5E-288039E9C8DB}"/>
              </a:ext>
            </a:extLst>
          </p:cNvPr>
          <p:cNvSpPr/>
          <p:nvPr/>
        </p:nvSpPr>
        <p:spPr>
          <a:xfrm flipH="1">
            <a:off x="8922856" y="266399"/>
            <a:ext cx="11343777" cy="9754203"/>
          </a:xfrm>
          <a:prstGeom prst="rect">
            <a:avLst/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95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75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75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75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/>
      <p:bldP spid="246" grpId="0"/>
      <p:bldP spid="247" grpId="0"/>
      <p:bldP spid="250" grpId="0" animBg="1"/>
      <p:bldP spid="249" grpId="0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3866257"/>
            <a:ext cx="839241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apóstolo Paulo foi arrebatado até o terceiro céu. Não por acaso, esse céu está enfatizado nas cartas do apóstolo como lugar celestial, o lar dos salvos em Cristo Jesus, onde temos um destino assegurado: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1865709"/>
            <a:ext cx="747801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O céu conforme o ensino de Paulo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57150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610611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CÉU: O ALVO DE TODO CRISTÃO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56518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495300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427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4920377"/>
            <a:ext cx="79352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de estar para sempre com o Senhor (1 </a:t>
            </a:r>
            <a:r>
              <a:rPr lang="pt-BR" sz="54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Ts</a:t>
            </a:r>
            <a:r>
              <a:rPr lang="pt-BR" sz="5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4.17; cf. </a:t>
            </a:r>
            <a:r>
              <a:rPr lang="pt-BR" sz="54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pt-BR" sz="5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1.3,20; 2.6). 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2919829"/>
            <a:ext cx="747801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O céu conforme o ensino de Paulo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162562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1664731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CÉU: O ALVO DE TODO CRISTÃO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161930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1549420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6999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312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3409057"/>
            <a:ext cx="793521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cristão tem um alvo – chegar no céu! Por isso, peregrina para algo perfeito, absoluto, em que finalmente terá o corpo abatido transformado conforme o corpo glorioso de Jesus Cristo (1 Co 15.44; 1Jo 3.2).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2368060"/>
            <a:ext cx="747801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O alvo do cristão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1073851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1112962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CÉU: O ALVO DE TODO CRISTÃO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1067539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997651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8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3668706"/>
            <a:ext cx="80876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54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cristão passa a ter o Céu como alvo por causa da soberana vocação, que vem de cima, isto é, de Deus por meio de Jesus Cristo.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2627709"/>
            <a:ext cx="389661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133350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1372611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CÉU: O ALVO DE TODO CRISTÃO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132718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1257300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401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77E06929-E3C6-B0F6-4A8B-C4A670AED0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3" name="Group 3"/>
          <p:cNvGrpSpPr/>
          <p:nvPr/>
        </p:nvGrpSpPr>
        <p:grpSpPr>
          <a:xfrm>
            <a:off x="1028700" y="1447400"/>
            <a:ext cx="16230600" cy="7239399"/>
            <a:chOff x="0" y="0"/>
            <a:chExt cx="6862939" cy="3093494"/>
          </a:xfrm>
          <a:gradFill>
            <a:gsLst>
              <a:gs pos="508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</p:spPr>
        </p:sp>
      </p:grpSp>
      <p:sp>
        <p:nvSpPr>
          <p:cNvPr id="6" name="Freeform 6"/>
          <p:cNvSpPr/>
          <p:nvPr/>
        </p:nvSpPr>
        <p:spPr>
          <a:xfrm>
            <a:off x="-1219200" y="647700"/>
            <a:ext cx="8915400" cy="8917183"/>
          </a:xfrm>
          <a:prstGeom prst="rect">
            <a:avLst/>
          </a:prstGeom>
          <a:blipFill dpi="0"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440"/>
            </a:stretch>
          </a:blipFill>
          <a:ln w="19050">
            <a:solidFill>
              <a:schemeClr val="bg1">
                <a:lumMod val="95000"/>
              </a:schemeClr>
            </a:solidFill>
          </a:ln>
        </p:spPr>
      </p:sp>
      <p:sp>
        <p:nvSpPr>
          <p:cNvPr id="9" name="TextBox 9"/>
          <p:cNvSpPr txBox="1"/>
          <p:nvPr/>
        </p:nvSpPr>
        <p:spPr>
          <a:xfrm>
            <a:off x="9829800" y="2031804"/>
            <a:ext cx="5594799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11703" y="3460552"/>
            <a:ext cx="8223697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dirty="0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“Mas a nossa cidade está nos céus, donde também esperamos o Salvador, o Senhor Jesus Cristo.” (</a:t>
            </a:r>
            <a:r>
              <a:rPr lang="pt-BR" sz="6000" dirty="0" err="1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Fp</a:t>
            </a:r>
            <a:r>
              <a:rPr lang="pt-BR" sz="6000" dirty="0">
                <a:gradFill>
                  <a:gsLst>
                    <a:gs pos="50800">
                      <a:srgbClr val="B17E5D"/>
                    </a:gs>
                    <a:gs pos="100000">
                      <a:srgbClr val="2C1F14"/>
                    </a:gs>
                    <a:gs pos="0">
                      <a:srgbClr val="DB9E6D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3.20)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7DDA76-70D9-4F22-A6C2-CEE422AD904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85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1784152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2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8F7B1F63-8300-3247-D7C1-6EA2ABB615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" y="-85631"/>
            <a:ext cx="18460453" cy="10372631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3" name="Group 3"/>
          <p:cNvGrpSpPr/>
          <p:nvPr/>
        </p:nvGrpSpPr>
        <p:grpSpPr>
          <a:xfrm>
            <a:off x="1028700" y="1485501"/>
            <a:ext cx="16230600" cy="6782200"/>
            <a:chOff x="0" y="0"/>
            <a:chExt cx="6862939" cy="3093494"/>
          </a:xfrm>
          <a:gradFill>
            <a:gsLst>
              <a:gs pos="508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</p:spPr>
        </p:sp>
      </p:grpSp>
      <p:sp>
        <p:nvSpPr>
          <p:cNvPr id="6" name="Freeform 6"/>
          <p:cNvSpPr/>
          <p:nvPr/>
        </p:nvSpPr>
        <p:spPr>
          <a:xfrm>
            <a:off x="-1219200" y="685800"/>
            <a:ext cx="8915400" cy="8917183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10"/>
            </a:stretch>
          </a:blipFill>
          <a:ln w="19050">
            <a:solidFill>
              <a:schemeClr val="bg1">
                <a:lumMod val="95000"/>
              </a:schemeClr>
            </a:solidFill>
          </a:ln>
        </p:spPr>
      </p:sp>
      <p:sp>
        <p:nvSpPr>
          <p:cNvPr id="9" name="TextBox 9"/>
          <p:cNvSpPr txBox="1"/>
          <p:nvPr/>
        </p:nvSpPr>
        <p:spPr>
          <a:xfrm>
            <a:off x="9569001" y="2389204"/>
            <a:ext cx="7499799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gradFill>
                  <a:gsLst>
                    <a:gs pos="50800">
                      <a:srgbClr val="2F5E85"/>
                    </a:gs>
                    <a:gs pos="100000">
                      <a:srgbClr val="060D12"/>
                    </a:gs>
                    <a:gs pos="0">
                      <a:srgbClr val="4F8DC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59303" y="3848100"/>
            <a:ext cx="8376097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dirty="0">
                <a:gradFill>
                  <a:gsLst>
                    <a:gs pos="50800">
                      <a:srgbClr val="2F5E85"/>
                    </a:gs>
                    <a:gs pos="100000">
                      <a:srgbClr val="060D12"/>
                    </a:gs>
                    <a:gs pos="0">
                      <a:srgbClr val="4F8DC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crente deve viver a vida </a:t>
            </a:r>
            <a:r>
              <a:rPr lang="pt-BR" sz="6000" dirty="0" err="1">
                <a:gradFill>
                  <a:gsLst>
                    <a:gs pos="50800">
                      <a:srgbClr val="2F5E85"/>
                    </a:gs>
                    <a:gs pos="100000">
                      <a:srgbClr val="060D12"/>
                    </a:gs>
                    <a:gs pos="0">
                      <a:srgbClr val="4F8DC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cristā</a:t>
            </a:r>
            <a:r>
              <a:rPr lang="pt-BR" sz="6000" dirty="0">
                <a:gradFill>
                  <a:gsLst>
                    <a:gs pos="50800">
                      <a:srgbClr val="2F5E85"/>
                    </a:gs>
                    <a:gs pos="100000">
                      <a:srgbClr val="060D12"/>
                    </a:gs>
                    <a:gs pos="0">
                      <a:srgbClr val="4F8DC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com a mente voltada para o céu como sua legítima esperança.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C98C260-D43E-7A05-36D9-66902C89139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85000"/>
            <a:duotone>
              <a:prstClr val="black"/>
              <a:srgbClr val="312F2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855" y="2135981"/>
            <a:ext cx="1477993" cy="147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2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6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95723E4-A419-0113-6C71-D4FDC588E7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8308054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2199476" y="698928"/>
            <a:ext cx="8225482" cy="7841490"/>
            <a:chOff x="-778940" y="-331024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8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7151039" y="7186714"/>
            <a:ext cx="9419120" cy="2178194"/>
            <a:chOff x="0" y="0"/>
            <a:chExt cx="6862939" cy="3093494"/>
          </a:xfrm>
          <a:solidFill>
            <a:srgbClr val="0C8785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7097781" y="7186712"/>
            <a:ext cx="9397502" cy="2178195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7239000" y="7352479"/>
            <a:ext cx="917952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60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Filipenses 3.13,14,20,21; Apocalipse 21.1-4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5212435" y="7186712"/>
            <a:ext cx="1938603" cy="2178194"/>
            <a:chOff x="0" y="0"/>
            <a:chExt cx="6862939" cy="3093494"/>
          </a:xfrm>
          <a:solidFill>
            <a:srgbClr val="103C3B"/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90546" y="7494143"/>
            <a:ext cx="1582385" cy="1582385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9993174" y="2668331"/>
            <a:ext cx="7185666" cy="40934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3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r>
              <a:rPr lang="pt-BR" sz="13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BÍBLICO</a:t>
            </a:r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42877CD1-9AAE-4A6D-9061-2E8150B50F1B}"/>
              </a:ext>
            </a:extLst>
          </p:cNvPr>
          <p:cNvSpPr/>
          <p:nvPr/>
        </p:nvSpPr>
        <p:spPr>
          <a:xfrm flipH="1">
            <a:off x="8502572" y="0"/>
            <a:ext cx="9785428" cy="10287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50338CDD-7BAC-48E8-89C2-A45C04E2A899}"/>
              </a:ext>
            </a:extLst>
          </p:cNvPr>
          <p:cNvGrpSpPr/>
          <p:nvPr/>
        </p:nvGrpSpPr>
        <p:grpSpPr>
          <a:xfrm>
            <a:off x="-992706" y="384397"/>
            <a:ext cx="9984306" cy="9518207"/>
            <a:chOff x="-778940" y="-331024"/>
            <a:chExt cx="11510130" cy="10972800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CDA7F269-C142-44EF-BF16-18A771F4A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9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0" name="TextBox 10"/>
          <p:cNvSpPr txBox="1"/>
          <p:nvPr/>
        </p:nvSpPr>
        <p:spPr>
          <a:xfrm>
            <a:off x="9548814" y="1810366"/>
            <a:ext cx="6421804" cy="1165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7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918C1445-1D6F-41A8-AB20-969EFBC76A9D}"/>
              </a:ext>
            </a:extLst>
          </p:cNvPr>
          <p:cNvSpPr txBox="1"/>
          <p:nvPr/>
        </p:nvSpPr>
        <p:spPr>
          <a:xfrm>
            <a:off x="9525000" y="3223800"/>
            <a:ext cx="8070571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0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Nesta lição, o nosso propósito é o de mostrar o céu como destino glorioso de todo cristão peregrino.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7EF63F2-4D12-3F2B-4052-0B3F4F1F5A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70618" y="1714500"/>
            <a:ext cx="1390650" cy="1390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0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>
            <a:extLst>
              <a:ext uri="{FF2B5EF4-FFF2-40B4-BE49-F238E27FC236}">
                <a16:creationId xmlns:a16="http://schemas.microsoft.com/office/drawing/2014/main" id="{8664B116-8B68-6CF9-BBCA-D15F20471E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8308054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2932471" y="1943100"/>
            <a:ext cx="2553929" cy="2434704"/>
            <a:chOff x="-778940" y="-331024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6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5576529" y="1977267"/>
            <a:ext cx="8324908" cy="2381488"/>
            <a:chOff x="0" y="0"/>
            <a:chExt cx="6862939" cy="3093494"/>
          </a:xfrm>
          <a:solidFill>
            <a:srgbClr val="0C8785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5523270" y="1977265"/>
            <a:ext cx="8305801" cy="2381489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5828071" y="2047514"/>
            <a:ext cx="84582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Distinguir o céu como morada final na vida eterna com Deus</a:t>
            </a:r>
          </a:p>
        </p:txBody>
      </p:sp>
      <p:grpSp>
        <p:nvGrpSpPr>
          <p:cNvPr id="78" name="Group 5">
            <a:extLst>
              <a:ext uri="{FF2B5EF4-FFF2-40B4-BE49-F238E27FC236}">
                <a16:creationId xmlns:a16="http://schemas.microsoft.com/office/drawing/2014/main" id="{F3EDE4AB-9B13-CFE6-FE72-191CF4FECEDE}"/>
              </a:ext>
            </a:extLst>
          </p:cNvPr>
          <p:cNvGrpSpPr/>
          <p:nvPr/>
        </p:nvGrpSpPr>
        <p:grpSpPr>
          <a:xfrm>
            <a:off x="2932471" y="4606879"/>
            <a:ext cx="2553929" cy="2434704"/>
            <a:chOff x="-778940" y="-331024"/>
            <a:chExt cx="11510130" cy="10972800"/>
          </a:xfrm>
        </p:grpSpPr>
        <p:pic>
          <p:nvPicPr>
            <p:cNvPr id="79" name="Picture 6">
              <a:extLst>
                <a:ext uri="{FF2B5EF4-FFF2-40B4-BE49-F238E27FC236}">
                  <a16:creationId xmlns:a16="http://schemas.microsoft.com/office/drawing/2014/main" id="{944F96D7-723A-4E8D-EAB4-F261BB3ED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6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80" name="Group 3">
            <a:extLst>
              <a:ext uri="{FF2B5EF4-FFF2-40B4-BE49-F238E27FC236}">
                <a16:creationId xmlns:a16="http://schemas.microsoft.com/office/drawing/2014/main" id="{E177EA0F-920E-8832-231C-D940C1D14BA9}"/>
              </a:ext>
            </a:extLst>
          </p:cNvPr>
          <p:cNvGrpSpPr/>
          <p:nvPr/>
        </p:nvGrpSpPr>
        <p:grpSpPr>
          <a:xfrm>
            <a:off x="5576529" y="4616246"/>
            <a:ext cx="8397440" cy="2381487"/>
            <a:chOff x="0" y="0"/>
            <a:chExt cx="6862939" cy="3093494"/>
          </a:xfrm>
          <a:solidFill>
            <a:srgbClr val="4F86CA"/>
          </a:solidFill>
        </p:grpSpPr>
        <p:sp>
          <p:nvSpPr>
            <p:cNvPr id="81" name="Freeform 4">
              <a:extLst>
                <a:ext uri="{FF2B5EF4-FFF2-40B4-BE49-F238E27FC236}">
                  <a16:creationId xmlns:a16="http://schemas.microsoft.com/office/drawing/2014/main" id="{7F2AD03E-C601-AB56-5DC7-D4D91C4BA29E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82" name="Group 3">
            <a:extLst>
              <a:ext uri="{FF2B5EF4-FFF2-40B4-BE49-F238E27FC236}">
                <a16:creationId xmlns:a16="http://schemas.microsoft.com/office/drawing/2014/main" id="{35980B4C-34C5-1BF3-185A-143719608905}"/>
              </a:ext>
            </a:extLst>
          </p:cNvPr>
          <p:cNvGrpSpPr/>
          <p:nvPr/>
        </p:nvGrpSpPr>
        <p:grpSpPr>
          <a:xfrm>
            <a:off x="5523270" y="4616245"/>
            <a:ext cx="8378167" cy="2381488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83" name="Freeform 4">
              <a:extLst>
                <a:ext uri="{FF2B5EF4-FFF2-40B4-BE49-F238E27FC236}">
                  <a16:creationId xmlns:a16="http://schemas.microsoft.com/office/drawing/2014/main" id="{84B1DD29-CD12-940E-9AA2-337F32D0A97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84" name="TextBox 9">
            <a:extLst>
              <a:ext uri="{FF2B5EF4-FFF2-40B4-BE49-F238E27FC236}">
                <a16:creationId xmlns:a16="http://schemas.microsoft.com/office/drawing/2014/main" id="{747F3D89-6616-756A-3EEA-CE3AD76BAEEF}"/>
              </a:ext>
            </a:extLst>
          </p:cNvPr>
          <p:cNvSpPr txBox="1"/>
          <p:nvPr/>
        </p:nvSpPr>
        <p:spPr>
          <a:xfrm>
            <a:off x="5772526" y="4698993"/>
            <a:ext cx="805654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gradFill>
                  <a:gsLst>
                    <a:gs pos="100000">
                      <a:schemeClr val="tx2">
                        <a:lumMod val="50000"/>
                      </a:schemeClr>
                    </a:gs>
                    <a:gs pos="54700">
                      <a:schemeClr val="tx2">
                        <a:lumMod val="75000"/>
                      </a:schemeClr>
                    </a:gs>
                    <a:gs pos="0">
                      <a:schemeClr val="tx2">
                        <a:lumMod val="60000"/>
                        <a:lumOff val="40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Apresentar o conceito de Céu conforme o Livro do Apocalipse</a:t>
            </a:r>
          </a:p>
        </p:txBody>
      </p:sp>
      <p:grpSp>
        <p:nvGrpSpPr>
          <p:cNvPr id="92" name="Group 5">
            <a:extLst>
              <a:ext uri="{FF2B5EF4-FFF2-40B4-BE49-F238E27FC236}">
                <a16:creationId xmlns:a16="http://schemas.microsoft.com/office/drawing/2014/main" id="{EEB389F4-5137-75C9-BB45-91311098566C}"/>
              </a:ext>
            </a:extLst>
          </p:cNvPr>
          <p:cNvGrpSpPr/>
          <p:nvPr/>
        </p:nvGrpSpPr>
        <p:grpSpPr>
          <a:xfrm>
            <a:off x="2895600" y="7289707"/>
            <a:ext cx="2553929" cy="2434704"/>
            <a:chOff x="-778940" y="-331024"/>
            <a:chExt cx="11510130" cy="10972800"/>
          </a:xfrm>
        </p:grpSpPr>
        <p:pic>
          <p:nvPicPr>
            <p:cNvPr id="93" name="Picture 6">
              <a:extLst>
                <a:ext uri="{FF2B5EF4-FFF2-40B4-BE49-F238E27FC236}">
                  <a16:creationId xmlns:a16="http://schemas.microsoft.com/office/drawing/2014/main" id="{A0FC2646-9220-C061-39D2-0E753EA70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bg1">
                  <a:lumMod val="6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94" name="Group 3">
            <a:extLst>
              <a:ext uri="{FF2B5EF4-FFF2-40B4-BE49-F238E27FC236}">
                <a16:creationId xmlns:a16="http://schemas.microsoft.com/office/drawing/2014/main" id="{95CB36C6-7F70-2798-7132-E55D56B2D70B}"/>
              </a:ext>
            </a:extLst>
          </p:cNvPr>
          <p:cNvGrpSpPr/>
          <p:nvPr/>
        </p:nvGrpSpPr>
        <p:grpSpPr>
          <a:xfrm>
            <a:off x="5539659" y="7277102"/>
            <a:ext cx="10729498" cy="2434704"/>
            <a:chOff x="0" y="0"/>
            <a:chExt cx="6862939" cy="3093494"/>
          </a:xfrm>
          <a:solidFill>
            <a:srgbClr val="B10000"/>
          </a:solidFill>
        </p:grpSpPr>
        <p:sp>
          <p:nvSpPr>
            <p:cNvPr id="95" name="Freeform 4">
              <a:extLst>
                <a:ext uri="{FF2B5EF4-FFF2-40B4-BE49-F238E27FC236}">
                  <a16:creationId xmlns:a16="http://schemas.microsoft.com/office/drawing/2014/main" id="{A7CC7C01-621D-826F-E4EA-8A898968423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96" name="Group 3">
            <a:extLst>
              <a:ext uri="{FF2B5EF4-FFF2-40B4-BE49-F238E27FC236}">
                <a16:creationId xmlns:a16="http://schemas.microsoft.com/office/drawing/2014/main" id="{0CD95449-3D91-06BF-0E97-DE1A194AA03A}"/>
              </a:ext>
            </a:extLst>
          </p:cNvPr>
          <p:cNvGrpSpPr/>
          <p:nvPr/>
        </p:nvGrpSpPr>
        <p:grpSpPr>
          <a:xfrm>
            <a:off x="5486400" y="7277100"/>
            <a:ext cx="10704872" cy="2434705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97" name="Freeform 4">
              <a:extLst>
                <a:ext uri="{FF2B5EF4-FFF2-40B4-BE49-F238E27FC236}">
                  <a16:creationId xmlns:a16="http://schemas.microsoft.com/office/drawing/2014/main" id="{CC2EDBED-ED7C-E67E-FDAA-A66B3D3D6DCB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98" name="TextBox 9">
            <a:extLst>
              <a:ext uri="{FF2B5EF4-FFF2-40B4-BE49-F238E27FC236}">
                <a16:creationId xmlns:a16="http://schemas.microsoft.com/office/drawing/2014/main" id="{392AE9F6-3CE9-FCB6-2CB6-6C431A38BF45}"/>
              </a:ext>
            </a:extLst>
          </p:cNvPr>
          <p:cNvSpPr txBox="1"/>
          <p:nvPr/>
        </p:nvSpPr>
        <p:spPr>
          <a:xfrm>
            <a:off x="5772525" y="7524956"/>
            <a:ext cx="10037746" cy="1938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200" dirty="0">
                <a:gradFill>
                  <a:gsLst>
                    <a:gs pos="100000">
                      <a:srgbClr val="010101"/>
                    </a:gs>
                    <a:gs pos="54700">
                      <a:srgbClr val="2A0000"/>
                    </a:gs>
                    <a:gs pos="0">
                      <a:srgbClr val="C0000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Pontuar que o céu é o destino dos cristãos e o lugar de repouso após a árdua carreira da vida cristã neste mundo</a:t>
            </a:r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66CD7D38-8806-9D10-5ABF-D9450ADFCBF3}"/>
              </a:ext>
            </a:extLst>
          </p:cNvPr>
          <p:cNvSpPr txBox="1"/>
          <p:nvPr/>
        </p:nvSpPr>
        <p:spPr>
          <a:xfrm flipH="1">
            <a:off x="2144047" y="238661"/>
            <a:ext cx="13999907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 </a:t>
            </a:r>
          </a:p>
        </p:txBody>
      </p:sp>
    </p:spTree>
    <p:extLst>
      <p:ext uri="{BB962C8B-B14F-4D97-AF65-F5344CB8AC3E}">
        <p14:creationId xmlns:p14="http://schemas.microsoft.com/office/powerpoint/2010/main" val="27356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2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4" grpId="0"/>
      <p:bldP spid="98" grpId="0"/>
      <p:bldP spid="9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B38D142-62FF-C069-07E3-79A082BBB8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90000">
                <a:schemeClr val="tx1">
                  <a:lumMod val="95000"/>
                  <a:lumOff val="5000"/>
                  <a:alpha val="24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54BE409A-851F-427D-BD94-F02FA7C7C68E}"/>
              </a:ext>
            </a:extLst>
          </p:cNvPr>
          <p:cNvGrpSpPr/>
          <p:nvPr/>
        </p:nvGrpSpPr>
        <p:grpSpPr>
          <a:xfrm>
            <a:off x="7543800" y="3009899"/>
            <a:ext cx="10710996" cy="4191001"/>
            <a:chOff x="0" y="0"/>
            <a:chExt cx="6862939" cy="3093494"/>
          </a:xfrm>
          <a:gradFill>
            <a:gsLst>
              <a:gs pos="508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2882C842-97FA-4587-A6BB-99C5B95DF50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37" name="Group 5">
            <a:extLst>
              <a:ext uri="{FF2B5EF4-FFF2-40B4-BE49-F238E27FC236}">
                <a16:creationId xmlns:a16="http://schemas.microsoft.com/office/drawing/2014/main" id="{E51BC78C-064F-4198-A3DA-7D415D352485}"/>
              </a:ext>
            </a:extLst>
          </p:cNvPr>
          <p:cNvGrpSpPr/>
          <p:nvPr/>
        </p:nvGrpSpPr>
        <p:grpSpPr>
          <a:xfrm>
            <a:off x="-1182112" y="-64786"/>
            <a:ext cx="11040401" cy="10525000"/>
            <a:chOff x="2507710" y="2815224"/>
            <a:chExt cx="9108265" cy="8683062"/>
          </a:xfrm>
        </p:grpSpPr>
        <p:pic>
          <p:nvPicPr>
            <p:cNvPr id="38" name="Picture 6">
              <a:extLst>
                <a:ext uri="{FF2B5EF4-FFF2-40B4-BE49-F238E27FC236}">
                  <a16:creationId xmlns:a16="http://schemas.microsoft.com/office/drawing/2014/main" id="{C156B654-1DB6-48C6-944E-1D82565A2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507710" y="2815224"/>
              <a:ext cx="9108265" cy="8683062"/>
            </a:xfrm>
            <a:prstGeom prst="parallelogram">
              <a:avLst/>
            </a:prstGeom>
          </p:spPr>
        </p:pic>
      </p:grpSp>
      <p:grpSp>
        <p:nvGrpSpPr>
          <p:cNvPr id="34" name="Group 5">
            <a:extLst>
              <a:ext uri="{FF2B5EF4-FFF2-40B4-BE49-F238E27FC236}">
                <a16:creationId xmlns:a16="http://schemas.microsoft.com/office/drawing/2014/main" id="{ECEB7E96-71B0-4CCD-B7F2-68CDB6E99A39}"/>
              </a:ext>
            </a:extLst>
          </p:cNvPr>
          <p:cNvGrpSpPr/>
          <p:nvPr/>
        </p:nvGrpSpPr>
        <p:grpSpPr>
          <a:xfrm>
            <a:off x="-1182111" y="-64786"/>
            <a:ext cx="11040401" cy="10525000"/>
            <a:chOff x="2507710" y="2815224"/>
            <a:chExt cx="9108265" cy="8683062"/>
          </a:xfrm>
        </p:grpSpPr>
        <p:pic>
          <p:nvPicPr>
            <p:cNvPr id="35" name="Picture 6">
              <a:extLst>
                <a:ext uri="{FF2B5EF4-FFF2-40B4-BE49-F238E27FC236}">
                  <a16:creationId xmlns:a16="http://schemas.microsoft.com/office/drawing/2014/main" id="{5CEB20F0-5A67-4013-8543-3CDAE374B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507710" y="2815224"/>
              <a:ext cx="9108265" cy="8683062"/>
            </a:xfrm>
            <a:prstGeom prst="parallelogram">
              <a:avLst/>
            </a:prstGeom>
          </p:spPr>
        </p:pic>
      </p:grp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8666747" y="3874292"/>
            <a:ext cx="9468853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80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 - CÉU: O ALVO DE TODO CRISTÃO</a:t>
            </a:r>
            <a:endParaRPr lang="en-US" sz="8000" b="1" dirty="0">
              <a:gradFill>
                <a:gsLst>
                  <a:gs pos="53800">
                    <a:schemeClr val="tx1">
                      <a:lumMod val="85000"/>
                      <a:lumOff val="15000"/>
                    </a:schemeClr>
                  </a:gs>
                  <a:gs pos="100000">
                    <a:srgbClr val="010101"/>
                  </a:gs>
                  <a:gs pos="0">
                    <a:srgbClr val="099491"/>
                  </a:gs>
                </a:gsLst>
                <a:lin ang="11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B0D278C-57AB-421D-93F1-B76DC1FCC228}"/>
              </a:ext>
            </a:extLst>
          </p:cNvPr>
          <p:cNvSpPr txBox="1"/>
          <p:nvPr/>
        </p:nvSpPr>
        <p:spPr>
          <a:xfrm>
            <a:off x="9895585" y="3382696"/>
            <a:ext cx="801623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Nas traduções da Bíblia em língua portuguesa, a palavra </a:t>
            </a:r>
            <a:r>
              <a:rPr lang="pt-BR" sz="48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shamayim</a:t>
            </a:r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(que significa céu) foi traduzida por “altura”; e </a:t>
            </a:r>
            <a:r>
              <a:rPr lang="pt-BR" sz="48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ouranós</a:t>
            </a:r>
            <a:r>
              <a:rPr lang="pt-BR" sz="48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, como “algo elevado”. Ambas as palavras são usadas para se referir a três locais distintos: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95585" y="2268260"/>
            <a:ext cx="641121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Definindo céu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876300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915411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CÉU: O ALVO DE TODO CRISTÃO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869988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800100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5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5" grpId="0"/>
      <p:bldP spid="14" grpId="0" animBg="1"/>
      <p:bldP spid="7" grpId="0" build="p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elogramo 12">
            <a:extLst>
              <a:ext uri="{FF2B5EF4-FFF2-40B4-BE49-F238E27FC236}">
                <a16:creationId xmlns:a16="http://schemas.microsoft.com/office/drawing/2014/main" id="{06254DE5-EE5A-4756-A9B3-6BE61A99F2C9}"/>
              </a:ext>
            </a:extLst>
          </p:cNvPr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54000">
                <a:schemeClr val="bg1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19200000" scaled="0"/>
          </a:gradFill>
          <a:ln w="19050">
            <a:noFill/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9D7C970-C62B-437E-AE9B-4F4B9E6D55BE}"/>
              </a:ext>
            </a:extLst>
          </p:cNvPr>
          <p:cNvSpPr txBox="1"/>
          <p:nvPr/>
        </p:nvSpPr>
        <p:spPr>
          <a:xfrm>
            <a:off x="9829800" y="2560904"/>
            <a:ext cx="641121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200" b="1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Definindo céu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C7174BA-4A4A-6369-FBEE-64D2AEB1F953}"/>
              </a:ext>
            </a:extLst>
          </p:cNvPr>
          <p:cNvSpPr/>
          <p:nvPr/>
        </p:nvSpPr>
        <p:spPr>
          <a:xfrm>
            <a:off x="11049000" y="1168944"/>
            <a:ext cx="7239000" cy="1093885"/>
          </a:xfrm>
          <a:prstGeom prst="rect">
            <a:avLst/>
          </a:prstGeom>
          <a:gradFill>
            <a:gsLst>
              <a:gs pos="54000">
                <a:srgbClr val="1E4443"/>
              </a:gs>
              <a:gs pos="0">
                <a:srgbClr val="050505"/>
              </a:gs>
              <a:gs pos="100000">
                <a:srgbClr val="0B8C89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B8DB9F-976B-41AF-BF6A-F03CE098453C}"/>
              </a:ext>
            </a:extLst>
          </p:cNvPr>
          <p:cNvSpPr txBox="1"/>
          <p:nvPr/>
        </p:nvSpPr>
        <p:spPr>
          <a:xfrm>
            <a:off x="11353800" y="1208055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CÉU: O ALVO DE TODO CRISTÃO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EA00601-3834-4C35-0ED6-3E08BD78BB0C}"/>
              </a:ext>
            </a:extLst>
          </p:cNvPr>
          <p:cNvSpPr/>
          <p:nvPr/>
        </p:nvSpPr>
        <p:spPr>
          <a:xfrm>
            <a:off x="9344022" y="1162632"/>
            <a:ext cx="1704976" cy="1093885"/>
          </a:xfrm>
          <a:prstGeom prst="rect">
            <a:avLst/>
          </a:prstGeom>
          <a:gradFill>
            <a:gsLst>
              <a:gs pos="54000">
                <a:schemeClr val="bg1">
                  <a:lumMod val="8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9200000" scaled="0"/>
          </a:gradFill>
          <a:ln>
            <a:solidFill>
              <a:srgbClr val="0D1A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A27B54D-3026-B2A0-7BC0-E6AA45490E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669" y="1092744"/>
            <a:ext cx="1255408" cy="12554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DC49F70C-9DC3-A9B6-682A-B2B047AC0E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5A78DEF-6BB2-401F-BF63-6B3DBFD135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0"/>
            <a:ext cx="10458764" cy="10286999"/>
          </a:xfrm>
          <a:prstGeom prst="rect">
            <a:avLst/>
          </a:prstGeom>
        </p:spPr>
      </p:pic>
      <p:grpSp>
        <p:nvGrpSpPr>
          <p:cNvPr id="8" name="Group 3">
            <a:extLst>
              <a:ext uri="{FF2B5EF4-FFF2-40B4-BE49-F238E27FC236}">
                <a16:creationId xmlns:a16="http://schemas.microsoft.com/office/drawing/2014/main" id="{417B1982-A22A-86AA-FE7C-6AABC6807A35}"/>
              </a:ext>
            </a:extLst>
          </p:cNvPr>
          <p:cNvGrpSpPr/>
          <p:nvPr/>
        </p:nvGrpSpPr>
        <p:grpSpPr>
          <a:xfrm>
            <a:off x="11255282" y="3867525"/>
            <a:ext cx="3883702" cy="1325988"/>
            <a:chOff x="0" y="0"/>
            <a:chExt cx="6862939" cy="3093494"/>
          </a:xfrm>
          <a:solidFill>
            <a:srgbClr val="0C8785"/>
          </a:solidFill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C10B2F8F-4C41-74F9-1614-A25A6C96B913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0" name="Group 3">
            <a:extLst>
              <a:ext uri="{FF2B5EF4-FFF2-40B4-BE49-F238E27FC236}">
                <a16:creationId xmlns:a16="http://schemas.microsoft.com/office/drawing/2014/main" id="{62CE17E8-8299-3B3F-9420-7B3588EFD716}"/>
              </a:ext>
            </a:extLst>
          </p:cNvPr>
          <p:cNvGrpSpPr/>
          <p:nvPr/>
        </p:nvGrpSpPr>
        <p:grpSpPr>
          <a:xfrm>
            <a:off x="11202025" y="3867523"/>
            <a:ext cx="3874788" cy="1325989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C18583E0-482D-EAC8-F993-9E873387CD04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6" name="TextBox 9">
            <a:extLst>
              <a:ext uri="{FF2B5EF4-FFF2-40B4-BE49-F238E27FC236}">
                <a16:creationId xmlns:a16="http://schemas.microsoft.com/office/drawing/2014/main" id="{3036D547-EA63-382C-6911-D021981E6DAF}"/>
              </a:ext>
            </a:extLst>
          </p:cNvPr>
          <p:cNvSpPr txBox="1"/>
          <p:nvPr/>
        </p:nvSpPr>
        <p:spPr>
          <a:xfrm>
            <a:off x="11527347" y="3959047"/>
            <a:ext cx="354946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céu atmosférico (</a:t>
            </a:r>
            <a:r>
              <a:rPr lang="pt-BR" sz="36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r>
              <a:rPr lang="pt-BR" sz="36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11.11,17)</a:t>
            </a:r>
          </a:p>
        </p:txBody>
      </p:sp>
      <p:grpSp>
        <p:nvGrpSpPr>
          <p:cNvPr id="17" name="Group 3">
            <a:extLst>
              <a:ext uri="{FF2B5EF4-FFF2-40B4-BE49-F238E27FC236}">
                <a16:creationId xmlns:a16="http://schemas.microsoft.com/office/drawing/2014/main" id="{7A415553-B79B-023B-5895-A5CDFCD22393}"/>
              </a:ext>
            </a:extLst>
          </p:cNvPr>
          <p:cNvGrpSpPr/>
          <p:nvPr/>
        </p:nvGrpSpPr>
        <p:grpSpPr>
          <a:xfrm>
            <a:off x="10068816" y="3867523"/>
            <a:ext cx="1186465" cy="1325988"/>
            <a:chOff x="0" y="0"/>
            <a:chExt cx="6862939" cy="3093494"/>
          </a:xfrm>
          <a:gradFill flip="none" rotWithShape="1">
            <a:gsLst>
              <a:gs pos="0">
                <a:srgbClr val="0A706E">
                  <a:shade val="30000"/>
                  <a:satMod val="115000"/>
                </a:srgbClr>
              </a:gs>
              <a:gs pos="50000">
                <a:srgbClr val="0A706E">
                  <a:shade val="67500"/>
                  <a:satMod val="115000"/>
                </a:srgbClr>
              </a:gs>
              <a:gs pos="100000">
                <a:srgbClr val="0A706E">
                  <a:shade val="100000"/>
                  <a:satMod val="115000"/>
                </a:srgbClr>
              </a:gs>
            </a:gsLst>
            <a:lin ang="2700000" scaled="1"/>
            <a:tileRect/>
          </a:gradFill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8FA466ED-0A1D-B1A2-E8CC-C5820F697605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9" name="TextBox 9">
            <a:extLst>
              <a:ext uri="{FF2B5EF4-FFF2-40B4-BE49-F238E27FC236}">
                <a16:creationId xmlns:a16="http://schemas.microsoft.com/office/drawing/2014/main" id="{9A8278A9-EE35-DCC2-20F4-84B3575DFE94}"/>
              </a:ext>
            </a:extLst>
          </p:cNvPr>
          <p:cNvSpPr txBox="1"/>
          <p:nvPr/>
        </p:nvSpPr>
        <p:spPr>
          <a:xfrm>
            <a:off x="10375638" y="4191963"/>
            <a:ext cx="57282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E67548DC-135F-B095-CCBB-0AF0CF5590A8}"/>
              </a:ext>
            </a:extLst>
          </p:cNvPr>
          <p:cNvGrpSpPr/>
          <p:nvPr/>
        </p:nvGrpSpPr>
        <p:grpSpPr>
          <a:xfrm>
            <a:off x="11255281" y="5557956"/>
            <a:ext cx="6744658" cy="1325988"/>
            <a:chOff x="0" y="0"/>
            <a:chExt cx="6862939" cy="3093494"/>
          </a:xfrm>
          <a:solidFill>
            <a:srgbClr val="0C8785"/>
          </a:solidFill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BAF1E6E4-1D2A-2CDD-D62D-0121F2632B1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22" name="Group 3">
            <a:extLst>
              <a:ext uri="{FF2B5EF4-FFF2-40B4-BE49-F238E27FC236}">
                <a16:creationId xmlns:a16="http://schemas.microsoft.com/office/drawing/2014/main" id="{E6B5507A-4222-21AF-39E0-50E969ECFB0F}"/>
              </a:ext>
            </a:extLst>
          </p:cNvPr>
          <p:cNvGrpSpPr/>
          <p:nvPr/>
        </p:nvGrpSpPr>
        <p:grpSpPr>
          <a:xfrm>
            <a:off x="11202023" y="5557954"/>
            <a:ext cx="6729177" cy="1325989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59AD47E7-6884-B51C-F78D-A367726953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4" name="TextBox 9">
            <a:extLst>
              <a:ext uri="{FF2B5EF4-FFF2-40B4-BE49-F238E27FC236}">
                <a16:creationId xmlns:a16="http://schemas.microsoft.com/office/drawing/2014/main" id="{81B2D31F-04C6-FECF-2A4D-E0CBB58C1018}"/>
              </a:ext>
            </a:extLst>
          </p:cNvPr>
          <p:cNvSpPr txBox="1"/>
          <p:nvPr/>
        </p:nvSpPr>
        <p:spPr>
          <a:xfrm>
            <a:off x="11527346" y="5649478"/>
            <a:ext cx="616577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universo ou firmamento dos céus (</a:t>
            </a:r>
            <a:r>
              <a:rPr lang="pt-BR" sz="36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pt-BR" sz="36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1.14; 15.5; </a:t>
            </a:r>
            <a:r>
              <a:rPr lang="pt-BR" sz="36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pt-BR" sz="36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1.10)</a:t>
            </a:r>
          </a:p>
        </p:txBody>
      </p:sp>
      <p:grpSp>
        <p:nvGrpSpPr>
          <p:cNvPr id="25" name="Group 3">
            <a:extLst>
              <a:ext uri="{FF2B5EF4-FFF2-40B4-BE49-F238E27FC236}">
                <a16:creationId xmlns:a16="http://schemas.microsoft.com/office/drawing/2014/main" id="{A024EC68-E15C-9FBC-F8B5-F2916F4E68BA}"/>
              </a:ext>
            </a:extLst>
          </p:cNvPr>
          <p:cNvGrpSpPr/>
          <p:nvPr/>
        </p:nvGrpSpPr>
        <p:grpSpPr>
          <a:xfrm>
            <a:off x="10068815" y="5557954"/>
            <a:ext cx="1186465" cy="1325988"/>
            <a:chOff x="0" y="0"/>
            <a:chExt cx="6862939" cy="3093494"/>
          </a:xfrm>
          <a:gradFill flip="none" rotWithShape="1">
            <a:gsLst>
              <a:gs pos="0">
                <a:srgbClr val="0A706E">
                  <a:shade val="30000"/>
                  <a:satMod val="115000"/>
                </a:srgbClr>
              </a:gs>
              <a:gs pos="50000">
                <a:srgbClr val="0A706E">
                  <a:shade val="67500"/>
                  <a:satMod val="115000"/>
                </a:srgbClr>
              </a:gs>
              <a:gs pos="100000">
                <a:srgbClr val="0A706E">
                  <a:shade val="100000"/>
                  <a:satMod val="115000"/>
                </a:srgbClr>
              </a:gs>
            </a:gsLst>
            <a:lin ang="2700000" scaled="1"/>
            <a:tileRect/>
          </a:gradFill>
        </p:grpSpPr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E693290E-9E83-EF3F-2B6D-CF7548A1DDB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7" name="TextBox 9">
            <a:extLst>
              <a:ext uri="{FF2B5EF4-FFF2-40B4-BE49-F238E27FC236}">
                <a16:creationId xmlns:a16="http://schemas.microsoft.com/office/drawing/2014/main" id="{E8E49B95-2A30-894C-DAFC-0DF524E95245}"/>
              </a:ext>
            </a:extLst>
          </p:cNvPr>
          <p:cNvSpPr txBox="1"/>
          <p:nvPr/>
        </p:nvSpPr>
        <p:spPr>
          <a:xfrm>
            <a:off x="10375637" y="5882394"/>
            <a:ext cx="57282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28" name="Group 3">
            <a:extLst>
              <a:ext uri="{FF2B5EF4-FFF2-40B4-BE49-F238E27FC236}">
                <a16:creationId xmlns:a16="http://schemas.microsoft.com/office/drawing/2014/main" id="{DC53ACFF-1CBD-B2AD-9896-5CD29B2B454C}"/>
              </a:ext>
            </a:extLst>
          </p:cNvPr>
          <p:cNvGrpSpPr/>
          <p:nvPr/>
        </p:nvGrpSpPr>
        <p:grpSpPr>
          <a:xfrm>
            <a:off x="11255281" y="7246512"/>
            <a:ext cx="6744658" cy="1325988"/>
            <a:chOff x="0" y="0"/>
            <a:chExt cx="6862939" cy="3093494"/>
          </a:xfrm>
          <a:solidFill>
            <a:srgbClr val="0C8785"/>
          </a:solidFill>
        </p:grpSpPr>
        <p:sp>
          <p:nvSpPr>
            <p:cNvPr id="30" name="Freeform 4">
              <a:extLst>
                <a:ext uri="{FF2B5EF4-FFF2-40B4-BE49-F238E27FC236}">
                  <a16:creationId xmlns:a16="http://schemas.microsoft.com/office/drawing/2014/main" id="{C819559F-01C9-7688-769E-CCF74C781308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31" name="Group 3">
            <a:extLst>
              <a:ext uri="{FF2B5EF4-FFF2-40B4-BE49-F238E27FC236}">
                <a16:creationId xmlns:a16="http://schemas.microsoft.com/office/drawing/2014/main" id="{BE844A17-19B7-BEB1-C378-C43912591467}"/>
              </a:ext>
            </a:extLst>
          </p:cNvPr>
          <p:cNvGrpSpPr/>
          <p:nvPr/>
        </p:nvGrpSpPr>
        <p:grpSpPr>
          <a:xfrm>
            <a:off x="11202023" y="7246510"/>
            <a:ext cx="6729177" cy="1325989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B87FBC79-A12B-E4F3-15D4-5DB5B8B8100D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33" name="TextBox 9">
            <a:extLst>
              <a:ext uri="{FF2B5EF4-FFF2-40B4-BE49-F238E27FC236}">
                <a16:creationId xmlns:a16="http://schemas.microsoft.com/office/drawing/2014/main" id="{23F152F2-5BC1-1727-AEC3-9A5C4917F034}"/>
              </a:ext>
            </a:extLst>
          </p:cNvPr>
          <p:cNvSpPr txBox="1"/>
          <p:nvPr/>
        </p:nvSpPr>
        <p:spPr>
          <a:xfrm>
            <a:off x="11527346" y="7338034"/>
            <a:ext cx="616577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morada de Deus</a:t>
            </a:r>
          </a:p>
          <a:p>
            <a:r>
              <a:rPr lang="pt-BR" sz="36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6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t-BR" sz="36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63.15; </a:t>
            </a:r>
            <a:r>
              <a:rPr lang="pt-BR" sz="36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pt-BR" sz="36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7.11,21; </a:t>
            </a:r>
            <a:r>
              <a:rPr lang="pt-BR" sz="3600" dirty="0" err="1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  <a:r>
              <a:rPr lang="pt-BR" sz="3600" dirty="0">
                <a:gradFill>
                  <a:gsLst>
                    <a:gs pos="53800">
                      <a:schemeClr val="tx1">
                        <a:lumMod val="85000"/>
                        <a:lumOff val="15000"/>
                      </a:schemeClr>
                    </a:gs>
                    <a:gs pos="100000">
                      <a:srgbClr val="010101"/>
                    </a:gs>
                    <a:gs pos="0">
                      <a:srgbClr val="09949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3.12)</a:t>
            </a:r>
          </a:p>
        </p:txBody>
      </p:sp>
      <p:grpSp>
        <p:nvGrpSpPr>
          <p:cNvPr id="34" name="Group 3">
            <a:extLst>
              <a:ext uri="{FF2B5EF4-FFF2-40B4-BE49-F238E27FC236}">
                <a16:creationId xmlns:a16="http://schemas.microsoft.com/office/drawing/2014/main" id="{BAFC1179-6227-4A6A-2233-A98ED2C4D24F}"/>
              </a:ext>
            </a:extLst>
          </p:cNvPr>
          <p:cNvGrpSpPr/>
          <p:nvPr/>
        </p:nvGrpSpPr>
        <p:grpSpPr>
          <a:xfrm>
            <a:off x="10068815" y="7246510"/>
            <a:ext cx="1186465" cy="1325988"/>
            <a:chOff x="0" y="0"/>
            <a:chExt cx="6862939" cy="3093494"/>
          </a:xfrm>
          <a:gradFill flip="none" rotWithShape="1">
            <a:gsLst>
              <a:gs pos="0">
                <a:srgbClr val="0A706E">
                  <a:shade val="30000"/>
                  <a:satMod val="115000"/>
                </a:srgbClr>
              </a:gs>
              <a:gs pos="50000">
                <a:srgbClr val="0A706E">
                  <a:shade val="67500"/>
                  <a:satMod val="115000"/>
                </a:srgbClr>
              </a:gs>
              <a:gs pos="100000">
                <a:srgbClr val="0A706E">
                  <a:shade val="100000"/>
                  <a:satMod val="115000"/>
                </a:srgbClr>
              </a:gs>
            </a:gsLst>
            <a:lin ang="2700000" scaled="1"/>
            <a:tileRect/>
          </a:gradFill>
        </p:grpSpPr>
        <p:sp>
          <p:nvSpPr>
            <p:cNvPr id="35" name="Freeform 4">
              <a:extLst>
                <a:ext uri="{FF2B5EF4-FFF2-40B4-BE49-F238E27FC236}">
                  <a16:creationId xmlns:a16="http://schemas.microsoft.com/office/drawing/2014/main" id="{5F5E8691-39A0-1980-FA03-6D24CE7A1CFB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36" name="TextBox 9">
            <a:extLst>
              <a:ext uri="{FF2B5EF4-FFF2-40B4-BE49-F238E27FC236}">
                <a16:creationId xmlns:a16="http://schemas.microsoft.com/office/drawing/2014/main" id="{7323D62A-3C11-5CE2-DABF-07B2EC1AB4E0}"/>
              </a:ext>
            </a:extLst>
          </p:cNvPr>
          <p:cNvSpPr txBox="1"/>
          <p:nvPr/>
        </p:nvSpPr>
        <p:spPr>
          <a:xfrm>
            <a:off x="10375637" y="7570950"/>
            <a:ext cx="57282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346425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9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45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2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75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5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1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  <p:bldP spid="14" grpId="0" animBg="1"/>
      <p:bldP spid="7" grpId="0" build="p"/>
      <p:bldP spid="15" grpId="0" animBg="1"/>
      <p:bldP spid="16" grpId="0"/>
      <p:bldP spid="19" grpId="0"/>
      <p:bldP spid="24" grpId="0"/>
      <p:bldP spid="27" grpId="0"/>
      <p:bldP spid="33" grpId="0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2680</TotalTime>
  <Words>457</Words>
  <Application>Microsoft Office PowerPoint</Application>
  <PresentationFormat>Personalizar</PresentationFormat>
  <Paragraphs>43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1" baseType="lpstr">
      <vt:lpstr>Arial Black</vt:lpstr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Céu – O Destino do Cristão</dc:title>
  <dc:creator>Henrique Nascimento</dc:creator>
  <cp:lastModifiedBy>HERBETH LINS</cp:lastModifiedBy>
  <cp:revision>79</cp:revision>
  <dcterms:created xsi:type="dcterms:W3CDTF">2006-08-16T00:00:00Z</dcterms:created>
  <dcterms:modified xsi:type="dcterms:W3CDTF">2024-04-15T18:18:08Z</dcterms:modified>
  <dc:identifier>DAFjsyPzqZA</dc:identifier>
</cp:coreProperties>
</file>