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0" r:id="rId3"/>
    <p:sldId id="476" r:id="rId4"/>
    <p:sldId id="468" r:id="rId5"/>
    <p:sldId id="399" r:id="rId6"/>
    <p:sldId id="475" r:id="rId7"/>
    <p:sldId id="264" r:id="rId8"/>
    <p:sldId id="400" r:id="rId9"/>
    <p:sldId id="523" r:id="rId10"/>
    <p:sldId id="524" r:id="rId11"/>
    <p:sldId id="525" r:id="rId12"/>
    <p:sldId id="526" r:id="rId13"/>
    <p:sldId id="287" r:id="rId14"/>
    <p:sldId id="444" r:id="rId15"/>
    <p:sldId id="320" r:id="rId16"/>
    <p:sldId id="321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ABA"/>
    <a:srgbClr val="341409"/>
    <a:srgbClr val="B26114"/>
    <a:srgbClr val="4E3830"/>
    <a:srgbClr val="D1D6EE"/>
    <a:srgbClr val="291D10"/>
    <a:srgbClr val="EFD7B3"/>
    <a:srgbClr val="A88D48"/>
    <a:srgbClr val="FFEBBA"/>
    <a:srgbClr val="442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1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1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74AC2-FC69-4D7F-BD39-BA78B6B865EB}" type="datetimeFigureOut">
              <a:rPr lang="pt-BR" smtClean="0"/>
              <a:t>14/05/2024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07055-85D8-4885-B83C-745BB04C4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8676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2FD189-CFC4-455A-84C5-5D33B9BD9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F685FA-2425-4DDB-A7BE-5A2E7948B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8EB77B-A535-4356-8222-CE686B31E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14/05/2024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CE6790-1C54-4056-B513-66917128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01F061-7E5E-419D-95CA-03769516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02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1B45A3-EC7D-4F20-87C9-3A7ABFCC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16481D-98E2-44AF-AA49-918CCA568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E6152C-96DA-4FA8-B683-8AE3170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14/05/2024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BB3AEA-74A5-41C3-B17A-90112FC8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291D18-222A-414F-BA73-45881911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6412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12A9A7D-3D6C-4E0E-A07C-D9AE80E19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7549E6D-9EC1-4EC2-8783-8DB317DD9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7C0050-7063-478D-BF2D-D49C7B09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14/05/2024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8514AE-B741-4AB1-BA33-B2883D62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980C7B-C3E1-4906-ACED-BF5EC8086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280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EA291-064D-4D85-9B46-A074EEF50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A04C86-5156-4606-82E9-00428FA6E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C2AC7D-74AD-4CBA-8E4C-FAEAE3D0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14/05/2024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1D2716-B097-4B7C-BB62-CA3B0506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D5B368-CC54-41B2-9B1E-387A0FC9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92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8F23C-3AE2-4003-9685-B43F11CFB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BF7B0D2-B452-4C86-B591-1B95CE5C1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1C3775-8B0F-41D5-B2E0-C32EB07D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14/05/2024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05C9E6-1451-4C16-AB52-36B911AF7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F3DF67-5013-4F7B-A4C8-1F73CDB6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6EB4E-8C9B-4AE1-BA92-5A6984D12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A40699-FC0E-44A4-B907-DBEA27BB6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000CF31-EC77-47D0-A81C-392846DE7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572E28-BD79-4379-8E0F-C6058243F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14/05/2024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50E885-DA58-4586-8A07-047EB9C82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A499568-08F9-47EF-97C7-27F2BF08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81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6D14A1-D23A-4DA1-8011-235A30C85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9A05F9-2060-4365-A998-E01E91106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D7C195-D959-425C-BDF4-2CE13F120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605B1E-9DA1-44AA-A5E0-853E63962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43037D5-7174-4579-9F56-F7A7C88038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720B9A2-C7F5-457B-A647-689BB3FD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14/05/2024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27B057E-1207-4EA9-A70E-4D3AA850C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5B4C195-6873-49CD-B332-2EA78F03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11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BD38B-0065-4415-840D-80D44AF44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64E69D8-BA63-4C51-A599-B67D802E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14/05/2024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B8836B1-9F4C-4FBB-809C-21CA0B43A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768E1CE-7536-4064-BD31-1C58A6A1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0931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D724BB3-C0D0-4765-BFE2-F60F7E8CA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14/05/2024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5B6706C-39C1-4722-A6AF-5B961200A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F1A4C8-435D-46C4-8CDA-395197FA4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566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FA6E5-67B2-4A69-9ACB-4BE2E7FC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099DAA-8919-4D75-BE64-5D2B75BB7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FCFDBB-F16C-42FC-9AE1-848A6D18B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EDD499-913F-4020-9BDA-BB7D79C6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14/05/2024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92C0CC-A139-42B8-AD9E-E2569C13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13A937-5DE4-4F34-BBBC-6199864E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84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16B1D-A248-4C48-B9A3-0F5E3BEB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4287873-E613-4951-9539-29429FC50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DDFE8A-1D2C-4292-A54C-23BC4A05B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F7BDC0-438F-465D-99AA-49D927140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14/05/2024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AACC1E-76FA-4051-83EB-510B39C0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08DC752-F5E4-4851-B1F5-F649E31B2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420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822D461-1BE4-46D2-8111-F7E9334B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9765F8-34AC-46C6-AD3A-D6B04AD6E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DAF74E-7A3E-4373-B503-CEA4847D7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F4133-8156-46D8-A6EA-584C7CDA90DD}" type="datetimeFigureOut">
              <a:rPr lang="pt-BR" smtClean="0"/>
              <a:t>14/05/2024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9C8DBA-B940-4E28-BF42-960CF8F46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F7D53A-5407-43AE-99A2-9F8C2B08C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248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6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FBAF946-F4CC-1A22-BC8F-6645219A7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7" cy="6858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F1F2B06F-C5E3-4F20-9EF6-7321AE6F30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B827E702-41F4-4824-AEFA-8203991C5A3A}"/>
              </a:ext>
            </a:extLst>
          </p:cNvPr>
          <p:cNvSpPr/>
          <p:nvPr/>
        </p:nvSpPr>
        <p:spPr>
          <a:xfrm rot="5400000" flipV="1">
            <a:off x="2436684" y="-1273128"/>
            <a:ext cx="3404367" cy="8277729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341409"/>
              </a:gs>
              <a:gs pos="53000">
                <a:srgbClr val="FDEABA"/>
              </a:gs>
              <a:gs pos="100000">
                <a:srgbClr val="341409"/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41804D6-5BCA-413D-A6E5-FAE2DB737245}"/>
              </a:ext>
            </a:extLst>
          </p:cNvPr>
          <p:cNvSpPr txBox="1"/>
          <p:nvPr/>
        </p:nvSpPr>
        <p:spPr>
          <a:xfrm>
            <a:off x="1516735" y="5359806"/>
            <a:ext cx="251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de Maio 2024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269DE16-A91F-4504-A7D4-F5F0CE64D9BF}"/>
              </a:ext>
            </a:extLst>
          </p:cNvPr>
          <p:cNvSpPr txBox="1"/>
          <p:nvPr/>
        </p:nvSpPr>
        <p:spPr>
          <a:xfrm>
            <a:off x="1525761" y="4775561"/>
            <a:ext cx="2516465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trimestre 2024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6CBAA78-46D0-432F-A95A-19347F8161F9}"/>
              </a:ext>
            </a:extLst>
          </p:cNvPr>
          <p:cNvSpPr txBox="1"/>
          <p:nvPr/>
        </p:nvSpPr>
        <p:spPr>
          <a:xfrm>
            <a:off x="936601" y="1336966"/>
            <a:ext cx="1660041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2600" dirty="0">
                <a:solidFill>
                  <a:srgbClr val="241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07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9124DD52-79BB-49EC-8221-68578ADA7ECB}"/>
              </a:ext>
            </a:extLst>
          </p:cNvPr>
          <p:cNvSpPr/>
          <p:nvPr/>
        </p:nvSpPr>
        <p:spPr>
          <a:xfrm>
            <a:off x="6181816" y="195366"/>
            <a:ext cx="6677701" cy="6467269"/>
          </a:xfrm>
          <a:prstGeom prst="roundRect">
            <a:avLst>
              <a:gd name="adj" fmla="val 271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99B5D82-D00A-459F-BFD9-3A9BD27B249F}"/>
              </a:ext>
            </a:extLst>
          </p:cNvPr>
          <p:cNvSpPr txBox="1"/>
          <p:nvPr/>
        </p:nvSpPr>
        <p:spPr>
          <a:xfrm flipH="1">
            <a:off x="233164" y="1883652"/>
            <a:ext cx="46182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241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Realidade Bíblica do Casamento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AE158B6-244B-4E30-9D83-596F66DF5A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39" y="4875565"/>
            <a:ext cx="833259" cy="8332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980365D-A82D-BAD8-A37A-31E3B67CCB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77" y="1303378"/>
            <a:ext cx="580523" cy="5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0718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4" grpId="0"/>
      <p:bldP spid="15" grpId="0" animBg="1"/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537603"/>
            <a:ext cx="6147303" cy="5663172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627368"/>
            <a:ext cx="3441739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Deus e o casamento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6" y="779170"/>
            <a:ext cx="3441739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6" y="780843"/>
            <a:ext cx="3378726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0" y="826789"/>
            <a:ext cx="244792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QUE É O CASAMENTO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8355" y="695675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061799"/>
            <a:ext cx="5314187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ele é fiel ao Senhor e demonstra seu temor ao Eterno, e se a mulher é fiel ao seu esposo e cuida dele, ela também demonstra sua fidelidade e temor a Deus.</a:t>
            </a:r>
          </a:p>
        </p:txBody>
      </p:sp>
    </p:spTree>
    <p:extLst>
      <p:ext uri="{BB962C8B-B14F-4D97-AF65-F5344CB8AC3E}">
        <p14:creationId xmlns:p14="http://schemas.microsoft.com/office/powerpoint/2010/main" val="100978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528078"/>
            <a:ext cx="6147303" cy="5720322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90" y="1617843"/>
            <a:ext cx="5199886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 bênção de Deus para aqueles que se casam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6" y="769645"/>
            <a:ext cx="3441739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6" y="771318"/>
            <a:ext cx="3378726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0" y="817264"/>
            <a:ext cx="244792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QUE É O CASAMENTO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8355" y="686150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556835"/>
            <a:ext cx="5314187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Da união do primeiro casal, Adão e Eva, propagou-se a humanidade. A Palavra de Deus fala que Adão e Eva tiveram dois filhos: </a:t>
            </a:r>
          </a:p>
        </p:txBody>
      </p:sp>
    </p:spTree>
    <p:extLst>
      <p:ext uri="{BB962C8B-B14F-4D97-AF65-F5344CB8AC3E}">
        <p14:creationId xmlns:p14="http://schemas.microsoft.com/office/powerpoint/2010/main" val="172906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394727"/>
            <a:ext cx="6147303" cy="6075746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90" y="1484493"/>
            <a:ext cx="5199886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 bênção de Deus para aqueles que se casam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6" y="636295"/>
            <a:ext cx="3441739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6" y="637968"/>
            <a:ext cx="3378726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0" y="683914"/>
            <a:ext cx="244792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QUE É O CASAMENTO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8355" y="552800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423485"/>
            <a:ext cx="5628512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Caim e Abel. Esse foi um sinal da bênção de Deus para o primeiro casal, ou seja, poder manter a perpetuação da família por meio de descendentes. </a:t>
            </a:r>
          </a:p>
        </p:txBody>
      </p:sp>
    </p:spTree>
    <p:extLst>
      <p:ext uri="{BB962C8B-B14F-4D97-AF65-F5344CB8AC3E}">
        <p14:creationId xmlns:p14="http://schemas.microsoft.com/office/powerpoint/2010/main" val="419721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-4160"/>
            <a:ext cx="12184613" cy="686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2"/>
            <a:ext cx="121772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2C1FBB1-96E7-DE56-BDD6-5813147302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6" name="Freeform 6"/>
          <p:cNvSpPr/>
          <p:nvPr/>
        </p:nvSpPr>
        <p:spPr>
          <a:xfrm flipH="1">
            <a:off x="-194436" y="249464"/>
            <a:ext cx="6333672" cy="6334939"/>
          </a:xfrm>
          <a:prstGeom prst="rect">
            <a:avLst/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6680" t="190" r="-19524" b="-190"/>
            </a:stretch>
          </a:blipFill>
          <a:ln w="19050">
            <a:solidFill>
              <a:schemeClr val="accent1">
                <a:lumMod val="20000"/>
                <a:lumOff val="80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6665479" y="1754434"/>
            <a:ext cx="4826407" cy="647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533"/>
              </a:spcAft>
            </a:pPr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65481" y="2418570"/>
            <a:ext cx="450326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“Portanto, o que Deus ajuntou,</a:t>
            </a:r>
          </a:p>
          <a:p>
            <a:r>
              <a:rPr lang="pt-BR" sz="40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não o separe o homem.” (Mc 10.9)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480" y="784007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7F11FFF-313B-A3F1-55D7-2A5688C5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 flipH="1"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6" name="Freeform 6"/>
          <p:cNvSpPr/>
          <p:nvPr/>
        </p:nvSpPr>
        <p:spPr>
          <a:xfrm>
            <a:off x="6070600" y="262164"/>
            <a:ext cx="6333672" cy="633493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solidFill>
              <a:schemeClr val="bg1">
                <a:lumMod val="95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545897" y="1885976"/>
            <a:ext cx="496136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5896" y="2584931"/>
            <a:ext cx="4679245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casamento é uma bênção planejada por Deus para o homem e para a mulher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97" y="915549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1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5DEBE5C-B0CA-D137-D2D1-84E551572E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5725"/>
            <a:ext cx="12192000" cy="6940689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3008724" y="413435"/>
            <a:ext cx="6174552" cy="5886304"/>
            <a:chOff x="-778940" y="-873069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873069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bg1">
                  <a:lumMod val="8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3847453" y="5269124"/>
            <a:ext cx="5296150" cy="1030615"/>
            <a:chOff x="0" y="0"/>
            <a:chExt cx="6862939" cy="3093494"/>
          </a:xfrm>
          <a:solidFill>
            <a:srgbClr val="D0C593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3860823" y="5269123"/>
            <a:ext cx="5247273" cy="1030616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4061651" y="5391968"/>
            <a:ext cx="486643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5400" dirty="0">
                <a:gradFill>
                  <a:gsLst>
                    <a:gs pos="53800">
                      <a:srgbClr val="C4732A"/>
                    </a:gs>
                    <a:gs pos="100000">
                      <a:srgbClr val="1B140E"/>
                    </a:gs>
                    <a:gs pos="0">
                      <a:srgbClr val="CB9772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Marcos 10.1-9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2561736" y="5269123"/>
            <a:ext cx="1292402" cy="1054923"/>
            <a:chOff x="0" y="0"/>
            <a:chExt cx="6862939" cy="3093494"/>
          </a:xfrm>
          <a:gradFill>
            <a:gsLst>
              <a:gs pos="0">
                <a:srgbClr val="1B140E"/>
              </a:gs>
              <a:gs pos="53000">
                <a:srgbClr val="5C3518"/>
              </a:gs>
              <a:gs pos="100000">
                <a:srgbClr val="C4732A"/>
              </a:gs>
            </a:gsLst>
            <a:lin ang="19200000" scaled="0"/>
          </a:gra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81887" y="5370534"/>
            <a:ext cx="852100" cy="852100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B25D83DD-E1DE-D121-2A6E-AA42D2E154D7}"/>
              </a:ext>
            </a:extLst>
          </p:cNvPr>
          <p:cNvGrpSpPr/>
          <p:nvPr/>
        </p:nvGrpSpPr>
        <p:grpSpPr>
          <a:xfrm>
            <a:off x="3277208" y="4401258"/>
            <a:ext cx="5830888" cy="863436"/>
            <a:chOff x="0" y="0"/>
            <a:chExt cx="6862939" cy="3093494"/>
          </a:xfrm>
          <a:gradFill>
            <a:gsLst>
              <a:gs pos="0">
                <a:schemeClr val="bg2">
                  <a:lumMod val="10000"/>
                </a:schemeClr>
              </a:gs>
              <a:gs pos="53000">
                <a:schemeClr val="tx2">
                  <a:lumMod val="50000"/>
                </a:schemeClr>
              </a:gs>
              <a:gs pos="100000">
                <a:schemeClr val="tx2">
                  <a:lumMod val="75000"/>
                </a:schemeClr>
              </a:gs>
            </a:gsLst>
            <a:lin ang="19200000" scaled="0"/>
          </a:gradFill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68EB1AB-82CF-22AA-56BD-05F97D314BF8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3278053" y="4417478"/>
            <a:ext cx="548553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E5D3D69E-B9C9-1E65-92FA-9767F9E2EE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45502F17-3495-4F45-A6BC-969535FD3C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C99A4EC-9DE3-F594-3F59-496385E5EA54}"/>
              </a:ext>
            </a:extLst>
          </p:cNvPr>
          <p:cNvSpPr/>
          <p:nvPr/>
        </p:nvSpPr>
        <p:spPr>
          <a:xfrm flipV="1">
            <a:off x="5730839" y="-1"/>
            <a:ext cx="6461161" cy="6857998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C214EFE-1ECF-5C24-33E1-524AEC1DE734}"/>
              </a:ext>
            </a:extLst>
          </p:cNvPr>
          <p:cNvSpPr/>
          <p:nvPr/>
        </p:nvSpPr>
        <p:spPr>
          <a:xfrm>
            <a:off x="6426200" y="418757"/>
            <a:ext cx="5765800" cy="6062270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85000"/>
                </a:schemeClr>
              </a:gs>
              <a:gs pos="54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279399" y="398671"/>
            <a:ext cx="6257861" cy="606065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649104-6A00-5C03-E4B9-3F9AFEBF81EC}"/>
              </a:ext>
            </a:extLst>
          </p:cNvPr>
          <p:cNvSpPr txBox="1"/>
          <p:nvPr/>
        </p:nvSpPr>
        <p:spPr>
          <a:xfrm>
            <a:off x="6689659" y="1294742"/>
            <a:ext cx="5299041" cy="509370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5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Uma das instituições mais valorizadas pela fé cristã é o casamento. Por meio dele, Deus abençoa a união lícita entre um homem e uma mulher, bem como os filhos dessa união. Mas esse modelo divino vem sendo ameaçado por uma série de opções modernas que renegam a união pretendida por Deus, tirando a sua sacralidade e banalizando o projeto divino. Nesta lição, estudaremos o casamento segundo a Bíblia.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8B7B0C5-EC5B-F39B-4D68-FBF346503365}"/>
              </a:ext>
            </a:extLst>
          </p:cNvPr>
          <p:cNvSpPr txBox="1"/>
          <p:nvPr/>
        </p:nvSpPr>
        <p:spPr>
          <a:xfrm>
            <a:off x="6689659" y="503181"/>
            <a:ext cx="350844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48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316DCDD-A5A2-DE4D-F4C1-AF744480F6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00" y="537578"/>
            <a:ext cx="762202" cy="7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5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9D376ED8-B921-87C2-9452-C399F1F5935E}"/>
              </a:ext>
            </a:extLst>
          </p:cNvPr>
          <p:cNvGrpSpPr/>
          <p:nvPr/>
        </p:nvGrpSpPr>
        <p:grpSpPr>
          <a:xfrm>
            <a:off x="625136" y="1422568"/>
            <a:ext cx="3443895" cy="3283124"/>
            <a:chOff x="-778940" y="-331024"/>
            <a:chExt cx="11510130" cy="10972800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C2F56BB6-31DD-C608-FB24-FA8AFB80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625136" y="1430188"/>
            <a:ext cx="3443895" cy="3283124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618786" y="4339915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4400">
                  <a:schemeClr val="accent1">
                    <a:lumMod val="50000"/>
                  </a:schemeClr>
                </a:gs>
                <a:gs pos="100000">
                  <a:srgbClr val="192C4F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618786" y="4801469"/>
            <a:ext cx="3450245" cy="1578229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625136" y="4926791"/>
            <a:ext cx="3443895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que é o casamento dentro de uma perspectiva bíblica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1429365" y="225783"/>
            <a:ext cx="9333271" cy="9131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334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9A9F029F-8C4D-AFCB-53D4-C76942023C04}"/>
              </a:ext>
            </a:extLst>
          </p:cNvPr>
          <p:cNvSpPr txBox="1"/>
          <p:nvPr/>
        </p:nvSpPr>
        <p:spPr>
          <a:xfrm>
            <a:off x="730801" y="4359197"/>
            <a:ext cx="322621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MOSTRAR </a:t>
            </a: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3BEB54D5-D87E-878A-A5D9-2FE15DE5BC79}"/>
              </a:ext>
            </a:extLst>
          </p:cNvPr>
          <p:cNvGrpSpPr/>
          <p:nvPr/>
        </p:nvGrpSpPr>
        <p:grpSpPr>
          <a:xfrm>
            <a:off x="4374052" y="1422568"/>
            <a:ext cx="3443895" cy="3283124"/>
            <a:chOff x="-778940" y="-331024"/>
            <a:chExt cx="11510130" cy="10972800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0E35A1F1-C5BD-A2C4-DDB5-CB006271B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86F58C85-54B7-4500-9CF8-8A5F87556C98}"/>
              </a:ext>
            </a:extLst>
          </p:cNvPr>
          <p:cNvGrpSpPr/>
          <p:nvPr/>
        </p:nvGrpSpPr>
        <p:grpSpPr>
          <a:xfrm>
            <a:off x="4374052" y="1430188"/>
            <a:ext cx="3443895" cy="3283124"/>
            <a:chOff x="-778940" y="-331024"/>
            <a:chExt cx="11510130" cy="1097280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B9B0945-4B61-A064-9AC0-28489784F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B4D59AFC-EF22-3115-6C37-7B28257B1BD3}"/>
              </a:ext>
            </a:extLst>
          </p:cNvPr>
          <p:cNvGrpSpPr/>
          <p:nvPr/>
        </p:nvGrpSpPr>
        <p:grpSpPr>
          <a:xfrm>
            <a:off x="4367702" y="4339915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E725A123-03F0-99F9-E363-04DA27C91FF5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54400">
                  <a:srgbClr val="233616"/>
                </a:gs>
                <a:gs pos="100000">
                  <a:srgbClr val="19261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23" name="Group 3">
            <a:extLst>
              <a:ext uri="{FF2B5EF4-FFF2-40B4-BE49-F238E27FC236}">
                <a16:creationId xmlns:a16="http://schemas.microsoft.com/office/drawing/2014/main" id="{6F9FEF16-7567-E46B-AD9D-F4DDE7F8A07A}"/>
              </a:ext>
            </a:extLst>
          </p:cNvPr>
          <p:cNvGrpSpPr/>
          <p:nvPr/>
        </p:nvGrpSpPr>
        <p:grpSpPr>
          <a:xfrm>
            <a:off x="4367702" y="4801469"/>
            <a:ext cx="3450245" cy="1713631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BAC4233E-BADB-56BC-084A-EAFA7B2403D3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5" name="TextBox 9">
            <a:extLst>
              <a:ext uri="{FF2B5EF4-FFF2-40B4-BE49-F238E27FC236}">
                <a16:creationId xmlns:a16="http://schemas.microsoft.com/office/drawing/2014/main" id="{25BB4247-5D28-0D87-CAE3-D29CE15CA186}"/>
              </a:ext>
            </a:extLst>
          </p:cNvPr>
          <p:cNvSpPr txBox="1"/>
          <p:nvPr/>
        </p:nvSpPr>
        <p:spPr>
          <a:xfrm>
            <a:off x="4421008" y="4919533"/>
            <a:ext cx="335159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200" dirty="0">
                <a:gradFill>
                  <a:gsLst>
                    <a:gs pos="1000">
                      <a:srgbClr val="111B0B"/>
                    </a:gs>
                    <a:gs pos="52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como deve ser o tratamento entre o casal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5485303B-7F5A-060E-BFF1-8247FF7B4023}"/>
              </a:ext>
            </a:extLst>
          </p:cNvPr>
          <p:cNvSpPr txBox="1"/>
          <p:nvPr/>
        </p:nvSpPr>
        <p:spPr>
          <a:xfrm>
            <a:off x="4479717" y="4383689"/>
            <a:ext cx="322621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SABER  </a:t>
            </a:r>
          </a:p>
        </p:txBody>
      </p:sp>
      <p:grpSp>
        <p:nvGrpSpPr>
          <p:cNvPr id="38" name="Group 5">
            <a:extLst>
              <a:ext uri="{FF2B5EF4-FFF2-40B4-BE49-F238E27FC236}">
                <a16:creationId xmlns:a16="http://schemas.microsoft.com/office/drawing/2014/main" id="{0D33FA29-FB3D-D331-0C92-81C0394514E1}"/>
              </a:ext>
            </a:extLst>
          </p:cNvPr>
          <p:cNvGrpSpPr/>
          <p:nvPr/>
        </p:nvGrpSpPr>
        <p:grpSpPr>
          <a:xfrm flipH="1">
            <a:off x="8110268" y="1430803"/>
            <a:ext cx="3443895" cy="3283124"/>
            <a:chOff x="-778940" y="-331024"/>
            <a:chExt cx="11510130" cy="10972800"/>
          </a:xfrm>
        </p:grpSpPr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064F3632-6042-BC1D-E510-D1DCD997B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40" name="Group 5">
            <a:extLst>
              <a:ext uri="{FF2B5EF4-FFF2-40B4-BE49-F238E27FC236}">
                <a16:creationId xmlns:a16="http://schemas.microsoft.com/office/drawing/2014/main" id="{3365ED55-001E-B41E-3829-435249BE37A2}"/>
              </a:ext>
            </a:extLst>
          </p:cNvPr>
          <p:cNvGrpSpPr/>
          <p:nvPr/>
        </p:nvGrpSpPr>
        <p:grpSpPr>
          <a:xfrm>
            <a:off x="8110268" y="1438423"/>
            <a:ext cx="3443895" cy="3283124"/>
            <a:chOff x="-778940" y="-331024"/>
            <a:chExt cx="11510130" cy="10972800"/>
          </a:xfrm>
        </p:grpSpPr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944B5032-458A-AD5C-23B5-2FF97E56D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42" name="Group 3">
            <a:extLst>
              <a:ext uri="{FF2B5EF4-FFF2-40B4-BE49-F238E27FC236}">
                <a16:creationId xmlns:a16="http://schemas.microsoft.com/office/drawing/2014/main" id="{AC5B41C6-9C18-AEB3-EC0F-911A6985606A}"/>
              </a:ext>
            </a:extLst>
          </p:cNvPr>
          <p:cNvGrpSpPr/>
          <p:nvPr/>
        </p:nvGrpSpPr>
        <p:grpSpPr>
          <a:xfrm>
            <a:off x="8103918" y="4348150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EA053C9D-60A7-1783-76D8-AF2BA0BA2E41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rgbClr val="A40000"/>
                </a:gs>
                <a:gs pos="54400">
                  <a:srgbClr val="920000"/>
                </a:gs>
                <a:gs pos="100000">
                  <a:srgbClr val="50000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44" name="Group 3">
            <a:extLst>
              <a:ext uri="{FF2B5EF4-FFF2-40B4-BE49-F238E27FC236}">
                <a16:creationId xmlns:a16="http://schemas.microsoft.com/office/drawing/2014/main" id="{9724807B-5555-D168-E8F1-08EEF173671A}"/>
              </a:ext>
            </a:extLst>
          </p:cNvPr>
          <p:cNvGrpSpPr/>
          <p:nvPr/>
        </p:nvGrpSpPr>
        <p:grpSpPr>
          <a:xfrm>
            <a:off x="8103918" y="4809704"/>
            <a:ext cx="3450245" cy="1569994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5" name="Freeform 4">
              <a:extLst>
                <a:ext uri="{FF2B5EF4-FFF2-40B4-BE49-F238E27FC236}">
                  <a16:creationId xmlns:a16="http://schemas.microsoft.com/office/drawing/2014/main" id="{146B334B-6B1F-07A3-2901-C5EF07F0487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46" name="TextBox 9">
            <a:extLst>
              <a:ext uri="{FF2B5EF4-FFF2-40B4-BE49-F238E27FC236}">
                <a16:creationId xmlns:a16="http://schemas.microsoft.com/office/drawing/2014/main" id="{64F9B49A-06B4-EFA6-3B3D-DD284943ADD8}"/>
              </a:ext>
            </a:extLst>
          </p:cNvPr>
          <p:cNvSpPr txBox="1"/>
          <p:nvPr/>
        </p:nvSpPr>
        <p:spPr>
          <a:xfrm>
            <a:off x="8116618" y="4930945"/>
            <a:ext cx="343119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dirty="0">
                <a:gradFill>
                  <a:gsLst>
                    <a:gs pos="1000">
                      <a:srgbClr val="2E0000"/>
                    </a:gs>
                    <a:gs pos="48718">
                      <a:srgbClr val="920000"/>
                    </a:gs>
                    <a:gs pos="100000">
                      <a:srgbClr val="FF0000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algumas das questões importantes no casamento</a:t>
            </a: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2A26DB1E-6BDA-63B9-D438-92064CAD375E}"/>
              </a:ext>
            </a:extLst>
          </p:cNvPr>
          <p:cNvSpPr txBox="1"/>
          <p:nvPr/>
        </p:nvSpPr>
        <p:spPr>
          <a:xfrm>
            <a:off x="8103917" y="4367432"/>
            <a:ext cx="3443895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RESSALTAR 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9" grpId="0" build="p"/>
      <p:bldP spid="7" grpId="0"/>
      <p:bldP spid="25" grpId="0"/>
      <p:bldP spid="26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2F02892-7288-35F0-DCEA-8CA16338D2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0287000" cy="6858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5536696" y="-6626"/>
            <a:ext cx="6655303" cy="686462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468227" y="297746"/>
            <a:ext cx="6400405" cy="6198711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5153145" y="3727837"/>
            <a:ext cx="6849342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80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80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É O CASAMENTO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1A8A273-511E-4DF4-A1B2-B218142B9151}"/>
              </a:ext>
            </a:extLst>
          </p:cNvPr>
          <p:cNvSpPr txBox="1"/>
          <p:nvPr/>
        </p:nvSpPr>
        <p:spPr>
          <a:xfrm>
            <a:off x="9449204" y="-205472"/>
            <a:ext cx="2442693" cy="47089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300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2264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40394"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309003"/>
            <a:ext cx="6147303" cy="6196572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398768"/>
            <a:ext cx="480936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Uma definição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6" y="550570"/>
            <a:ext cx="3441739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6" y="552243"/>
            <a:ext cx="3378726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0" y="598189"/>
            <a:ext cx="244792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QUE É O CASAMENTO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8355" y="467075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2170846"/>
            <a:ext cx="5438012" cy="424731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casamento pode ser definido como a união entre um homem e uma mulher, que decidem formar uma família, apoiando-se mutuamente e demonstrando amor e respeito um pelo outro, por meio de um acordo perante Deus e a sociedade. 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242328"/>
            <a:ext cx="6147303" cy="6328898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332093"/>
            <a:ext cx="3441739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Deus e o casamento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6" y="483895"/>
            <a:ext cx="3441739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6" y="485568"/>
            <a:ext cx="3378726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0" y="531514"/>
            <a:ext cx="244792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QUE É O CASAMENTO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8355" y="400400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2766524"/>
            <a:ext cx="5771854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Eterno também participa do casamento, pois foi Ele que o instituiu. Deus estabeleceu também os princípios pelos quais o casal deve se relacionar, de tal maneira que se um homem é fiel à sua esposa e cuida dela. </a:t>
            </a:r>
          </a:p>
        </p:txBody>
      </p:sp>
    </p:spTree>
    <p:extLst>
      <p:ext uri="{BB962C8B-B14F-4D97-AF65-F5344CB8AC3E}">
        <p14:creationId xmlns:p14="http://schemas.microsoft.com/office/powerpoint/2010/main" val="73260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5000">
              <a:schemeClr val="accent1">
                <a:lumMod val="50000"/>
                <a:alpha val="65000"/>
              </a:schemeClr>
            </a:gs>
            <a:gs pos="64000">
              <a:schemeClr val="accent1">
                <a:lumMod val="50000"/>
                <a:alpha val="37000"/>
              </a:schemeClr>
            </a:gs>
            <a:gs pos="100000">
              <a:schemeClr val="bg1">
                <a:alpha val="21000"/>
              </a:schemeClr>
            </a:gs>
          </a:gsLst>
          <a:lin ang="18900000" scaled="1"/>
          <a:tileRect/>
        </a:gradFill>
        <a:ln>
          <a:solidFill>
            <a:schemeClr val="accent1">
              <a:shade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10114</TotalTime>
  <Words>427</Words>
  <Application>Microsoft Office PowerPoint</Application>
  <PresentationFormat>Widescreen</PresentationFormat>
  <Paragraphs>37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Realidade Bíblica do Casamento</dc:title>
  <dc:creator>Henrique Nascimento</dc:creator>
  <cp:lastModifiedBy>HERBETH LINS</cp:lastModifiedBy>
  <cp:revision>127</cp:revision>
  <dcterms:created xsi:type="dcterms:W3CDTF">2022-09-14T00:39:26Z</dcterms:created>
  <dcterms:modified xsi:type="dcterms:W3CDTF">2024-05-14T19:39:01Z</dcterms:modified>
</cp:coreProperties>
</file>