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70" r:id="rId3"/>
    <p:sldId id="476" r:id="rId4"/>
    <p:sldId id="468" r:id="rId5"/>
    <p:sldId id="399" r:id="rId6"/>
    <p:sldId id="475" r:id="rId7"/>
    <p:sldId id="264" r:id="rId8"/>
    <p:sldId id="400" r:id="rId9"/>
    <p:sldId id="542" r:id="rId10"/>
    <p:sldId id="543" r:id="rId11"/>
    <p:sldId id="544" r:id="rId12"/>
    <p:sldId id="545" r:id="rId13"/>
    <p:sldId id="546" r:id="rId14"/>
    <p:sldId id="547" r:id="rId15"/>
    <p:sldId id="287" r:id="rId16"/>
    <p:sldId id="444" r:id="rId17"/>
    <p:sldId id="320" r:id="rId18"/>
    <p:sldId id="321" r:id="rId1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DCBA"/>
    <a:srgbClr val="F8EBCF"/>
    <a:srgbClr val="C57538"/>
    <a:srgbClr val="41212D"/>
    <a:srgbClr val="55231B"/>
    <a:srgbClr val="707596"/>
    <a:srgbClr val="263566"/>
    <a:srgbClr val="3E243F"/>
    <a:srgbClr val="904E28"/>
    <a:srgbClr val="1F25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15" autoAdjust="0"/>
    <p:restoredTop sz="94660"/>
  </p:normalViewPr>
  <p:slideViewPr>
    <p:cSldViewPr snapToGrid="0">
      <p:cViewPr varScale="1">
        <p:scale>
          <a:sx n="73" d="100"/>
          <a:sy n="73" d="100"/>
        </p:scale>
        <p:origin x="486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074AC2-FC69-4D7F-BD39-BA78B6B865EB}" type="datetimeFigureOut">
              <a:rPr lang="pt-BR" smtClean="0"/>
              <a:t>21/05/2024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407055-85D8-4885-B83C-745BB04C4A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8676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2FD189-CFC4-455A-84C5-5D33B9BD9C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BF685FA-2425-4DDB-A7BE-5A2E7948B2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18EB77B-A535-4356-8222-CE686B31E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21/05/2024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0CE6790-1C54-4056-B513-669171280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D01F061-7E5E-419D-95CA-037695167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0022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1B45A3-EC7D-4F20-87C9-3A7ABFCCB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916481D-98E2-44AF-AA49-918CCA5680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8E6152C-96DA-4FA8-B683-8AE31700E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21/05/2024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BBB3AEA-74A5-41C3-B17A-90112FC86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7291D18-222A-414F-BA73-45881911A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6412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12A9A7D-3D6C-4E0E-A07C-D9AE80E192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7549E6D-9EC1-4EC2-8783-8DB317DD9A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37C0050-7063-478D-BF2D-D49C7B09F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21/05/2024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18514AE-B741-4AB1-BA33-B2883D622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D980C7B-C3E1-4906-ACED-BF5EC8086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2800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AEA291-064D-4D85-9B46-A074EEF50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DA04C86-5156-4606-82E9-00428FA6EA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FC2AC7D-74AD-4CBA-8E4C-FAEAE3D01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21/05/2024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C1D2716-B097-4B7C-BB62-CA3B05066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4D5B368-CC54-41B2-9B1E-387A0FC9E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9927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C8F23C-3AE2-4003-9685-B43F11CFB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BF7B0D2-B452-4C86-B591-1B95CE5C1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91C3775-8B0F-41D5-B2E0-C32EB07DA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21/05/2024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805C9E6-1451-4C16-AB52-36B911AF7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8F3DF67-5013-4F7B-A4C8-1F73CDB67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502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86EB4E-8C9B-4AE1-BA92-5A6984D12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1A40699-FC0E-44A4-B907-DBEA27BB66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000CF31-EC77-47D0-A81C-392846DE73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0572E28-BD79-4379-8E0F-C6058243F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21/05/2024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750E885-DA58-4586-8A07-047EB9C82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A499568-08F9-47EF-97C7-27F2BF083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0813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6D14A1-D23A-4DA1-8011-235A30C85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19A05F9-2060-4365-A998-E01E911060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0D7C195-D959-425C-BDF4-2CE13F1207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F605B1E-9DA1-44AA-A5E0-853E639623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43037D5-7174-4579-9F56-F7A7C88038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2720B9A2-C7F5-457B-A647-689BB3FDC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21/05/2024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727B057E-1207-4EA9-A70E-4D3AA850C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95B4C195-6873-49CD-B332-2EA78F034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2118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2BD38B-0065-4415-840D-80D44AF44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264E69D8-BA63-4C51-A599-B67D802E6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21/05/2024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B8836B1-9F4C-4FBB-809C-21CA0B43A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768E1CE-7536-4064-BD31-1C58A6A1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0931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4D724BB3-C0D0-4765-BFE2-F60F7E8CA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21/05/2024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5B6706C-39C1-4722-A6AF-5B961200A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7F1A4C8-435D-46C4-8CDA-395197FA4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7566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FFA6E5-67B2-4A69-9ACB-4BE2E7FCC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4099DAA-8919-4D75-BE64-5D2B75BB7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4FCFDBB-F16C-42FC-9AE1-848A6D18B4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1EDD499-913F-4020-9BDA-BB7D79C66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21/05/2024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C92C0CC-A139-42B8-AD9E-E2569C132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A13A937-5DE4-4F34-BBBC-6199864E4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0847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E16B1D-A248-4C48-B9A3-0F5E3BEBB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B4287873-E613-4951-9539-29429FC50A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2DDFE8A-1D2C-4292-A54C-23BC4A05B9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1F7BDC0-438F-465D-99AA-49D927140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21/05/2024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CAACC1E-76FA-4051-83EB-510B39C02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08DC752-F5E4-4851-B1F5-F649E31B2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4202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E822D461-1BE4-46D2-8111-F7E9334B5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89765F8-34AC-46C6-AD3A-D6B04AD6E7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CDAF74E-7A3E-4373-B503-CEA4847D75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F4133-8156-46D8-A6EA-584C7CDA90DD}" type="datetimeFigureOut">
              <a:rPr lang="pt-BR" smtClean="0"/>
              <a:t>21/05/2024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09C8DBA-B940-4E28-BF42-960CF8F46E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9F7D53A-5407-43AE-99A2-9F8C2B08C6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2484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gif"/><Relationship Id="rId4" Type="http://schemas.microsoft.com/office/2007/relationships/hdphoto" Target="../media/hdphoto1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gif"/><Relationship Id="rId4" Type="http://schemas.microsoft.com/office/2007/relationships/hdphoto" Target="../media/hdphoto1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gif"/><Relationship Id="rId4" Type="http://schemas.microsoft.com/office/2007/relationships/hdphoto" Target="../media/hdphoto1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gif"/><Relationship Id="rId4" Type="http://schemas.microsoft.com/office/2007/relationships/hdphoto" Target="../media/hdphoto14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gif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microsoft.com/office/2007/relationships/hdphoto" Target="../media/hdphoto7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0" Type="http://schemas.microsoft.com/office/2007/relationships/hdphoto" Target="../media/hdphoto8.wdp"/><Relationship Id="rId4" Type="http://schemas.microsoft.com/office/2007/relationships/hdphoto" Target="../media/hdphoto6.wdp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gif"/><Relationship Id="rId4" Type="http://schemas.microsoft.com/office/2007/relationships/hdphoto" Target="../media/hdphoto9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gif"/><Relationship Id="rId4" Type="http://schemas.microsoft.com/office/2007/relationships/hdphoto" Target="../media/hdphoto1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FBAF946-F4CC-1A22-BC8F-6645219A7E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1997" cy="6858000"/>
          </a:xfrm>
          <a:prstGeom prst="rect">
            <a:avLst/>
          </a:prstGeom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F1F2B06F-C5E3-4F20-9EF6-7321AE6F307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7000">
                <a:schemeClr val="tx1">
                  <a:lumMod val="95000"/>
                  <a:lumOff val="5000"/>
                </a:schemeClr>
              </a:gs>
              <a:gs pos="64000">
                <a:schemeClr val="tx1">
                  <a:lumMod val="95000"/>
                  <a:lumOff val="5000"/>
                  <a:alpha val="19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B827E702-41F4-4824-AEFA-8203991C5A3A}"/>
              </a:ext>
            </a:extLst>
          </p:cNvPr>
          <p:cNvSpPr/>
          <p:nvPr/>
        </p:nvSpPr>
        <p:spPr>
          <a:xfrm rot="5400000" flipV="1">
            <a:off x="2436684" y="-1273128"/>
            <a:ext cx="3404367" cy="8277729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F8EBCF"/>
              </a:gs>
              <a:gs pos="53000">
                <a:srgbClr val="F4DCBA"/>
              </a:gs>
              <a:gs pos="100000">
                <a:srgbClr val="F8EBCF"/>
              </a:gs>
            </a:gsLst>
            <a:lin ang="19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241804D6-5BCA-413D-A6E5-FAE2DB737245}"/>
              </a:ext>
            </a:extLst>
          </p:cNvPr>
          <p:cNvSpPr txBox="1"/>
          <p:nvPr/>
        </p:nvSpPr>
        <p:spPr>
          <a:xfrm>
            <a:off x="1516735" y="5359806"/>
            <a:ext cx="2516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D2D3D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 de Maio 2024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269DE16-A91F-4504-A7D4-F5F0CE64D9BF}"/>
              </a:ext>
            </a:extLst>
          </p:cNvPr>
          <p:cNvSpPr txBox="1"/>
          <p:nvPr/>
        </p:nvSpPr>
        <p:spPr>
          <a:xfrm>
            <a:off x="1525761" y="4775561"/>
            <a:ext cx="2516465" cy="480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2400" dirty="0">
                <a:solidFill>
                  <a:srgbClr val="D2D3D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2º trimestre 2024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46CBAA78-46D0-432F-A95A-19347F8161F9}"/>
              </a:ext>
            </a:extLst>
          </p:cNvPr>
          <p:cNvSpPr txBox="1"/>
          <p:nvPr/>
        </p:nvSpPr>
        <p:spPr>
          <a:xfrm>
            <a:off x="936601" y="1336966"/>
            <a:ext cx="1660041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2600" dirty="0">
                <a:solidFill>
                  <a:srgbClr val="2419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LIÇÃO 08</a:t>
            </a:r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9124DD52-79BB-49EC-8221-68578ADA7ECB}"/>
              </a:ext>
            </a:extLst>
          </p:cNvPr>
          <p:cNvSpPr/>
          <p:nvPr/>
        </p:nvSpPr>
        <p:spPr>
          <a:xfrm>
            <a:off x="6181816" y="195366"/>
            <a:ext cx="6677701" cy="6467269"/>
          </a:xfrm>
          <a:prstGeom prst="roundRect">
            <a:avLst>
              <a:gd name="adj" fmla="val 271"/>
            </a:avLst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99B5D82-D00A-459F-BFD9-3A9BD27B249F}"/>
              </a:ext>
            </a:extLst>
          </p:cNvPr>
          <p:cNvSpPr txBox="1"/>
          <p:nvPr/>
        </p:nvSpPr>
        <p:spPr>
          <a:xfrm flipH="1">
            <a:off x="233164" y="1883652"/>
            <a:ext cx="46182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2419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Realidade Bíblica do Trabalho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9AE158B6-244B-4E30-9D83-596F66DF5AA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lum bright="70000" contrast="-70000"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339" y="4875565"/>
            <a:ext cx="833259" cy="83325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980365D-A82D-BAD8-A37A-31E3B67CCBA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0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077" y="1303378"/>
            <a:ext cx="580523" cy="58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807185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  <p:bldP spid="13" grpId="0"/>
      <p:bldP spid="14" grpId="0"/>
      <p:bldP spid="15" grpId="0" animBg="1"/>
      <p:bldP spid="10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01A0E045-4878-E2B9-4B12-4539719BE3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6628"/>
            <a:ext cx="12192000" cy="6864627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454BB11D-B2F2-451D-BDB3-C3F2CE611813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18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A38E3AC-42F0-47F5-9F82-190D01964D8A}"/>
              </a:ext>
            </a:extLst>
          </p:cNvPr>
          <p:cNvSpPr/>
          <p:nvPr/>
        </p:nvSpPr>
        <p:spPr>
          <a:xfrm>
            <a:off x="0" y="-6626"/>
            <a:ext cx="12192000" cy="6864626"/>
          </a:xfrm>
          <a:prstGeom prst="rect">
            <a:avLst/>
          </a:prstGeom>
          <a:gradFill flip="none" rotWithShape="1">
            <a:gsLst>
              <a:gs pos="33000">
                <a:schemeClr val="tx1">
                  <a:lumMod val="95000"/>
                  <a:lumOff val="5000"/>
                  <a:alpha val="94000"/>
                </a:schemeClr>
              </a:gs>
              <a:gs pos="100000">
                <a:schemeClr val="tx1">
                  <a:lumMod val="95000"/>
                  <a:lumOff val="5000"/>
                  <a:alpha val="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234BF2B3-7062-4BD5-B895-11C6B61A727D}"/>
              </a:ext>
            </a:extLst>
          </p:cNvPr>
          <p:cNvSpPr/>
          <p:nvPr/>
        </p:nvSpPr>
        <p:spPr>
          <a:xfrm flipH="1">
            <a:off x="-590550" y="83241"/>
            <a:ext cx="6909248" cy="6691519"/>
          </a:xfrm>
          <a:prstGeom prst="roundRect">
            <a:avLst>
              <a:gd name="adj" fmla="val 0"/>
            </a:avLst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1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5CF03C7-05D5-444F-94E5-3F5F195132C8}"/>
              </a:ext>
            </a:extLst>
          </p:cNvPr>
          <p:cNvSpPr/>
          <p:nvPr/>
        </p:nvSpPr>
        <p:spPr>
          <a:xfrm flipV="1">
            <a:off x="5730839" y="526713"/>
            <a:ext cx="6147303" cy="5764530"/>
          </a:xfrm>
          <a:prstGeom prst="rect">
            <a:avLst/>
          </a:prstGeom>
          <a:pattFill prst="weave">
            <a:fgClr>
              <a:schemeClr val="bg1">
                <a:lumMod val="95000"/>
              </a:schemeClr>
            </a:fgClr>
            <a:bgClr>
              <a:schemeClr val="bg2"/>
            </a:bgClr>
          </a:pattFill>
          <a:ln w="285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6106289" y="1616478"/>
            <a:ext cx="4809362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400" b="1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2. O trabalho depois da Queda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E400B50-2800-F33F-C5D9-7C89EC67C34C}"/>
              </a:ext>
            </a:extLst>
          </p:cNvPr>
          <p:cNvSpPr/>
          <p:nvPr/>
        </p:nvSpPr>
        <p:spPr>
          <a:xfrm flipH="1" flipV="1">
            <a:off x="5730834" y="768280"/>
            <a:ext cx="4516252" cy="738650"/>
          </a:xfrm>
          <a:prstGeom prst="rect">
            <a:avLst/>
          </a:prstGeom>
          <a:solidFill>
            <a:schemeClr val="accent3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3391BAB-9953-EC44-25F2-7D957E704078}"/>
              </a:ext>
            </a:extLst>
          </p:cNvPr>
          <p:cNvSpPr/>
          <p:nvPr/>
        </p:nvSpPr>
        <p:spPr>
          <a:xfrm flipH="1" flipV="1">
            <a:off x="5730835" y="769953"/>
            <a:ext cx="4433566" cy="73865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54400">
                <a:schemeClr val="accent1">
                  <a:lumMod val="50000"/>
                </a:schemeClr>
              </a:gs>
              <a:gs pos="100000">
                <a:srgbClr val="192C4F"/>
              </a:gs>
            </a:gsLst>
            <a:lin ang="19200000" scaled="0"/>
          </a:gra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96C81E5-3B25-46F7-ACCA-04FB8ECF2325}"/>
              </a:ext>
            </a:extLst>
          </p:cNvPr>
          <p:cNvSpPr txBox="1"/>
          <p:nvPr/>
        </p:nvSpPr>
        <p:spPr>
          <a:xfrm>
            <a:off x="6229351" y="815899"/>
            <a:ext cx="2824004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CDCD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A PERSPECTIVA BÍBLICA DO TRABALHO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CDE19DC-E360-B59D-FA4D-2CBB68336EC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6478" y="664065"/>
            <a:ext cx="899806" cy="89980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1E12563-E6B0-0C45-B4CC-167402B7EFA0}"/>
              </a:ext>
            </a:extLst>
          </p:cNvPr>
          <p:cNvSpPr txBox="1"/>
          <p:nvPr/>
        </p:nvSpPr>
        <p:spPr>
          <a:xfrm>
            <a:off x="6106287" y="3069959"/>
            <a:ext cx="5664799" cy="304698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32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Após a Queda, com o pecado no mundo, o trabalho se tornou mais difícil: “maldita é a terra por causa de ti: com dor comerás dela todos os dias da tua vida. </a:t>
            </a:r>
          </a:p>
        </p:txBody>
      </p:sp>
    </p:spTree>
    <p:extLst>
      <p:ext uri="{BB962C8B-B14F-4D97-AF65-F5344CB8AC3E}">
        <p14:creationId xmlns:p14="http://schemas.microsoft.com/office/powerpoint/2010/main" val="109541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3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2" grpId="0"/>
      <p:bldP spid="5" grpId="0" animBg="1"/>
      <p:bldP spid="2" grpId="0" animBg="1"/>
      <p:bldP spid="14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01A0E045-4878-E2B9-4B12-4539719BE3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6628"/>
            <a:ext cx="12192000" cy="6864627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454BB11D-B2F2-451D-BDB3-C3F2CE611813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18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A38E3AC-42F0-47F5-9F82-190D01964D8A}"/>
              </a:ext>
            </a:extLst>
          </p:cNvPr>
          <p:cNvSpPr/>
          <p:nvPr/>
        </p:nvSpPr>
        <p:spPr>
          <a:xfrm>
            <a:off x="0" y="-6626"/>
            <a:ext cx="12192000" cy="6864626"/>
          </a:xfrm>
          <a:prstGeom prst="rect">
            <a:avLst/>
          </a:prstGeom>
          <a:gradFill flip="none" rotWithShape="1">
            <a:gsLst>
              <a:gs pos="33000">
                <a:schemeClr val="tx1">
                  <a:lumMod val="95000"/>
                  <a:lumOff val="5000"/>
                  <a:alpha val="94000"/>
                </a:schemeClr>
              </a:gs>
              <a:gs pos="100000">
                <a:schemeClr val="tx1">
                  <a:lumMod val="95000"/>
                  <a:lumOff val="5000"/>
                  <a:alpha val="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234BF2B3-7062-4BD5-B895-11C6B61A727D}"/>
              </a:ext>
            </a:extLst>
          </p:cNvPr>
          <p:cNvSpPr/>
          <p:nvPr/>
        </p:nvSpPr>
        <p:spPr>
          <a:xfrm>
            <a:off x="-590550" y="83241"/>
            <a:ext cx="6909248" cy="6691519"/>
          </a:xfrm>
          <a:prstGeom prst="roundRect">
            <a:avLst>
              <a:gd name="adj" fmla="val 0"/>
            </a:avLst>
          </a:prstGeom>
          <a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5CF03C7-05D5-444F-94E5-3F5F195132C8}"/>
              </a:ext>
            </a:extLst>
          </p:cNvPr>
          <p:cNvSpPr/>
          <p:nvPr/>
        </p:nvSpPr>
        <p:spPr>
          <a:xfrm flipV="1">
            <a:off x="5730839" y="105800"/>
            <a:ext cx="6147303" cy="6691519"/>
          </a:xfrm>
          <a:prstGeom prst="rect">
            <a:avLst/>
          </a:prstGeom>
          <a:pattFill prst="weave">
            <a:fgClr>
              <a:schemeClr val="bg1">
                <a:lumMod val="95000"/>
              </a:schemeClr>
            </a:fgClr>
            <a:bgClr>
              <a:schemeClr val="bg2"/>
            </a:bgClr>
          </a:pattFill>
          <a:ln w="285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6106289" y="1195566"/>
            <a:ext cx="4809362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400" b="1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2. O trabalho depois da Queda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E400B50-2800-F33F-C5D9-7C89EC67C34C}"/>
              </a:ext>
            </a:extLst>
          </p:cNvPr>
          <p:cNvSpPr/>
          <p:nvPr/>
        </p:nvSpPr>
        <p:spPr>
          <a:xfrm flipH="1" flipV="1">
            <a:off x="5730834" y="347368"/>
            <a:ext cx="4516252" cy="738650"/>
          </a:xfrm>
          <a:prstGeom prst="rect">
            <a:avLst/>
          </a:prstGeom>
          <a:solidFill>
            <a:schemeClr val="accent3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3391BAB-9953-EC44-25F2-7D957E704078}"/>
              </a:ext>
            </a:extLst>
          </p:cNvPr>
          <p:cNvSpPr/>
          <p:nvPr/>
        </p:nvSpPr>
        <p:spPr>
          <a:xfrm flipH="1" flipV="1">
            <a:off x="5730835" y="349041"/>
            <a:ext cx="4433566" cy="73865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54400">
                <a:schemeClr val="accent1">
                  <a:lumMod val="50000"/>
                </a:schemeClr>
              </a:gs>
              <a:gs pos="100000">
                <a:srgbClr val="192C4F"/>
              </a:gs>
            </a:gsLst>
            <a:lin ang="19200000" scaled="0"/>
          </a:gra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96C81E5-3B25-46F7-ACCA-04FB8ECF2325}"/>
              </a:ext>
            </a:extLst>
          </p:cNvPr>
          <p:cNvSpPr txBox="1"/>
          <p:nvPr/>
        </p:nvSpPr>
        <p:spPr>
          <a:xfrm>
            <a:off x="6229351" y="394987"/>
            <a:ext cx="2824004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CDCD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A PERSPECTIVA BÍBLICA DO TRABALHO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CDE19DC-E360-B59D-FA4D-2CBB68336E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6478" y="243153"/>
            <a:ext cx="899806" cy="89980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1E12563-E6B0-0C45-B4CC-167402B7EFA0}"/>
              </a:ext>
            </a:extLst>
          </p:cNvPr>
          <p:cNvSpPr txBox="1"/>
          <p:nvPr/>
        </p:nvSpPr>
        <p:spPr>
          <a:xfrm>
            <a:off x="6106287" y="2649047"/>
            <a:ext cx="5664799" cy="403187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32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Espinhos e cardos também te produzirão; e comerás a erva do campo. No suor do teu rosto, comerás o teu pão, até que te tornes à terra; porque dela foste tomado, porquanto és pó e em pó te tornarás” (</a:t>
            </a:r>
            <a:r>
              <a:rPr lang="pt-BR" sz="3200" dirty="0" err="1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Gn</a:t>
            </a:r>
            <a:r>
              <a:rPr lang="pt-BR" sz="32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3.17-19).</a:t>
            </a:r>
          </a:p>
        </p:txBody>
      </p:sp>
    </p:spTree>
    <p:extLst>
      <p:ext uri="{BB962C8B-B14F-4D97-AF65-F5344CB8AC3E}">
        <p14:creationId xmlns:p14="http://schemas.microsoft.com/office/powerpoint/2010/main" val="1373532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3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2" grpId="0"/>
      <p:bldP spid="5" grpId="0" animBg="1"/>
      <p:bldP spid="2" grpId="0" animBg="1"/>
      <p:bldP spid="14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01A0E045-4878-E2B9-4B12-4539719BE3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6628"/>
            <a:ext cx="12192000" cy="6864627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454BB11D-B2F2-451D-BDB3-C3F2CE611813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18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A38E3AC-42F0-47F5-9F82-190D01964D8A}"/>
              </a:ext>
            </a:extLst>
          </p:cNvPr>
          <p:cNvSpPr/>
          <p:nvPr/>
        </p:nvSpPr>
        <p:spPr>
          <a:xfrm>
            <a:off x="0" y="-6626"/>
            <a:ext cx="12192000" cy="6864626"/>
          </a:xfrm>
          <a:prstGeom prst="rect">
            <a:avLst/>
          </a:prstGeom>
          <a:gradFill flip="none" rotWithShape="1">
            <a:gsLst>
              <a:gs pos="33000">
                <a:schemeClr val="tx1">
                  <a:lumMod val="95000"/>
                  <a:lumOff val="5000"/>
                  <a:alpha val="94000"/>
                </a:schemeClr>
              </a:gs>
              <a:gs pos="100000">
                <a:schemeClr val="tx1">
                  <a:lumMod val="95000"/>
                  <a:lumOff val="5000"/>
                  <a:alpha val="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234BF2B3-7062-4BD5-B895-11C6B61A727D}"/>
              </a:ext>
            </a:extLst>
          </p:cNvPr>
          <p:cNvSpPr/>
          <p:nvPr/>
        </p:nvSpPr>
        <p:spPr>
          <a:xfrm>
            <a:off x="-590550" y="83241"/>
            <a:ext cx="6909248" cy="6691519"/>
          </a:xfrm>
          <a:prstGeom prst="roundRect">
            <a:avLst>
              <a:gd name="adj" fmla="val 0"/>
            </a:avLst>
          </a:prstGeom>
          <a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5CF03C7-05D5-444F-94E5-3F5F195132C8}"/>
              </a:ext>
            </a:extLst>
          </p:cNvPr>
          <p:cNvSpPr/>
          <p:nvPr/>
        </p:nvSpPr>
        <p:spPr>
          <a:xfrm flipV="1">
            <a:off x="5730839" y="178369"/>
            <a:ext cx="6147303" cy="6509047"/>
          </a:xfrm>
          <a:prstGeom prst="rect">
            <a:avLst/>
          </a:prstGeom>
          <a:pattFill prst="weave">
            <a:fgClr>
              <a:schemeClr val="bg1">
                <a:lumMod val="95000"/>
              </a:schemeClr>
            </a:fgClr>
            <a:bgClr>
              <a:schemeClr val="bg2"/>
            </a:bgClr>
          </a:pattFill>
          <a:ln w="285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6106289" y="1268136"/>
            <a:ext cx="5214854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400" b="1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3. O trabalho com o passar do tempo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E400B50-2800-F33F-C5D9-7C89EC67C34C}"/>
              </a:ext>
            </a:extLst>
          </p:cNvPr>
          <p:cNvSpPr/>
          <p:nvPr/>
        </p:nvSpPr>
        <p:spPr>
          <a:xfrm flipH="1" flipV="1">
            <a:off x="5730834" y="419938"/>
            <a:ext cx="4516252" cy="738650"/>
          </a:xfrm>
          <a:prstGeom prst="rect">
            <a:avLst/>
          </a:prstGeom>
          <a:solidFill>
            <a:schemeClr val="accent3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3391BAB-9953-EC44-25F2-7D957E704078}"/>
              </a:ext>
            </a:extLst>
          </p:cNvPr>
          <p:cNvSpPr/>
          <p:nvPr/>
        </p:nvSpPr>
        <p:spPr>
          <a:xfrm flipH="1" flipV="1">
            <a:off x="5730835" y="421611"/>
            <a:ext cx="4433566" cy="73865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54400">
                <a:schemeClr val="accent1">
                  <a:lumMod val="50000"/>
                </a:schemeClr>
              </a:gs>
              <a:gs pos="100000">
                <a:srgbClr val="192C4F"/>
              </a:gs>
            </a:gsLst>
            <a:lin ang="19200000" scaled="0"/>
          </a:gra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96C81E5-3B25-46F7-ACCA-04FB8ECF2325}"/>
              </a:ext>
            </a:extLst>
          </p:cNvPr>
          <p:cNvSpPr txBox="1"/>
          <p:nvPr/>
        </p:nvSpPr>
        <p:spPr>
          <a:xfrm>
            <a:off x="6229351" y="467557"/>
            <a:ext cx="2824004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CDCD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A PERSPECTIVA BÍBLICA DO TRABALHO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CDE19DC-E360-B59D-FA4D-2CBB68336EC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6478" y="315723"/>
            <a:ext cx="899806" cy="89980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1E12563-E6B0-0C45-B4CC-167402B7EFA0}"/>
              </a:ext>
            </a:extLst>
          </p:cNvPr>
          <p:cNvSpPr txBox="1"/>
          <p:nvPr/>
        </p:nvSpPr>
        <p:spPr>
          <a:xfrm>
            <a:off x="6106287" y="2721617"/>
            <a:ext cx="5664799" cy="378565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fontAlgn="base"/>
            <a:r>
              <a:rPr lang="pt-BR" sz="30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homem, desde o início, buscou meios de sobrevivência através da caça, pesca e agricultura, cumprindo a ordem divina de dominar a terra.</a:t>
            </a:r>
          </a:p>
          <a:p>
            <a:pPr fontAlgn="base"/>
            <a:r>
              <a:rPr lang="pt-BR" sz="30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Com o tempo, desenvolveu técnicas e instrumentos para facilitar o trabalho. </a:t>
            </a:r>
          </a:p>
        </p:txBody>
      </p:sp>
    </p:spTree>
    <p:extLst>
      <p:ext uri="{BB962C8B-B14F-4D97-AF65-F5344CB8AC3E}">
        <p14:creationId xmlns:p14="http://schemas.microsoft.com/office/powerpoint/2010/main" val="77384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3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2" grpId="0"/>
      <p:bldP spid="5" grpId="0" animBg="1"/>
      <p:bldP spid="2" grpId="0" animBg="1"/>
      <p:bldP spid="14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01A0E045-4878-E2B9-4B12-4539719BE3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6628"/>
            <a:ext cx="12192000" cy="6864627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454BB11D-B2F2-451D-BDB3-C3F2CE611813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18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A38E3AC-42F0-47F5-9F82-190D01964D8A}"/>
              </a:ext>
            </a:extLst>
          </p:cNvPr>
          <p:cNvSpPr/>
          <p:nvPr/>
        </p:nvSpPr>
        <p:spPr>
          <a:xfrm>
            <a:off x="0" y="-6626"/>
            <a:ext cx="12192000" cy="6864626"/>
          </a:xfrm>
          <a:prstGeom prst="rect">
            <a:avLst/>
          </a:prstGeom>
          <a:gradFill flip="none" rotWithShape="1">
            <a:gsLst>
              <a:gs pos="33000">
                <a:schemeClr val="tx1">
                  <a:lumMod val="95000"/>
                  <a:lumOff val="5000"/>
                  <a:alpha val="94000"/>
                </a:schemeClr>
              </a:gs>
              <a:gs pos="100000">
                <a:schemeClr val="tx1">
                  <a:lumMod val="95000"/>
                  <a:lumOff val="5000"/>
                  <a:alpha val="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234BF2B3-7062-4BD5-B895-11C6B61A727D}"/>
              </a:ext>
            </a:extLst>
          </p:cNvPr>
          <p:cNvSpPr/>
          <p:nvPr/>
        </p:nvSpPr>
        <p:spPr>
          <a:xfrm>
            <a:off x="-590550" y="83241"/>
            <a:ext cx="6909248" cy="6691519"/>
          </a:xfrm>
          <a:prstGeom prst="roundRect">
            <a:avLst>
              <a:gd name="adj" fmla="val 0"/>
            </a:avLst>
          </a:prstGeom>
          <a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5CF03C7-05D5-444F-94E5-3F5F195132C8}"/>
              </a:ext>
            </a:extLst>
          </p:cNvPr>
          <p:cNvSpPr/>
          <p:nvPr/>
        </p:nvSpPr>
        <p:spPr>
          <a:xfrm flipV="1">
            <a:off x="5730839" y="178369"/>
            <a:ext cx="6147303" cy="6509047"/>
          </a:xfrm>
          <a:prstGeom prst="rect">
            <a:avLst/>
          </a:prstGeom>
          <a:pattFill prst="weave">
            <a:fgClr>
              <a:schemeClr val="bg1">
                <a:lumMod val="95000"/>
              </a:schemeClr>
            </a:fgClr>
            <a:bgClr>
              <a:schemeClr val="bg2"/>
            </a:bgClr>
          </a:pattFill>
          <a:ln w="285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6106289" y="1268136"/>
            <a:ext cx="5214854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400" b="1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3. O trabalho com o passar do tempo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E400B50-2800-F33F-C5D9-7C89EC67C34C}"/>
              </a:ext>
            </a:extLst>
          </p:cNvPr>
          <p:cNvSpPr/>
          <p:nvPr/>
        </p:nvSpPr>
        <p:spPr>
          <a:xfrm flipH="1" flipV="1">
            <a:off x="5730834" y="419938"/>
            <a:ext cx="4516252" cy="738650"/>
          </a:xfrm>
          <a:prstGeom prst="rect">
            <a:avLst/>
          </a:prstGeom>
          <a:solidFill>
            <a:schemeClr val="accent3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3391BAB-9953-EC44-25F2-7D957E704078}"/>
              </a:ext>
            </a:extLst>
          </p:cNvPr>
          <p:cNvSpPr/>
          <p:nvPr/>
        </p:nvSpPr>
        <p:spPr>
          <a:xfrm flipH="1" flipV="1">
            <a:off x="5730835" y="421611"/>
            <a:ext cx="4433566" cy="73865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54400">
                <a:schemeClr val="accent1">
                  <a:lumMod val="50000"/>
                </a:schemeClr>
              </a:gs>
              <a:gs pos="100000">
                <a:srgbClr val="192C4F"/>
              </a:gs>
            </a:gsLst>
            <a:lin ang="19200000" scaled="0"/>
          </a:gra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96C81E5-3B25-46F7-ACCA-04FB8ECF2325}"/>
              </a:ext>
            </a:extLst>
          </p:cNvPr>
          <p:cNvSpPr txBox="1"/>
          <p:nvPr/>
        </p:nvSpPr>
        <p:spPr>
          <a:xfrm>
            <a:off x="6229351" y="467557"/>
            <a:ext cx="2824004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CDCD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A PERSPECTIVA BÍBLICA DO TRABALHO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CDE19DC-E360-B59D-FA4D-2CBB68336EC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6478" y="315723"/>
            <a:ext cx="899806" cy="89980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1E12563-E6B0-0C45-B4CC-167402B7EFA0}"/>
              </a:ext>
            </a:extLst>
          </p:cNvPr>
          <p:cNvSpPr txBox="1"/>
          <p:nvPr/>
        </p:nvSpPr>
        <p:spPr>
          <a:xfrm>
            <a:off x="6106287" y="2721617"/>
            <a:ext cx="5664799" cy="378565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fontAlgn="base"/>
            <a:r>
              <a:rPr lang="pt-BR" sz="30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No entanto, o desprezo pelas orientações divinas levou à distorção do trabalho, resultando em escravidão e maus tratos. Graças ao Cristianismo e a homens como John Wesley, a escravidão foi combatida. </a:t>
            </a:r>
          </a:p>
        </p:txBody>
      </p:sp>
    </p:spTree>
    <p:extLst>
      <p:ext uri="{BB962C8B-B14F-4D97-AF65-F5344CB8AC3E}">
        <p14:creationId xmlns:p14="http://schemas.microsoft.com/office/powerpoint/2010/main" val="383938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3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2" grpId="0"/>
      <p:bldP spid="5" grpId="0" animBg="1"/>
      <p:bldP spid="2" grpId="0" animBg="1"/>
      <p:bldP spid="14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01A0E045-4878-E2B9-4B12-4539719BE3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6628"/>
            <a:ext cx="12192000" cy="6864627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454BB11D-B2F2-451D-BDB3-C3F2CE611813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18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A38E3AC-42F0-47F5-9F82-190D01964D8A}"/>
              </a:ext>
            </a:extLst>
          </p:cNvPr>
          <p:cNvSpPr/>
          <p:nvPr/>
        </p:nvSpPr>
        <p:spPr>
          <a:xfrm>
            <a:off x="0" y="-6626"/>
            <a:ext cx="12192000" cy="6864626"/>
          </a:xfrm>
          <a:prstGeom prst="rect">
            <a:avLst/>
          </a:prstGeom>
          <a:gradFill flip="none" rotWithShape="1">
            <a:gsLst>
              <a:gs pos="33000">
                <a:schemeClr val="tx1">
                  <a:lumMod val="95000"/>
                  <a:lumOff val="5000"/>
                  <a:alpha val="94000"/>
                </a:schemeClr>
              </a:gs>
              <a:gs pos="100000">
                <a:schemeClr val="tx1">
                  <a:lumMod val="95000"/>
                  <a:lumOff val="5000"/>
                  <a:alpha val="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234BF2B3-7062-4BD5-B895-11C6B61A727D}"/>
              </a:ext>
            </a:extLst>
          </p:cNvPr>
          <p:cNvSpPr/>
          <p:nvPr/>
        </p:nvSpPr>
        <p:spPr>
          <a:xfrm flipH="1">
            <a:off x="-590550" y="83241"/>
            <a:ext cx="6909248" cy="6691519"/>
          </a:xfrm>
          <a:prstGeom prst="roundRect">
            <a:avLst>
              <a:gd name="adj" fmla="val 0"/>
            </a:avLst>
          </a:prstGeom>
          <a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50"/>
            </a:stretch>
          </a:blipFill>
          <a:ln w="38100"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5CF03C7-05D5-444F-94E5-3F5F195132C8}"/>
              </a:ext>
            </a:extLst>
          </p:cNvPr>
          <p:cNvSpPr/>
          <p:nvPr/>
        </p:nvSpPr>
        <p:spPr>
          <a:xfrm flipV="1">
            <a:off x="5730839" y="207397"/>
            <a:ext cx="6147303" cy="6363908"/>
          </a:xfrm>
          <a:prstGeom prst="rect">
            <a:avLst/>
          </a:prstGeom>
          <a:pattFill prst="weave">
            <a:fgClr>
              <a:schemeClr val="bg1">
                <a:lumMod val="95000"/>
              </a:schemeClr>
            </a:fgClr>
            <a:bgClr>
              <a:schemeClr val="bg2"/>
            </a:bgClr>
          </a:pattFill>
          <a:ln w="285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6106289" y="1297164"/>
            <a:ext cx="5214854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400" b="1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3. O trabalho com o passar do tempo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E400B50-2800-F33F-C5D9-7C89EC67C34C}"/>
              </a:ext>
            </a:extLst>
          </p:cNvPr>
          <p:cNvSpPr/>
          <p:nvPr/>
        </p:nvSpPr>
        <p:spPr>
          <a:xfrm flipH="1" flipV="1">
            <a:off x="5730834" y="448966"/>
            <a:ext cx="4516252" cy="738650"/>
          </a:xfrm>
          <a:prstGeom prst="rect">
            <a:avLst/>
          </a:prstGeom>
          <a:solidFill>
            <a:schemeClr val="accent3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3391BAB-9953-EC44-25F2-7D957E704078}"/>
              </a:ext>
            </a:extLst>
          </p:cNvPr>
          <p:cNvSpPr/>
          <p:nvPr/>
        </p:nvSpPr>
        <p:spPr>
          <a:xfrm flipH="1" flipV="1">
            <a:off x="5730835" y="450639"/>
            <a:ext cx="4433566" cy="73865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54400">
                <a:schemeClr val="accent1">
                  <a:lumMod val="50000"/>
                </a:schemeClr>
              </a:gs>
              <a:gs pos="100000">
                <a:srgbClr val="192C4F"/>
              </a:gs>
            </a:gsLst>
            <a:lin ang="19200000" scaled="0"/>
          </a:gra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96C81E5-3B25-46F7-ACCA-04FB8ECF2325}"/>
              </a:ext>
            </a:extLst>
          </p:cNvPr>
          <p:cNvSpPr txBox="1"/>
          <p:nvPr/>
        </p:nvSpPr>
        <p:spPr>
          <a:xfrm>
            <a:off x="6229351" y="496585"/>
            <a:ext cx="2824004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CDCD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A PERSPECTIVA BÍBLICA DO TRABALHO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CDE19DC-E360-B59D-FA4D-2CBB68336EC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6478" y="344751"/>
            <a:ext cx="899806" cy="89980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1E12563-E6B0-0C45-B4CC-167402B7EFA0}"/>
              </a:ext>
            </a:extLst>
          </p:cNvPr>
          <p:cNvSpPr txBox="1"/>
          <p:nvPr/>
        </p:nvSpPr>
        <p:spPr>
          <a:xfrm>
            <a:off x="6106287" y="2750645"/>
            <a:ext cx="5664799" cy="36625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fontAlgn="base"/>
            <a:r>
              <a:rPr lang="pt-BR" sz="29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No Brasil, a Lei Áurea, de autoria do cristão Rodrigo Augusto da Silva, pôs fim à escravidão.</a:t>
            </a:r>
          </a:p>
          <a:p>
            <a:pPr fontAlgn="base"/>
            <a:r>
              <a:rPr lang="pt-BR" sz="29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Hoje, a escravidão é combatida em muitos países, embora ainda persista em alguns. A Bíblia nos mostra que o trabalho digno e remunerado sempre foi a norma.</a:t>
            </a:r>
          </a:p>
        </p:txBody>
      </p:sp>
    </p:spTree>
    <p:extLst>
      <p:ext uri="{BB962C8B-B14F-4D97-AF65-F5344CB8AC3E}">
        <p14:creationId xmlns:p14="http://schemas.microsoft.com/office/powerpoint/2010/main" val="2396340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3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2" grpId="0"/>
      <p:bldP spid="5" grpId="0" animBg="1"/>
      <p:bldP spid="2" grpId="0" animBg="1"/>
      <p:bldP spid="14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65411A0-32A7-4EA2-A057-7629F6C03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8" y="-4160"/>
            <a:ext cx="12184613" cy="686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53054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8" y="0"/>
            <a:ext cx="121772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30067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8" y="0"/>
            <a:ext cx="121772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48605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8" y="2"/>
            <a:ext cx="1217722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3018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A2C1FBB1-96E7-DE56-BDD6-5813147302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Freeform 3">
            <a:extLst>
              <a:ext uri="{FF2B5EF4-FFF2-40B4-BE49-F238E27FC236}">
                <a16:creationId xmlns:a16="http://schemas.microsoft.com/office/drawing/2014/main" id="{A9B61E7D-6573-BDAD-29DB-BC20683D4430}"/>
              </a:ext>
            </a:extLst>
          </p:cNvPr>
          <p:cNvSpPr/>
          <p:nvPr/>
        </p:nvSpPr>
        <p:spPr>
          <a:xfrm>
            <a:off x="0" y="0"/>
            <a:ext cx="12205369" cy="6858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100000">
                <a:schemeClr val="tx1">
                  <a:lumMod val="95000"/>
                  <a:lumOff val="5000"/>
                  <a:alpha val="56000"/>
                </a:schemeClr>
              </a:gs>
              <a:gs pos="0">
                <a:srgbClr val="02050A"/>
              </a:gs>
            </a:gsLst>
            <a:lin ang="11400000" scaled="0"/>
          </a:gradFill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 flipH="1">
            <a:off x="-194436" y="249464"/>
            <a:ext cx="6333672" cy="6333672"/>
            <a:chOff x="0" y="0"/>
            <a:chExt cx="6350000" cy="6350000"/>
          </a:xfr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1270"/>
            </a:xfrm>
            <a:prstGeom prst="rect">
              <a:avLst/>
            </a:prstGeom>
            <a:grpFill/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</p:sp>
      </p:grpSp>
      <p:sp>
        <p:nvSpPr>
          <p:cNvPr id="9" name="TextBox 9"/>
          <p:cNvSpPr txBox="1"/>
          <p:nvPr/>
        </p:nvSpPr>
        <p:spPr>
          <a:xfrm>
            <a:off x="6551179" y="1240084"/>
            <a:ext cx="4826407" cy="6476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15000"/>
              </a:lnSpc>
              <a:spcAft>
                <a:spcPts val="533"/>
              </a:spcAft>
            </a:pPr>
            <a:r>
              <a:rPr lang="pt-BR" sz="4000" b="1" dirty="0">
                <a:gradFill>
                  <a:gsLst>
                    <a:gs pos="508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TEXTO PRINCIPAL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551180" y="1904220"/>
            <a:ext cx="5202669" cy="44935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>
                  <a:gsLst>
                    <a:gs pos="508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pt-BR" sz="3600" dirty="0">
                <a:gradFill>
                  <a:gsLst>
                    <a:gs pos="508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Tudo quanto te vier à mão para fazer, faze-o conforme as tuas forças, porque na sepultura, para onde tu vais, não há obra, nem indústria, nem ciência, nem sabedoria alguma.” (</a:t>
            </a:r>
            <a:r>
              <a:rPr lang="pt-BR" sz="3600" dirty="0" err="1">
                <a:gradFill>
                  <a:gsLst>
                    <a:gs pos="508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Ec</a:t>
            </a:r>
            <a:r>
              <a:rPr lang="pt-BR" sz="3600" dirty="0">
                <a:gradFill>
                  <a:gsLst>
                    <a:gs pos="508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9.10)</a:t>
            </a:r>
            <a:endParaRPr lang="pt-BR" sz="4000" dirty="0">
              <a:gradFill>
                <a:gsLst>
                  <a:gs pos="5080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1400000" scaled="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067DDA76-70D9-4F22-A6C2-CEE422AD904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alphaModFix amt="85000"/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1180" y="269657"/>
            <a:ext cx="9652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724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65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7F11FFF-313B-A3F1-55D7-2A5688C548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Freeform 3">
            <a:extLst>
              <a:ext uri="{FF2B5EF4-FFF2-40B4-BE49-F238E27FC236}">
                <a16:creationId xmlns:a16="http://schemas.microsoft.com/office/drawing/2014/main" id="{A9B61E7D-6573-BDAD-29DB-BC20683D4430}"/>
              </a:ext>
            </a:extLst>
          </p:cNvPr>
          <p:cNvSpPr/>
          <p:nvPr/>
        </p:nvSpPr>
        <p:spPr>
          <a:xfrm flipH="1">
            <a:off x="0" y="0"/>
            <a:ext cx="12205369" cy="6858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100000">
                <a:schemeClr val="tx1">
                  <a:lumMod val="95000"/>
                  <a:lumOff val="5000"/>
                  <a:alpha val="56000"/>
                </a:schemeClr>
              </a:gs>
              <a:gs pos="0">
                <a:srgbClr val="02050A"/>
              </a:gs>
            </a:gsLst>
            <a:lin ang="11400000" scaled="0"/>
          </a:gradFill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6070600" y="262164"/>
            <a:ext cx="6333672" cy="6333672"/>
            <a:chOff x="0" y="0"/>
            <a:chExt cx="6350000" cy="6350000"/>
          </a:xfr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1270"/>
            </a:xfrm>
            <a:prstGeom prst="rect">
              <a:avLst/>
            </a:prstGeom>
            <a:grpFill/>
            <a:ln w="19050">
              <a:solidFill>
                <a:schemeClr val="bg1">
                  <a:lumMod val="95000"/>
                </a:schemeClr>
              </a:solidFill>
            </a:ln>
          </p:spPr>
        </p:sp>
      </p:grpSp>
      <p:sp>
        <p:nvSpPr>
          <p:cNvPr id="9" name="TextBox 9"/>
          <p:cNvSpPr txBox="1"/>
          <p:nvPr/>
        </p:nvSpPr>
        <p:spPr>
          <a:xfrm>
            <a:off x="545897" y="1650122"/>
            <a:ext cx="4961368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b="1" dirty="0">
                <a:gradFill>
                  <a:gsLst>
                    <a:gs pos="508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RESUMO DA LIÇÃO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45895" y="2349077"/>
            <a:ext cx="5325801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>
                  <a:gsLst>
                    <a:gs pos="508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trabalho foi projetado por Deus para que desenvolvamos nossos talentos e o sirvamos por meio deles.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067DDA76-70D9-4F22-A6C2-CEE422AD904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alphaModFix amt="85000"/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897" y="679695"/>
            <a:ext cx="9652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717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6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A5DEBE5C-B0CA-D137-D2D1-84E551572E3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85725"/>
            <a:ext cx="12192000" cy="6940689"/>
          </a:xfrm>
          <a:prstGeom prst="rect">
            <a:avLst/>
          </a:prstGeom>
        </p:spPr>
      </p:pic>
      <p:sp>
        <p:nvSpPr>
          <p:cNvPr id="36" name="Freeform 3">
            <a:extLst>
              <a:ext uri="{FF2B5EF4-FFF2-40B4-BE49-F238E27FC236}">
                <a16:creationId xmlns:a16="http://schemas.microsoft.com/office/drawing/2014/main" id="{F6ED6EEF-5EB3-43AB-A411-F5BC23455110}"/>
              </a:ext>
            </a:extLst>
          </p:cNvPr>
          <p:cNvSpPr/>
          <p:nvPr/>
        </p:nvSpPr>
        <p:spPr>
          <a:xfrm>
            <a:off x="1" y="0"/>
            <a:ext cx="12205369" cy="6858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100000">
                <a:schemeClr val="tx1">
                  <a:lumMod val="95000"/>
                  <a:lumOff val="5000"/>
                  <a:alpha val="78000"/>
                </a:schemeClr>
              </a:gs>
              <a:gs pos="0">
                <a:srgbClr val="02050A"/>
              </a:gs>
            </a:gsLst>
            <a:lin ang="11400000" scaled="0"/>
          </a:gradFill>
        </p:spPr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id="{6F39B554-EDAB-377E-B108-C0806CA43DCD}"/>
              </a:ext>
            </a:extLst>
          </p:cNvPr>
          <p:cNvGrpSpPr/>
          <p:nvPr/>
        </p:nvGrpSpPr>
        <p:grpSpPr>
          <a:xfrm>
            <a:off x="3008724" y="413435"/>
            <a:ext cx="6174552" cy="5886304"/>
            <a:chOff x="-778940" y="-873069"/>
            <a:chExt cx="11510130" cy="10972800"/>
          </a:xfrm>
        </p:grpSpPr>
        <p:pic>
          <p:nvPicPr>
            <p:cNvPr id="3" name="Picture 6">
              <a:extLst>
                <a:ext uri="{FF2B5EF4-FFF2-40B4-BE49-F238E27FC236}">
                  <a16:creationId xmlns:a16="http://schemas.microsoft.com/office/drawing/2014/main" id="{82680B98-7624-9AF8-1271-338F8220C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873069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" cap="sq">
              <a:solidFill>
                <a:schemeClr val="bg1">
                  <a:lumMod val="85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13" name="Group 3">
            <a:extLst>
              <a:ext uri="{FF2B5EF4-FFF2-40B4-BE49-F238E27FC236}">
                <a16:creationId xmlns:a16="http://schemas.microsoft.com/office/drawing/2014/main" id="{DFFA4FCE-2645-4919-973B-404E415F25D1}"/>
              </a:ext>
            </a:extLst>
          </p:cNvPr>
          <p:cNvGrpSpPr/>
          <p:nvPr/>
        </p:nvGrpSpPr>
        <p:grpSpPr>
          <a:xfrm>
            <a:off x="3847453" y="5269124"/>
            <a:ext cx="5296150" cy="1030615"/>
            <a:chOff x="0" y="0"/>
            <a:chExt cx="6862939" cy="3093494"/>
          </a:xfrm>
          <a:solidFill>
            <a:srgbClr val="D0C593"/>
          </a:solidFill>
        </p:grpSpPr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49A11EEF-8417-4E94-A23F-C2BE352EC080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grpSp>
        <p:nvGrpSpPr>
          <p:cNvPr id="15" name="Group 3">
            <a:extLst>
              <a:ext uri="{FF2B5EF4-FFF2-40B4-BE49-F238E27FC236}">
                <a16:creationId xmlns:a16="http://schemas.microsoft.com/office/drawing/2014/main" id="{32EBD4F8-0A4F-47AC-B467-97B682E8B821}"/>
              </a:ext>
            </a:extLst>
          </p:cNvPr>
          <p:cNvGrpSpPr/>
          <p:nvPr/>
        </p:nvGrpSpPr>
        <p:grpSpPr>
          <a:xfrm>
            <a:off x="3860823" y="5269123"/>
            <a:ext cx="5247273" cy="1030616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83C442CC-2CBA-4AF4-9795-2ADF33838CD6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17" name="TextBox 9">
            <a:extLst>
              <a:ext uri="{FF2B5EF4-FFF2-40B4-BE49-F238E27FC236}">
                <a16:creationId xmlns:a16="http://schemas.microsoft.com/office/drawing/2014/main" id="{8557DAB9-C4DC-4AE8-A490-77FBA55E0084}"/>
              </a:ext>
            </a:extLst>
          </p:cNvPr>
          <p:cNvSpPr txBox="1"/>
          <p:nvPr/>
        </p:nvSpPr>
        <p:spPr>
          <a:xfrm>
            <a:off x="3947350" y="5296718"/>
            <a:ext cx="5128311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3200" b="1" dirty="0">
                <a:gradFill>
                  <a:gsLst>
                    <a:gs pos="53800">
                      <a:srgbClr val="C4732A"/>
                    </a:gs>
                    <a:gs pos="100000">
                      <a:srgbClr val="1B140E"/>
                    </a:gs>
                    <a:gs pos="0">
                      <a:srgbClr val="CB9772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Colossenses 3.22-24; 2Tessalonicenses 3.6-12</a:t>
            </a:r>
          </a:p>
        </p:txBody>
      </p:sp>
      <p:grpSp>
        <p:nvGrpSpPr>
          <p:cNvPr id="18" name="Group 3">
            <a:extLst>
              <a:ext uri="{FF2B5EF4-FFF2-40B4-BE49-F238E27FC236}">
                <a16:creationId xmlns:a16="http://schemas.microsoft.com/office/drawing/2014/main" id="{EC34B2FD-67CC-4DFA-B02F-4BD8D8793175}"/>
              </a:ext>
            </a:extLst>
          </p:cNvPr>
          <p:cNvGrpSpPr/>
          <p:nvPr/>
        </p:nvGrpSpPr>
        <p:grpSpPr>
          <a:xfrm>
            <a:off x="2561736" y="5269123"/>
            <a:ext cx="1292402" cy="1054923"/>
            <a:chOff x="0" y="0"/>
            <a:chExt cx="6862939" cy="3093494"/>
          </a:xfrm>
          <a:gradFill>
            <a:gsLst>
              <a:gs pos="0">
                <a:srgbClr val="1B140E"/>
              </a:gs>
              <a:gs pos="53000">
                <a:srgbClr val="5C3518"/>
              </a:gs>
              <a:gs pos="100000">
                <a:srgbClr val="C4732A"/>
              </a:gs>
            </a:gsLst>
            <a:lin ang="19200000" scaled="0"/>
          </a:gradFill>
        </p:grpSpPr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7E655FCC-6874-4576-8163-399FA8986002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pic>
        <p:nvPicPr>
          <p:cNvPr id="21" name="Imagem 20">
            <a:extLst>
              <a:ext uri="{FF2B5EF4-FFF2-40B4-BE49-F238E27FC236}">
                <a16:creationId xmlns:a16="http://schemas.microsoft.com/office/drawing/2014/main" id="{1BCB58E7-7733-45CE-B832-384B2EA3326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81887" y="5370534"/>
            <a:ext cx="852100" cy="852100"/>
          </a:xfrm>
          <a:prstGeom prst="rect">
            <a:avLst/>
          </a:prstGeom>
        </p:spPr>
      </p:pic>
      <p:grpSp>
        <p:nvGrpSpPr>
          <p:cNvPr id="7" name="Group 3">
            <a:extLst>
              <a:ext uri="{FF2B5EF4-FFF2-40B4-BE49-F238E27FC236}">
                <a16:creationId xmlns:a16="http://schemas.microsoft.com/office/drawing/2014/main" id="{B25D83DD-E1DE-D121-2A6E-AA42D2E154D7}"/>
              </a:ext>
            </a:extLst>
          </p:cNvPr>
          <p:cNvGrpSpPr/>
          <p:nvPr/>
        </p:nvGrpSpPr>
        <p:grpSpPr>
          <a:xfrm>
            <a:off x="3277208" y="4401258"/>
            <a:ext cx="5830888" cy="863436"/>
            <a:chOff x="0" y="0"/>
            <a:chExt cx="6862939" cy="3093494"/>
          </a:xfrm>
          <a:gradFill>
            <a:gsLst>
              <a:gs pos="0">
                <a:schemeClr val="bg2">
                  <a:lumMod val="10000"/>
                </a:schemeClr>
              </a:gs>
              <a:gs pos="53000">
                <a:schemeClr val="tx2">
                  <a:lumMod val="50000"/>
                </a:schemeClr>
              </a:gs>
              <a:gs pos="100000">
                <a:schemeClr val="tx2">
                  <a:lumMod val="75000"/>
                </a:schemeClr>
              </a:gs>
            </a:gsLst>
            <a:lin ang="19200000" scaled="0"/>
          </a:gradFill>
        </p:grpSpPr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268EB1AB-82CF-22AA-56BD-05F97D314BF8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DD3B0C21-6BC3-4698-B59D-9CF1A069969C}"/>
              </a:ext>
            </a:extLst>
          </p:cNvPr>
          <p:cNvSpPr txBox="1"/>
          <p:nvPr/>
        </p:nvSpPr>
        <p:spPr>
          <a:xfrm flipH="1">
            <a:off x="3278053" y="4417478"/>
            <a:ext cx="548553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BÍBLICO</a:t>
            </a:r>
          </a:p>
        </p:txBody>
      </p:sp>
    </p:spTree>
    <p:extLst>
      <p:ext uri="{BB962C8B-B14F-4D97-AF65-F5344CB8AC3E}">
        <p14:creationId xmlns:p14="http://schemas.microsoft.com/office/powerpoint/2010/main" val="132381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8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3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E5D3D69E-B9C9-1E65-92FA-9767F9E2EE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45502F17-3495-4F45-A6BC-969535FD3C2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7000">
                <a:schemeClr val="tx1">
                  <a:lumMod val="95000"/>
                  <a:lumOff val="5000"/>
                </a:schemeClr>
              </a:gs>
              <a:gs pos="64000">
                <a:schemeClr val="tx1">
                  <a:lumMod val="95000"/>
                  <a:lumOff val="5000"/>
                  <a:alpha val="19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8C99A4EC-9DE3-F594-3F59-496385E5EA54}"/>
              </a:ext>
            </a:extLst>
          </p:cNvPr>
          <p:cNvSpPr/>
          <p:nvPr/>
        </p:nvSpPr>
        <p:spPr>
          <a:xfrm flipV="1">
            <a:off x="5730839" y="-1"/>
            <a:ext cx="6461161" cy="6857998"/>
          </a:xfrm>
          <a:prstGeom prst="rect">
            <a:avLst/>
          </a:prstGeom>
          <a:pattFill prst="weave">
            <a:fgClr>
              <a:schemeClr val="bg1">
                <a:lumMod val="95000"/>
              </a:schemeClr>
            </a:fgClr>
            <a:bgClr>
              <a:schemeClr val="bg2"/>
            </a:bgClr>
          </a:pattFill>
          <a:ln w="285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8C214EFE-1ECF-5C24-33E1-524AEC1DE734}"/>
              </a:ext>
            </a:extLst>
          </p:cNvPr>
          <p:cNvSpPr/>
          <p:nvPr/>
        </p:nvSpPr>
        <p:spPr>
          <a:xfrm>
            <a:off x="6426200" y="914400"/>
            <a:ext cx="5765800" cy="4933950"/>
          </a:xfrm>
          <a:prstGeom prst="rect">
            <a:avLst/>
          </a:prstGeom>
          <a:gradFill flip="none" rotWithShape="1">
            <a:gsLst>
              <a:gs pos="2000">
                <a:schemeClr val="bg1">
                  <a:lumMod val="85000"/>
                </a:schemeClr>
              </a:gs>
              <a:gs pos="54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702853E1-A762-4601-B0C2-31FA0C050879}"/>
              </a:ext>
            </a:extLst>
          </p:cNvPr>
          <p:cNvSpPr/>
          <p:nvPr/>
        </p:nvSpPr>
        <p:spPr>
          <a:xfrm>
            <a:off x="279399" y="398671"/>
            <a:ext cx="6257861" cy="6060659"/>
          </a:xfrm>
          <a:prstGeom prst="roundRect">
            <a:avLst>
              <a:gd name="adj" fmla="val 0"/>
            </a:avLst>
          </a:prstGeom>
          <a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C649104-6A00-5C03-E4B9-3F9AFEBF81EC}"/>
              </a:ext>
            </a:extLst>
          </p:cNvPr>
          <p:cNvSpPr txBox="1"/>
          <p:nvPr/>
        </p:nvSpPr>
        <p:spPr>
          <a:xfrm>
            <a:off x="6689659" y="2056742"/>
            <a:ext cx="5299041" cy="35394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32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2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Nesta lição, veremos que a perspectiva divina sobre o trabalho visa abençoar a humanidade e proporcionar aos seres humanos um sentido essencial de utilidade nesta vida.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8B7B0C5-EC5B-F39B-4D68-FBF346503365}"/>
              </a:ext>
            </a:extLst>
          </p:cNvPr>
          <p:cNvSpPr txBox="1"/>
          <p:nvPr/>
        </p:nvSpPr>
        <p:spPr>
          <a:xfrm>
            <a:off x="6689659" y="1150881"/>
            <a:ext cx="3508441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4800" b="1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2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2316DCDD-A5A2-DE4D-F4C1-AF744480F6C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8100" y="1185278"/>
            <a:ext cx="762202" cy="76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651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3" grpId="0" animBg="1"/>
      <p:bldP spid="3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Imagem 100">
            <a:extLst>
              <a:ext uri="{FF2B5EF4-FFF2-40B4-BE49-F238E27FC236}">
                <a16:creationId xmlns:a16="http://schemas.microsoft.com/office/drawing/2014/main" id="{8664B116-8B68-6CF9-BBCA-D15F20471E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6" name="Freeform 3">
            <a:extLst>
              <a:ext uri="{FF2B5EF4-FFF2-40B4-BE49-F238E27FC236}">
                <a16:creationId xmlns:a16="http://schemas.microsoft.com/office/drawing/2014/main" id="{F6ED6EEF-5EB3-43AB-A411-F5BC23455110}"/>
              </a:ext>
            </a:extLst>
          </p:cNvPr>
          <p:cNvSpPr/>
          <p:nvPr/>
        </p:nvSpPr>
        <p:spPr>
          <a:xfrm>
            <a:off x="1" y="0"/>
            <a:ext cx="12205369" cy="6858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100000">
                <a:schemeClr val="tx1">
                  <a:lumMod val="95000"/>
                  <a:lumOff val="5000"/>
                  <a:alpha val="78000"/>
                </a:schemeClr>
              </a:gs>
              <a:gs pos="0">
                <a:srgbClr val="02050A"/>
              </a:gs>
            </a:gsLst>
            <a:lin ang="11400000" scaled="0"/>
          </a:gradFill>
        </p:spPr>
      </p:sp>
      <p:grpSp>
        <p:nvGrpSpPr>
          <p:cNvPr id="8" name="Group 5">
            <a:extLst>
              <a:ext uri="{FF2B5EF4-FFF2-40B4-BE49-F238E27FC236}">
                <a16:creationId xmlns:a16="http://schemas.microsoft.com/office/drawing/2014/main" id="{9D376ED8-B921-87C2-9452-C399F1F5935E}"/>
              </a:ext>
            </a:extLst>
          </p:cNvPr>
          <p:cNvGrpSpPr/>
          <p:nvPr/>
        </p:nvGrpSpPr>
        <p:grpSpPr>
          <a:xfrm>
            <a:off x="625136" y="1422568"/>
            <a:ext cx="3443895" cy="3283124"/>
            <a:chOff x="-778940" y="-331024"/>
            <a:chExt cx="11510130" cy="10972800"/>
          </a:xfrm>
        </p:grpSpPr>
        <p:pic>
          <p:nvPicPr>
            <p:cNvPr id="9" name="Picture 6">
              <a:extLst>
                <a:ext uri="{FF2B5EF4-FFF2-40B4-BE49-F238E27FC236}">
                  <a16:creationId xmlns:a16="http://schemas.microsoft.com/office/drawing/2014/main" id="{C2F56BB6-31DD-C608-FB24-FA8AFB80D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331024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9525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contourClr>
                <a:srgbClr val="FFFFFF"/>
              </a:contourClr>
            </a:sp3d>
          </p:spPr>
        </p:pic>
      </p:grpSp>
      <p:grpSp>
        <p:nvGrpSpPr>
          <p:cNvPr id="2" name="Group 5">
            <a:extLst>
              <a:ext uri="{FF2B5EF4-FFF2-40B4-BE49-F238E27FC236}">
                <a16:creationId xmlns:a16="http://schemas.microsoft.com/office/drawing/2014/main" id="{6F39B554-EDAB-377E-B108-C0806CA43DCD}"/>
              </a:ext>
            </a:extLst>
          </p:cNvPr>
          <p:cNvGrpSpPr/>
          <p:nvPr/>
        </p:nvGrpSpPr>
        <p:grpSpPr>
          <a:xfrm>
            <a:off x="625136" y="1430188"/>
            <a:ext cx="3443895" cy="3283124"/>
            <a:chOff x="-778940" y="-331024"/>
            <a:chExt cx="11510130" cy="10972800"/>
          </a:xfrm>
        </p:grpSpPr>
        <p:pic>
          <p:nvPicPr>
            <p:cNvPr id="3" name="Picture 6">
              <a:extLst>
                <a:ext uri="{FF2B5EF4-FFF2-40B4-BE49-F238E27FC236}">
                  <a16:creationId xmlns:a16="http://schemas.microsoft.com/office/drawing/2014/main" id="{82680B98-7624-9AF8-1271-338F8220C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331024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9525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contourClr>
                <a:srgbClr val="FFFFFF"/>
              </a:contourClr>
            </a:sp3d>
          </p:spPr>
        </p:pic>
      </p:grpSp>
      <p:grpSp>
        <p:nvGrpSpPr>
          <p:cNvPr id="13" name="Group 3">
            <a:extLst>
              <a:ext uri="{FF2B5EF4-FFF2-40B4-BE49-F238E27FC236}">
                <a16:creationId xmlns:a16="http://schemas.microsoft.com/office/drawing/2014/main" id="{DFFA4FCE-2645-4919-973B-404E415F25D1}"/>
              </a:ext>
            </a:extLst>
          </p:cNvPr>
          <p:cNvGrpSpPr/>
          <p:nvPr/>
        </p:nvGrpSpPr>
        <p:grpSpPr>
          <a:xfrm>
            <a:off x="618786" y="4339915"/>
            <a:ext cx="3456595" cy="463872"/>
            <a:chOff x="0" y="0"/>
            <a:chExt cx="6862939" cy="3093494"/>
          </a:xfrm>
          <a:solidFill>
            <a:schemeClr val="accent5"/>
          </a:solidFill>
        </p:grpSpPr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49A11EEF-8417-4E94-A23F-C2BE352EC080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adFill>
              <a:gsLst>
                <a:gs pos="0">
                  <a:schemeClr val="accent1">
                    <a:lumMod val="75000"/>
                  </a:schemeClr>
                </a:gs>
                <a:gs pos="54400">
                  <a:schemeClr val="accent1">
                    <a:lumMod val="50000"/>
                  </a:schemeClr>
                </a:gs>
                <a:gs pos="100000">
                  <a:srgbClr val="192C4F"/>
                </a:gs>
              </a:gsLst>
              <a:lin ang="19200000" scaled="0"/>
            </a:gra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grpSp>
        <p:nvGrpSpPr>
          <p:cNvPr id="15" name="Group 3">
            <a:extLst>
              <a:ext uri="{FF2B5EF4-FFF2-40B4-BE49-F238E27FC236}">
                <a16:creationId xmlns:a16="http://schemas.microsoft.com/office/drawing/2014/main" id="{32EBD4F8-0A4F-47AC-B467-97B682E8B821}"/>
              </a:ext>
            </a:extLst>
          </p:cNvPr>
          <p:cNvGrpSpPr/>
          <p:nvPr/>
        </p:nvGrpSpPr>
        <p:grpSpPr>
          <a:xfrm>
            <a:off x="618786" y="4801469"/>
            <a:ext cx="3450245" cy="1578229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83C442CC-2CBA-4AF4-9795-2ADF33838CD6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17" name="TextBox 9">
            <a:extLst>
              <a:ext uri="{FF2B5EF4-FFF2-40B4-BE49-F238E27FC236}">
                <a16:creationId xmlns:a16="http://schemas.microsoft.com/office/drawing/2014/main" id="{8557DAB9-C4DC-4AE8-A490-77FBA55E0084}"/>
              </a:ext>
            </a:extLst>
          </p:cNvPr>
          <p:cNvSpPr txBox="1"/>
          <p:nvPr/>
        </p:nvSpPr>
        <p:spPr>
          <a:xfrm>
            <a:off x="625136" y="5060141"/>
            <a:ext cx="3443895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32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perspectiva bíblica do trabalho</a:t>
            </a:r>
          </a:p>
        </p:txBody>
      </p:sp>
      <p:sp>
        <p:nvSpPr>
          <p:cNvPr id="99" name="CaixaDeTexto 98">
            <a:extLst>
              <a:ext uri="{FF2B5EF4-FFF2-40B4-BE49-F238E27FC236}">
                <a16:creationId xmlns:a16="http://schemas.microsoft.com/office/drawing/2014/main" id="{66CD7D38-8806-9D10-5ABF-D9450ADFCBF3}"/>
              </a:ext>
            </a:extLst>
          </p:cNvPr>
          <p:cNvSpPr txBox="1"/>
          <p:nvPr/>
        </p:nvSpPr>
        <p:spPr>
          <a:xfrm flipH="1">
            <a:off x="1429365" y="225783"/>
            <a:ext cx="9333271" cy="9131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5334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DA LIÇÃO </a:t>
            </a: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9A9F029F-8C4D-AFCB-53D4-C76942023C04}"/>
              </a:ext>
            </a:extLst>
          </p:cNvPr>
          <p:cNvSpPr txBox="1"/>
          <p:nvPr/>
        </p:nvSpPr>
        <p:spPr>
          <a:xfrm>
            <a:off x="730801" y="4359197"/>
            <a:ext cx="3226211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MOSTRAR </a:t>
            </a:r>
          </a:p>
        </p:txBody>
      </p:sp>
      <p:grpSp>
        <p:nvGrpSpPr>
          <p:cNvPr id="12" name="Group 5">
            <a:extLst>
              <a:ext uri="{FF2B5EF4-FFF2-40B4-BE49-F238E27FC236}">
                <a16:creationId xmlns:a16="http://schemas.microsoft.com/office/drawing/2014/main" id="{3BEB54D5-D87E-878A-A5D9-2FE15DE5BC79}"/>
              </a:ext>
            </a:extLst>
          </p:cNvPr>
          <p:cNvGrpSpPr/>
          <p:nvPr/>
        </p:nvGrpSpPr>
        <p:grpSpPr>
          <a:xfrm>
            <a:off x="4374052" y="1422568"/>
            <a:ext cx="3443895" cy="3283124"/>
            <a:chOff x="-778940" y="-331024"/>
            <a:chExt cx="11510130" cy="10972800"/>
          </a:xfrm>
        </p:grpSpPr>
        <p:pic>
          <p:nvPicPr>
            <p:cNvPr id="18" name="Picture 6">
              <a:extLst>
                <a:ext uri="{FF2B5EF4-FFF2-40B4-BE49-F238E27FC236}">
                  <a16:creationId xmlns:a16="http://schemas.microsoft.com/office/drawing/2014/main" id="{0E35A1F1-C5BD-A2C4-DDB5-CB006271B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331024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9525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contourClr>
                <a:srgbClr val="FFFFFF"/>
              </a:contourClr>
            </a:sp3d>
          </p:spPr>
        </p:pic>
      </p:grpSp>
      <p:grpSp>
        <p:nvGrpSpPr>
          <p:cNvPr id="19" name="Group 5">
            <a:extLst>
              <a:ext uri="{FF2B5EF4-FFF2-40B4-BE49-F238E27FC236}">
                <a16:creationId xmlns:a16="http://schemas.microsoft.com/office/drawing/2014/main" id="{86F58C85-54B7-4500-9CF8-8A5F87556C98}"/>
              </a:ext>
            </a:extLst>
          </p:cNvPr>
          <p:cNvGrpSpPr/>
          <p:nvPr/>
        </p:nvGrpSpPr>
        <p:grpSpPr>
          <a:xfrm>
            <a:off x="4374052" y="1430188"/>
            <a:ext cx="3443895" cy="3283124"/>
            <a:chOff x="-778940" y="-331024"/>
            <a:chExt cx="11510130" cy="10972800"/>
          </a:xfrm>
        </p:grpSpPr>
        <p:pic>
          <p:nvPicPr>
            <p:cNvPr id="20" name="Picture 6">
              <a:extLst>
                <a:ext uri="{FF2B5EF4-FFF2-40B4-BE49-F238E27FC236}">
                  <a16:creationId xmlns:a16="http://schemas.microsoft.com/office/drawing/2014/main" id="{1B9B0945-4B61-A064-9AC0-28489784F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331024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9525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contourClr>
                <a:srgbClr val="FFFFFF"/>
              </a:contourClr>
            </a:sp3d>
          </p:spPr>
        </p:pic>
      </p:grpSp>
      <p:grpSp>
        <p:nvGrpSpPr>
          <p:cNvPr id="21" name="Group 3">
            <a:extLst>
              <a:ext uri="{FF2B5EF4-FFF2-40B4-BE49-F238E27FC236}">
                <a16:creationId xmlns:a16="http://schemas.microsoft.com/office/drawing/2014/main" id="{B4D59AFC-EF22-3115-6C37-7B28257B1BD3}"/>
              </a:ext>
            </a:extLst>
          </p:cNvPr>
          <p:cNvGrpSpPr/>
          <p:nvPr/>
        </p:nvGrpSpPr>
        <p:grpSpPr>
          <a:xfrm>
            <a:off x="4367702" y="4339915"/>
            <a:ext cx="3456595" cy="463872"/>
            <a:chOff x="0" y="0"/>
            <a:chExt cx="6862939" cy="3093494"/>
          </a:xfrm>
          <a:solidFill>
            <a:schemeClr val="accent5"/>
          </a:solidFill>
        </p:grpSpPr>
        <p:sp>
          <p:nvSpPr>
            <p:cNvPr id="22" name="Freeform 4">
              <a:extLst>
                <a:ext uri="{FF2B5EF4-FFF2-40B4-BE49-F238E27FC236}">
                  <a16:creationId xmlns:a16="http://schemas.microsoft.com/office/drawing/2014/main" id="{E725A123-03F0-99F9-E363-04DA27C91FF5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54400">
                  <a:srgbClr val="233616"/>
                </a:gs>
                <a:gs pos="100000">
                  <a:srgbClr val="192610"/>
                </a:gs>
              </a:gsLst>
              <a:lin ang="19200000" scaled="0"/>
            </a:gra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grpSp>
        <p:nvGrpSpPr>
          <p:cNvPr id="23" name="Group 3">
            <a:extLst>
              <a:ext uri="{FF2B5EF4-FFF2-40B4-BE49-F238E27FC236}">
                <a16:creationId xmlns:a16="http://schemas.microsoft.com/office/drawing/2014/main" id="{6F9FEF16-7567-E46B-AD9D-F4DDE7F8A07A}"/>
              </a:ext>
            </a:extLst>
          </p:cNvPr>
          <p:cNvGrpSpPr/>
          <p:nvPr/>
        </p:nvGrpSpPr>
        <p:grpSpPr>
          <a:xfrm>
            <a:off x="4367702" y="4801469"/>
            <a:ext cx="3450245" cy="1713631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24" name="Freeform 4">
              <a:extLst>
                <a:ext uri="{FF2B5EF4-FFF2-40B4-BE49-F238E27FC236}">
                  <a16:creationId xmlns:a16="http://schemas.microsoft.com/office/drawing/2014/main" id="{BAC4233E-BADB-56BC-084A-EAFA7B2403D3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25" name="TextBox 9">
            <a:extLst>
              <a:ext uri="{FF2B5EF4-FFF2-40B4-BE49-F238E27FC236}">
                <a16:creationId xmlns:a16="http://schemas.microsoft.com/office/drawing/2014/main" id="{25BB4247-5D28-0D87-CAE3-D29CE15CA186}"/>
              </a:ext>
            </a:extLst>
          </p:cNvPr>
          <p:cNvSpPr txBox="1"/>
          <p:nvPr/>
        </p:nvSpPr>
        <p:spPr>
          <a:xfrm>
            <a:off x="4421008" y="4919533"/>
            <a:ext cx="3351596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3200" dirty="0">
                <a:gradFill>
                  <a:gsLst>
                    <a:gs pos="1000">
                      <a:srgbClr val="111B0B"/>
                    </a:gs>
                    <a:gs pos="52000">
                      <a:schemeClr val="accent6">
                        <a:lumMod val="50000"/>
                      </a:schemeClr>
                    </a:gs>
                    <a:gs pos="100000">
                      <a:schemeClr val="accent6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qual é a relevância do trabalho</a:t>
            </a:r>
          </a:p>
        </p:txBody>
      </p:sp>
      <p:sp>
        <p:nvSpPr>
          <p:cNvPr id="26" name="TextBox 9">
            <a:extLst>
              <a:ext uri="{FF2B5EF4-FFF2-40B4-BE49-F238E27FC236}">
                <a16:creationId xmlns:a16="http://schemas.microsoft.com/office/drawing/2014/main" id="{5485303B-7F5A-060E-BFF1-8247FF7B4023}"/>
              </a:ext>
            </a:extLst>
          </p:cNvPr>
          <p:cNvSpPr txBox="1"/>
          <p:nvPr/>
        </p:nvSpPr>
        <p:spPr>
          <a:xfrm>
            <a:off x="4479717" y="4383689"/>
            <a:ext cx="3226211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SABER  </a:t>
            </a:r>
          </a:p>
        </p:txBody>
      </p:sp>
      <p:grpSp>
        <p:nvGrpSpPr>
          <p:cNvPr id="38" name="Group 5">
            <a:extLst>
              <a:ext uri="{FF2B5EF4-FFF2-40B4-BE49-F238E27FC236}">
                <a16:creationId xmlns:a16="http://schemas.microsoft.com/office/drawing/2014/main" id="{0D33FA29-FB3D-D331-0C92-81C0394514E1}"/>
              </a:ext>
            </a:extLst>
          </p:cNvPr>
          <p:cNvGrpSpPr/>
          <p:nvPr/>
        </p:nvGrpSpPr>
        <p:grpSpPr>
          <a:xfrm flipH="1">
            <a:off x="8110268" y="1430803"/>
            <a:ext cx="3443895" cy="3283124"/>
            <a:chOff x="-778940" y="-331024"/>
            <a:chExt cx="11510130" cy="10972800"/>
          </a:xfrm>
        </p:grpSpPr>
        <p:pic>
          <p:nvPicPr>
            <p:cNvPr id="39" name="Picture 6">
              <a:extLst>
                <a:ext uri="{FF2B5EF4-FFF2-40B4-BE49-F238E27FC236}">
                  <a16:creationId xmlns:a16="http://schemas.microsoft.com/office/drawing/2014/main" id="{064F3632-6042-BC1D-E510-D1DCD997B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331024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9525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contourClr>
                <a:srgbClr val="FFFFFF"/>
              </a:contourClr>
            </a:sp3d>
          </p:spPr>
        </p:pic>
      </p:grpSp>
      <p:grpSp>
        <p:nvGrpSpPr>
          <p:cNvPr id="40" name="Group 5">
            <a:extLst>
              <a:ext uri="{FF2B5EF4-FFF2-40B4-BE49-F238E27FC236}">
                <a16:creationId xmlns:a16="http://schemas.microsoft.com/office/drawing/2014/main" id="{3365ED55-001E-B41E-3829-435249BE37A2}"/>
              </a:ext>
            </a:extLst>
          </p:cNvPr>
          <p:cNvGrpSpPr/>
          <p:nvPr/>
        </p:nvGrpSpPr>
        <p:grpSpPr>
          <a:xfrm>
            <a:off x="8110268" y="1438423"/>
            <a:ext cx="3443895" cy="3283124"/>
            <a:chOff x="-778940" y="-331024"/>
            <a:chExt cx="11510130" cy="10972800"/>
          </a:xfrm>
        </p:grpSpPr>
        <p:pic>
          <p:nvPicPr>
            <p:cNvPr id="41" name="Picture 6">
              <a:extLst>
                <a:ext uri="{FF2B5EF4-FFF2-40B4-BE49-F238E27FC236}">
                  <a16:creationId xmlns:a16="http://schemas.microsoft.com/office/drawing/2014/main" id="{944B5032-458A-AD5C-23B5-2FF97E56D5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-778940" y="-331024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9525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contourClr>
                <a:srgbClr val="FFFFFF"/>
              </a:contourClr>
            </a:sp3d>
          </p:spPr>
        </p:pic>
      </p:grpSp>
      <p:grpSp>
        <p:nvGrpSpPr>
          <p:cNvPr id="42" name="Group 3">
            <a:extLst>
              <a:ext uri="{FF2B5EF4-FFF2-40B4-BE49-F238E27FC236}">
                <a16:creationId xmlns:a16="http://schemas.microsoft.com/office/drawing/2014/main" id="{AC5B41C6-9C18-AEB3-EC0F-911A6985606A}"/>
              </a:ext>
            </a:extLst>
          </p:cNvPr>
          <p:cNvGrpSpPr/>
          <p:nvPr/>
        </p:nvGrpSpPr>
        <p:grpSpPr>
          <a:xfrm>
            <a:off x="8103918" y="4348150"/>
            <a:ext cx="3456595" cy="463872"/>
            <a:chOff x="0" y="0"/>
            <a:chExt cx="6862939" cy="3093494"/>
          </a:xfrm>
          <a:solidFill>
            <a:schemeClr val="accent5"/>
          </a:solidFill>
        </p:grpSpPr>
        <p:sp>
          <p:nvSpPr>
            <p:cNvPr id="43" name="Freeform 4">
              <a:extLst>
                <a:ext uri="{FF2B5EF4-FFF2-40B4-BE49-F238E27FC236}">
                  <a16:creationId xmlns:a16="http://schemas.microsoft.com/office/drawing/2014/main" id="{EA053C9D-60A7-1783-76D8-AF2BA0BA2E41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adFill>
              <a:gsLst>
                <a:gs pos="0">
                  <a:srgbClr val="A40000"/>
                </a:gs>
                <a:gs pos="54400">
                  <a:srgbClr val="920000"/>
                </a:gs>
                <a:gs pos="100000">
                  <a:srgbClr val="500000"/>
                </a:gs>
              </a:gsLst>
              <a:lin ang="19200000" scaled="0"/>
            </a:gra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grpSp>
        <p:nvGrpSpPr>
          <p:cNvPr id="44" name="Group 3">
            <a:extLst>
              <a:ext uri="{FF2B5EF4-FFF2-40B4-BE49-F238E27FC236}">
                <a16:creationId xmlns:a16="http://schemas.microsoft.com/office/drawing/2014/main" id="{9724807B-5555-D168-E8F1-08EEF173671A}"/>
              </a:ext>
            </a:extLst>
          </p:cNvPr>
          <p:cNvGrpSpPr/>
          <p:nvPr/>
        </p:nvGrpSpPr>
        <p:grpSpPr>
          <a:xfrm>
            <a:off x="8103918" y="4809704"/>
            <a:ext cx="3450245" cy="1569994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45" name="Freeform 4">
              <a:extLst>
                <a:ext uri="{FF2B5EF4-FFF2-40B4-BE49-F238E27FC236}">
                  <a16:creationId xmlns:a16="http://schemas.microsoft.com/office/drawing/2014/main" id="{146B334B-6B1F-07A3-2901-C5EF07F0487F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46" name="TextBox 9">
            <a:extLst>
              <a:ext uri="{FF2B5EF4-FFF2-40B4-BE49-F238E27FC236}">
                <a16:creationId xmlns:a16="http://schemas.microsoft.com/office/drawing/2014/main" id="{64F9B49A-06B4-EFA6-3B3D-DD284943ADD8}"/>
              </a:ext>
            </a:extLst>
          </p:cNvPr>
          <p:cNvSpPr txBox="1"/>
          <p:nvPr/>
        </p:nvSpPr>
        <p:spPr>
          <a:xfrm>
            <a:off x="8116618" y="4930945"/>
            <a:ext cx="3431193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800" dirty="0">
                <a:gradFill>
                  <a:gsLst>
                    <a:gs pos="1000">
                      <a:srgbClr val="2E0000"/>
                    </a:gs>
                    <a:gs pos="48718">
                      <a:srgbClr val="920000"/>
                    </a:gs>
                    <a:gs pos="100000">
                      <a:srgbClr val="FF0000"/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alguns conselhos importantes a respeito do trabalho</a:t>
            </a:r>
          </a:p>
        </p:txBody>
      </p:sp>
      <p:sp>
        <p:nvSpPr>
          <p:cNvPr id="47" name="TextBox 9">
            <a:extLst>
              <a:ext uri="{FF2B5EF4-FFF2-40B4-BE49-F238E27FC236}">
                <a16:creationId xmlns:a16="http://schemas.microsoft.com/office/drawing/2014/main" id="{2A26DB1E-6BDA-63B9-D438-92064CAD375E}"/>
              </a:ext>
            </a:extLst>
          </p:cNvPr>
          <p:cNvSpPr txBox="1"/>
          <p:nvPr/>
        </p:nvSpPr>
        <p:spPr>
          <a:xfrm>
            <a:off x="8103917" y="4367432"/>
            <a:ext cx="3443895" cy="400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RESSALTAR  </a:t>
            </a:r>
          </a:p>
        </p:txBody>
      </p:sp>
    </p:spTree>
    <p:extLst>
      <p:ext uri="{BB962C8B-B14F-4D97-AF65-F5344CB8AC3E}">
        <p14:creationId xmlns:p14="http://schemas.microsoft.com/office/powerpoint/2010/main" val="273564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9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65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99" grpId="0" build="p"/>
      <p:bldP spid="7" grpId="0"/>
      <p:bldP spid="25" grpId="0"/>
      <p:bldP spid="26" grpId="0"/>
      <p:bldP spid="46" grpId="0"/>
      <p:bldP spid="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D2F02892-7288-35F0-DCEA-8CA16338D2C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0287000" cy="6858000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454BB11D-B2F2-451D-BDB3-C3F2CE611813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18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A38E3AC-42F0-47F5-9F82-190D01964D8A}"/>
              </a:ext>
            </a:extLst>
          </p:cNvPr>
          <p:cNvSpPr/>
          <p:nvPr/>
        </p:nvSpPr>
        <p:spPr>
          <a:xfrm>
            <a:off x="5536696" y="-6626"/>
            <a:ext cx="6655303" cy="6864626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tx1">
                <a:lumMod val="95000"/>
                <a:lumOff val="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234BF2B3-7062-4BD5-B895-11C6B61A727D}"/>
              </a:ext>
            </a:extLst>
          </p:cNvPr>
          <p:cNvSpPr/>
          <p:nvPr/>
        </p:nvSpPr>
        <p:spPr>
          <a:xfrm>
            <a:off x="468227" y="297746"/>
            <a:ext cx="6400405" cy="6198711"/>
          </a:xfrm>
          <a:prstGeom prst="roundRect">
            <a:avLst>
              <a:gd name="adj" fmla="val 0"/>
            </a:avLst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5536695" y="3634135"/>
            <a:ext cx="6400405" cy="286232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6000" b="1" dirty="0">
                <a:gradFill>
                  <a:gsLst>
                    <a:gs pos="1000">
                      <a:schemeClr val="accent3">
                        <a:lumMod val="20000"/>
                        <a:lumOff val="80000"/>
                      </a:schemeClr>
                    </a:gs>
                    <a:gs pos="100000">
                      <a:schemeClr val="bg1"/>
                    </a:gs>
                  </a:gsLst>
                  <a:lin ang="189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PERSPECTIVA BÍBLICA DO TRABALHO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34A023C-A564-4A3F-9C01-BC024D59B966}"/>
              </a:ext>
            </a:extLst>
          </p:cNvPr>
          <p:cNvSpPr txBox="1"/>
          <p:nvPr/>
        </p:nvSpPr>
        <p:spPr>
          <a:xfrm>
            <a:off x="8527960" y="-537423"/>
            <a:ext cx="2442693" cy="470898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30000" b="1" dirty="0">
                <a:gradFill>
                  <a:gsLst>
                    <a:gs pos="1000">
                      <a:schemeClr val="accent3">
                        <a:lumMod val="20000"/>
                        <a:lumOff val="80000"/>
                      </a:schemeClr>
                    </a:gs>
                    <a:gs pos="100000">
                      <a:schemeClr val="bg1"/>
                    </a:gs>
                  </a:gsLst>
                  <a:lin ang="189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22264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01A0E045-4878-E2B9-4B12-4539719BE3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6628"/>
            <a:ext cx="12192000" cy="6864627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454BB11D-B2F2-451D-BDB3-C3F2CE611813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18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A38E3AC-42F0-47F5-9F82-190D01964D8A}"/>
              </a:ext>
            </a:extLst>
          </p:cNvPr>
          <p:cNvSpPr/>
          <p:nvPr/>
        </p:nvSpPr>
        <p:spPr>
          <a:xfrm>
            <a:off x="0" y="-6626"/>
            <a:ext cx="12192000" cy="6864626"/>
          </a:xfrm>
          <a:prstGeom prst="rect">
            <a:avLst/>
          </a:prstGeom>
          <a:gradFill flip="none" rotWithShape="1">
            <a:gsLst>
              <a:gs pos="33000">
                <a:schemeClr val="tx1">
                  <a:lumMod val="95000"/>
                  <a:lumOff val="5000"/>
                  <a:alpha val="94000"/>
                </a:schemeClr>
              </a:gs>
              <a:gs pos="100000">
                <a:schemeClr val="tx1">
                  <a:lumMod val="95000"/>
                  <a:lumOff val="5000"/>
                  <a:alpha val="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234BF2B3-7062-4BD5-B895-11C6B61A727D}"/>
              </a:ext>
            </a:extLst>
          </p:cNvPr>
          <p:cNvSpPr/>
          <p:nvPr/>
        </p:nvSpPr>
        <p:spPr>
          <a:xfrm flipH="1">
            <a:off x="-590550" y="83241"/>
            <a:ext cx="6909248" cy="6691519"/>
          </a:xfrm>
          <a:prstGeom prst="roundRect">
            <a:avLst>
              <a:gd name="adj" fmla="val 0"/>
            </a:avLst>
          </a:prstGeom>
          <a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5CF03C7-05D5-444F-94E5-3F5F195132C8}"/>
              </a:ext>
            </a:extLst>
          </p:cNvPr>
          <p:cNvSpPr/>
          <p:nvPr/>
        </p:nvSpPr>
        <p:spPr>
          <a:xfrm flipV="1">
            <a:off x="5730839" y="207405"/>
            <a:ext cx="6147303" cy="6472382"/>
          </a:xfrm>
          <a:prstGeom prst="rect">
            <a:avLst/>
          </a:prstGeom>
          <a:pattFill prst="weave">
            <a:fgClr>
              <a:schemeClr val="bg1">
                <a:lumMod val="95000"/>
              </a:schemeClr>
            </a:fgClr>
            <a:bgClr>
              <a:schemeClr val="bg2"/>
            </a:bgClr>
          </a:pattFill>
          <a:ln w="285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6106289" y="1297170"/>
            <a:ext cx="4809362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400" b="1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1. O trabalho antes da Queda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E400B50-2800-F33F-C5D9-7C89EC67C34C}"/>
              </a:ext>
            </a:extLst>
          </p:cNvPr>
          <p:cNvSpPr/>
          <p:nvPr/>
        </p:nvSpPr>
        <p:spPr>
          <a:xfrm flipH="1" flipV="1">
            <a:off x="5730834" y="448972"/>
            <a:ext cx="4516252" cy="738650"/>
          </a:xfrm>
          <a:prstGeom prst="rect">
            <a:avLst/>
          </a:prstGeom>
          <a:solidFill>
            <a:schemeClr val="accent3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3391BAB-9953-EC44-25F2-7D957E704078}"/>
              </a:ext>
            </a:extLst>
          </p:cNvPr>
          <p:cNvSpPr/>
          <p:nvPr/>
        </p:nvSpPr>
        <p:spPr>
          <a:xfrm flipH="1" flipV="1">
            <a:off x="5730835" y="450645"/>
            <a:ext cx="4433566" cy="73865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54400">
                <a:schemeClr val="accent1">
                  <a:lumMod val="50000"/>
                </a:schemeClr>
              </a:gs>
              <a:gs pos="100000">
                <a:srgbClr val="192C4F"/>
              </a:gs>
            </a:gsLst>
            <a:lin ang="19200000" scaled="0"/>
          </a:gra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96C81E5-3B25-46F7-ACCA-04FB8ECF2325}"/>
              </a:ext>
            </a:extLst>
          </p:cNvPr>
          <p:cNvSpPr txBox="1"/>
          <p:nvPr/>
        </p:nvSpPr>
        <p:spPr>
          <a:xfrm>
            <a:off x="6229351" y="496591"/>
            <a:ext cx="2824004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CDCD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A PERSPECTIVA BÍBLICA DO TRABALHO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CDE19DC-E360-B59D-FA4D-2CBB68336EC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6478" y="344757"/>
            <a:ext cx="899806" cy="89980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1E12563-E6B0-0C45-B4CC-167402B7EFA0}"/>
              </a:ext>
            </a:extLst>
          </p:cNvPr>
          <p:cNvSpPr txBox="1"/>
          <p:nvPr/>
        </p:nvSpPr>
        <p:spPr>
          <a:xfrm>
            <a:off x="6106288" y="2750651"/>
            <a:ext cx="5438012" cy="378565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30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história da Criação nos apresenta o trabalho como uma ocupação dada para o homem pelo próprio Deus:</a:t>
            </a:r>
          </a:p>
          <a:p>
            <a:r>
              <a:rPr lang="pt-BR" sz="30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“E tomou o SENHOR Deus o homem e o pôs no jardim do Éden para o lavrar e o guardar” (</a:t>
            </a:r>
            <a:r>
              <a:rPr lang="pt-BR" sz="3000" dirty="0" err="1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Gn</a:t>
            </a:r>
            <a:r>
              <a:rPr lang="pt-BR" sz="30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2.15).</a:t>
            </a:r>
          </a:p>
        </p:txBody>
      </p:sp>
    </p:spTree>
    <p:extLst>
      <p:ext uri="{BB962C8B-B14F-4D97-AF65-F5344CB8AC3E}">
        <p14:creationId xmlns:p14="http://schemas.microsoft.com/office/powerpoint/2010/main" val="346810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3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2" grpId="0"/>
      <p:bldP spid="5" grpId="0" animBg="1"/>
      <p:bldP spid="2" grpId="0" animBg="1"/>
      <p:bldP spid="14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01A0E045-4878-E2B9-4B12-4539719BE3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6628"/>
            <a:ext cx="12192000" cy="6864627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454BB11D-B2F2-451D-BDB3-C3F2CE611813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18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A38E3AC-42F0-47F5-9F82-190D01964D8A}"/>
              </a:ext>
            </a:extLst>
          </p:cNvPr>
          <p:cNvSpPr/>
          <p:nvPr/>
        </p:nvSpPr>
        <p:spPr>
          <a:xfrm>
            <a:off x="0" y="-6626"/>
            <a:ext cx="12192000" cy="6864626"/>
          </a:xfrm>
          <a:prstGeom prst="rect">
            <a:avLst/>
          </a:prstGeom>
          <a:gradFill flip="none" rotWithShape="1">
            <a:gsLst>
              <a:gs pos="33000">
                <a:schemeClr val="tx1">
                  <a:lumMod val="95000"/>
                  <a:lumOff val="5000"/>
                  <a:alpha val="94000"/>
                </a:schemeClr>
              </a:gs>
              <a:gs pos="100000">
                <a:schemeClr val="tx1">
                  <a:lumMod val="95000"/>
                  <a:lumOff val="5000"/>
                  <a:alpha val="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234BF2B3-7062-4BD5-B895-11C6B61A727D}"/>
              </a:ext>
            </a:extLst>
          </p:cNvPr>
          <p:cNvSpPr/>
          <p:nvPr/>
        </p:nvSpPr>
        <p:spPr>
          <a:xfrm flipH="1">
            <a:off x="-590550" y="83241"/>
            <a:ext cx="6909248" cy="6691519"/>
          </a:xfrm>
          <a:prstGeom prst="roundRect">
            <a:avLst>
              <a:gd name="adj" fmla="val 0"/>
            </a:avLst>
          </a:prstGeom>
          <a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194"/>
            </a:stretch>
          </a:blipFill>
          <a:ln w="38100"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5CF03C7-05D5-444F-94E5-3F5F195132C8}"/>
              </a:ext>
            </a:extLst>
          </p:cNvPr>
          <p:cNvSpPr/>
          <p:nvPr/>
        </p:nvSpPr>
        <p:spPr>
          <a:xfrm flipV="1">
            <a:off x="5730839" y="425115"/>
            <a:ext cx="6147303" cy="6033738"/>
          </a:xfrm>
          <a:prstGeom prst="rect">
            <a:avLst/>
          </a:prstGeom>
          <a:pattFill prst="weave">
            <a:fgClr>
              <a:schemeClr val="bg1">
                <a:lumMod val="95000"/>
              </a:schemeClr>
            </a:fgClr>
            <a:bgClr>
              <a:schemeClr val="bg2"/>
            </a:bgClr>
          </a:pattFill>
          <a:ln w="285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6106289" y="1514880"/>
            <a:ext cx="4809362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400" b="1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1. O trabalho antes da Queda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E400B50-2800-F33F-C5D9-7C89EC67C34C}"/>
              </a:ext>
            </a:extLst>
          </p:cNvPr>
          <p:cNvSpPr/>
          <p:nvPr/>
        </p:nvSpPr>
        <p:spPr>
          <a:xfrm flipH="1" flipV="1">
            <a:off x="5730834" y="666682"/>
            <a:ext cx="4516252" cy="738650"/>
          </a:xfrm>
          <a:prstGeom prst="rect">
            <a:avLst/>
          </a:prstGeom>
          <a:solidFill>
            <a:schemeClr val="accent3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3391BAB-9953-EC44-25F2-7D957E704078}"/>
              </a:ext>
            </a:extLst>
          </p:cNvPr>
          <p:cNvSpPr/>
          <p:nvPr/>
        </p:nvSpPr>
        <p:spPr>
          <a:xfrm flipH="1" flipV="1">
            <a:off x="5730835" y="668355"/>
            <a:ext cx="4433566" cy="73865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54400">
                <a:schemeClr val="accent1">
                  <a:lumMod val="50000"/>
                </a:schemeClr>
              </a:gs>
              <a:gs pos="100000">
                <a:srgbClr val="192C4F"/>
              </a:gs>
            </a:gsLst>
            <a:lin ang="19200000" scaled="0"/>
          </a:gra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96C81E5-3B25-46F7-ACCA-04FB8ECF2325}"/>
              </a:ext>
            </a:extLst>
          </p:cNvPr>
          <p:cNvSpPr txBox="1"/>
          <p:nvPr/>
        </p:nvSpPr>
        <p:spPr>
          <a:xfrm>
            <a:off x="6229351" y="714301"/>
            <a:ext cx="2824004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CDCD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A PERSPECTIVA BÍBLICA DO TRABALHO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CDE19DC-E360-B59D-FA4D-2CBB68336EC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6478" y="562467"/>
            <a:ext cx="899806" cy="89980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1E12563-E6B0-0C45-B4CC-167402B7EFA0}"/>
              </a:ext>
            </a:extLst>
          </p:cNvPr>
          <p:cNvSpPr txBox="1"/>
          <p:nvPr/>
        </p:nvSpPr>
        <p:spPr>
          <a:xfrm>
            <a:off x="6106287" y="2968361"/>
            <a:ext cx="5548683" cy="332398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30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Em hipótese alguma podemos crer que o trabalho foi uma maldição antes do pecado,</a:t>
            </a:r>
          </a:p>
          <a:p>
            <a:r>
              <a:rPr lang="pt-BR" sz="30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pois foi Deus que posicionou o homem para essas finalidades, e isso não teve relação alguma com uma prática pecaminosa.</a:t>
            </a:r>
          </a:p>
        </p:txBody>
      </p:sp>
    </p:spTree>
    <p:extLst>
      <p:ext uri="{BB962C8B-B14F-4D97-AF65-F5344CB8AC3E}">
        <p14:creationId xmlns:p14="http://schemas.microsoft.com/office/powerpoint/2010/main" val="120850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3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2" grpId="0"/>
      <p:bldP spid="5" grpId="0" animBg="1"/>
      <p:bldP spid="2" grpId="0" animBg="1"/>
      <p:bldP spid="14" grpId="0"/>
      <p:bldP spid="6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15000">
              <a:schemeClr val="accent1">
                <a:lumMod val="50000"/>
                <a:alpha val="65000"/>
              </a:schemeClr>
            </a:gs>
            <a:gs pos="64000">
              <a:schemeClr val="accent1">
                <a:lumMod val="50000"/>
                <a:alpha val="37000"/>
              </a:schemeClr>
            </a:gs>
            <a:gs pos="100000">
              <a:schemeClr val="bg1">
                <a:alpha val="21000"/>
              </a:schemeClr>
            </a:gs>
          </a:gsLst>
          <a:lin ang="18900000" scaled="1"/>
          <a:tileRect/>
        </a:gradFill>
        <a:ln>
          <a:solidFill>
            <a:schemeClr val="accent1">
              <a:shade val="50000"/>
            </a:schemeClr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9607</TotalTime>
  <Words>555</Words>
  <Application>Microsoft Office PowerPoint</Application>
  <PresentationFormat>Widescreen</PresentationFormat>
  <Paragraphs>46</Paragraphs>
  <Slides>18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Realidade Bíblica do Trabalho</dc:title>
  <dc:creator>Henrique Nascimento</dc:creator>
  <cp:lastModifiedBy>HERBETH LINS</cp:lastModifiedBy>
  <cp:revision>130</cp:revision>
  <dcterms:created xsi:type="dcterms:W3CDTF">2022-09-14T00:39:26Z</dcterms:created>
  <dcterms:modified xsi:type="dcterms:W3CDTF">2024-05-21T20:40:11Z</dcterms:modified>
</cp:coreProperties>
</file>