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87" r:id="rId14"/>
    <p:sldId id="444" r:id="rId15"/>
    <p:sldId id="320" r:id="rId16"/>
    <p:sldId id="321" r:id="rId17"/>
  </p:sldIdLst>
  <p:sldSz cx="18288000" cy="10287000"/>
  <p:notesSz cx="6858000" cy="9144000"/>
  <p:embeddedFontLst>
    <p:embeddedFont>
      <p:font typeface="Arial Black" panose="020B0A04020102020204" pitchFamily="34" charset="0"/>
      <p:regular r:id="rId19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jgQK0oEctlDFfUfn7cJ2XBM/NRv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9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0C0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0053" y="-38100"/>
            <a:ext cx="18308054" cy="103251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 flipH="1">
            <a:off x="-20053" y="0"/>
            <a:ext cx="18328106" cy="103251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86" name="Google Shape;86;p1"/>
          <p:cNvSpPr txBox="1"/>
          <p:nvPr/>
        </p:nvSpPr>
        <p:spPr>
          <a:xfrm>
            <a:off x="241197" y="3320429"/>
            <a:ext cx="83694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i="0" u="none" strike="noStrike" cap="none">
                <a:solidFill>
                  <a:srgbClr val="F2F2F2"/>
                </a:solidFill>
                <a:latin typeface="Arial Black"/>
                <a:ea typeface="Arial Black"/>
                <a:cs typeface="Arial Black"/>
                <a:sym typeface="Arial Black"/>
              </a:rPr>
              <a:t>Resistindo à Tentação no Caminho</a:t>
            </a:r>
            <a:endParaRPr/>
          </a:p>
        </p:txBody>
      </p:sp>
      <p:sp>
        <p:nvSpPr>
          <p:cNvPr id="87" name="Google Shape;87;p1"/>
          <p:cNvSpPr txBox="1"/>
          <p:nvPr/>
        </p:nvSpPr>
        <p:spPr>
          <a:xfrm>
            <a:off x="1882928" y="7429500"/>
            <a:ext cx="4441671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02 de Junho 2024</a:t>
            </a:r>
            <a:endParaRPr/>
          </a:p>
        </p:txBody>
      </p:sp>
      <p:sp>
        <p:nvSpPr>
          <p:cNvPr id="88" name="Google Shape;88;p1"/>
          <p:cNvSpPr txBox="1"/>
          <p:nvPr/>
        </p:nvSpPr>
        <p:spPr>
          <a:xfrm>
            <a:off x="1806730" y="8141984"/>
            <a:ext cx="5157546" cy="582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rPr>
              <a:t>2º trimestre 2024</a:t>
            </a:r>
            <a:endParaRPr/>
          </a:p>
        </p:txBody>
      </p:sp>
      <p:pic>
        <p:nvPicPr>
          <p:cNvPr id="89" name="Google Shape;8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4241" y="7658100"/>
            <a:ext cx="914400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"/>
          <p:cNvSpPr/>
          <p:nvPr/>
        </p:nvSpPr>
        <p:spPr>
          <a:xfrm>
            <a:off x="-20053" y="1485900"/>
            <a:ext cx="52578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844841" y="1721131"/>
            <a:ext cx="2971800" cy="7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 b="1">
                <a:solidFill>
                  <a:srgbClr val="0D0D12"/>
                </a:solidFill>
                <a:latin typeface="Arial"/>
                <a:ea typeface="Arial"/>
                <a:cs typeface="Arial"/>
                <a:sym typeface="Arial"/>
              </a:rPr>
              <a:t>LIÇÃO 09</a:t>
            </a:r>
            <a:endParaRPr/>
          </a:p>
        </p:txBody>
      </p:sp>
      <p:pic>
        <p:nvPicPr>
          <p:cNvPr id="92" name="Google Shape;9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7147" y="1524000"/>
            <a:ext cx="1143000" cy="1143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"/>
          <p:cNvSpPr/>
          <p:nvPr/>
        </p:nvSpPr>
        <p:spPr>
          <a:xfrm>
            <a:off x="8922856" y="266399"/>
            <a:ext cx="11343777" cy="9754203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/>
            </a:stretch>
          </a:blip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0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0"/>
          <p:cNvSpPr txBox="1"/>
          <p:nvPr/>
        </p:nvSpPr>
        <p:spPr>
          <a:xfrm>
            <a:off x="9895585" y="4863048"/>
            <a:ext cx="7478015" cy="3785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Ainda que o Inimigo possa nos persuadir a cair em tentação, esta se dá no campo da esfera humana e terrena (1 Co 10.13).</a:t>
            </a:r>
            <a:endParaRPr/>
          </a:p>
        </p:txBody>
      </p:sp>
      <p:sp>
        <p:nvSpPr>
          <p:cNvPr id="199" name="Google Shape;199;p10"/>
          <p:cNvSpPr txBox="1"/>
          <p:nvPr/>
        </p:nvSpPr>
        <p:spPr>
          <a:xfrm>
            <a:off x="9895585" y="2800945"/>
            <a:ext cx="74780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Tentação: um fenômeno humano</a:t>
            </a:r>
            <a:endParaRPr/>
          </a:p>
        </p:txBody>
      </p:sp>
      <p:sp>
        <p:nvSpPr>
          <p:cNvPr id="200" name="Google Shape;200;p10"/>
          <p:cNvSpPr/>
          <p:nvPr/>
        </p:nvSpPr>
        <p:spPr>
          <a:xfrm>
            <a:off x="11049000" y="1408985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10"/>
          <p:cNvSpPr txBox="1"/>
          <p:nvPr/>
        </p:nvSpPr>
        <p:spPr>
          <a:xfrm>
            <a:off x="11353800" y="1448096"/>
            <a:ext cx="4724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TENTAÇÃO E SUA ESFERA HUMANA</a:t>
            </a:r>
            <a:endParaRPr/>
          </a:p>
        </p:txBody>
      </p:sp>
      <p:sp>
        <p:nvSpPr>
          <p:cNvPr id="202" name="Google Shape;202;p10"/>
          <p:cNvSpPr/>
          <p:nvPr/>
        </p:nvSpPr>
        <p:spPr>
          <a:xfrm>
            <a:off x="9344022" y="1402673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3" name="Google Shape;20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332785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05" name="Google Shape;20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1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11"/>
          <p:cNvSpPr txBox="1"/>
          <p:nvPr/>
        </p:nvSpPr>
        <p:spPr>
          <a:xfrm>
            <a:off x="9895585" y="4254163"/>
            <a:ext cx="8011415" cy="52629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É verdade que há a provação que vem da parte de Deus para aperfeiçoar o caráter do crente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(Tg 1.2,4; Mt 5.48; 1 Pe 1.7).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Contudo, um teste que incita ao mal não vem de Deus. </a:t>
            </a:r>
            <a:endParaRPr/>
          </a:p>
        </p:txBody>
      </p:sp>
      <p:sp>
        <p:nvSpPr>
          <p:cNvPr id="212" name="Google Shape;212;p11"/>
          <p:cNvSpPr txBox="1"/>
          <p:nvPr/>
        </p:nvSpPr>
        <p:spPr>
          <a:xfrm>
            <a:off x="9895585" y="2192060"/>
            <a:ext cx="74780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3. Tentação: um fenômeno humano</a:t>
            </a:r>
            <a:endParaRPr/>
          </a:p>
        </p:txBody>
      </p:sp>
      <p:sp>
        <p:nvSpPr>
          <p:cNvPr id="213" name="Google Shape;213;p11"/>
          <p:cNvSpPr/>
          <p:nvPr/>
        </p:nvSpPr>
        <p:spPr>
          <a:xfrm>
            <a:off x="11049000" y="8001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1"/>
          <p:cNvSpPr txBox="1"/>
          <p:nvPr/>
        </p:nvSpPr>
        <p:spPr>
          <a:xfrm>
            <a:off x="11353800" y="839211"/>
            <a:ext cx="4724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TENTAÇÃO E SUA ESFERA HUMANA</a:t>
            </a:r>
            <a:endParaRPr/>
          </a:p>
        </p:txBody>
      </p:sp>
      <p:sp>
        <p:nvSpPr>
          <p:cNvPr id="215" name="Google Shape;215;p11"/>
          <p:cNvSpPr/>
          <p:nvPr/>
        </p:nvSpPr>
        <p:spPr>
          <a:xfrm>
            <a:off x="9344022" y="7937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7239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18" name="Google Shape;21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2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12"/>
          <p:cNvSpPr txBox="1"/>
          <p:nvPr/>
        </p:nvSpPr>
        <p:spPr>
          <a:xfrm>
            <a:off x="9895585" y="4435376"/>
            <a:ext cx="8011415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tentação é um fenômeno que ocorre na esfera da natureza humana.</a:t>
            </a:r>
            <a:endParaRPr/>
          </a:p>
        </p:txBody>
      </p:sp>
      <p:sp>
        <p:nvSpPr>
          <p:cNvPr id="225" name="Google Shape;225;p12"/>
          <p:cNvSpPr txBox="1"/>
          <p:nvPr/>
        </p:nvSpPr>
        <p:spPr>
          <a:xfrm>
            <a:off x="9895585" y="3258860"/>
            <a:ext cx="747801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Sinopse I</a:t>
            </a:r>
            <a:endParaRPr/>
          </a:p>
        </p:txBody>
      </p:sp>
      <p:sp>
        <p:nvSpPr>
          <p:cNvPr id="226" name="Google Shape;226;p12"/>
          <p:cNvSpPr/>
          <p:nvPr/>
        </p:nvSpPr>
        <p:spPr>
          <a:xfrm>
            <a:off x="11049000" y="18669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12"/>
          <p:cNvSpPr txBox="1"/>
          <p:nvPr/>
        </p:nvSpPr>
        <p:spPr>
          <a:xfrm>
            <a:off x="11353800" y="1906011"/>
            <a:ext cx="4724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TENTAÇÃO E SUA ESFERA HUMANA</a:t>
            </a:r>
            <a:endParaRPr/>
          </a:p>
        </p:txBody>
      </p:sp>
      <p:sp>
        <p:nvSpPr>
          <p:cNvPr id="228" name="Google Shape;228;p12"/>
          <p:cNvSpPr/>
          <p:nvPr/>
        </p:nvSpPr>
        <p:spPr>
          <a:xfrm>
            <a:off x="9344022" y="18605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9" name="Google Shape;22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7907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231" name="Google Shape;231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00" name="Google Shape;100;p2"/>
          <p:cNvSpPr/>
          <p:nvPr/>
        </p:nvSpPr>
        <p:spPr>
          <a:xfrm>
            <a:off x="1028700" y="1445618"/>
            <a:ext cx="16230600" cy="7126882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-1219200" y="6477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"/>
          <p:cNvSpPr txBox="1"/>
          <p:nvPr/>
        </p:nvSpPr>
        <p:spPr>
          <a:xfrm>
            <a:off x="9906000" y="2116934"/>
            <a:ext cx="5594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TEXTO ÁUREO</a:t>
            </a:r>
            <a:endParaRPr/>
          </a:p>
        </p:txBody>
      </p:sp>
      <p:sp>
        <p:nvSpPr>
          <p:cNvPr id="103" name="Google Shape;103;p2"/>
          <p:cNvSpPr txBox="1"/>
          <p:nvPr/>
        </p:nvSpPr>
        <p:spPr>
          <a:xfrm>
            <a:off x="8387903" y="3574852"/>
            <a:ext cx="8528497" cy="4616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>
                <a:solidFill>
                  <a:srgbClr val="B17E5D"/>
                </a:solidFill>
                <a:latin typeface="Arial"/>
                <a:ea typeface="Arial"/>
                <a:cs typeface="Arial"/>
                <a:sym typeface="Arial"/>
              </a:rPr>
              <a:t>“Vigiai e orai, para que não entreis em tentação; na verdade, o espírito está pronto, mas a carne é fraca.” (Mt 26.41)</a:t>
            </a:r>
            <a:endParaRPr/>
          </a:p>
        </p:txBody>
      </p:sp>
      <p:pic>
        <p:nvPicPr>
          <p:cNvPr id="104" name="Google Shape;104;p2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153400" y="1869282"/>
            <a:ext cx="1447800" cy="144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85631"/>
            <a:ext cx="18460453" cy="1037263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11" name="Google Shape;111;p3"/>
          <p:cNvSpPr/>
          <p:nvPr/>
        </p:nvSpPr>
        <p:spPr>
          <a:xfrm>
            <a:off x="1028700" y="2324100"/>
            <a:ext cx="16230600" cy="5639199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"/>
          <p:cNvSpPr/>
          <p:nvPr/>
        </p:nvSpPr>
        <p:spPr>
          <a:xfrm>
            <a:off x="-1219200" y="685800"/>
            <a:ext cx="8915400" cy="8917183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1110" r="-18867"/>
            </a:stretch>
          </a:blipFill>
          <a:ln w="19050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3"/>
          <p:cNvSpPr txBox="1"/>
          <p:nvPr/>
        </p:nvSpPr>
        <p:spPr>
          <a:xfrm>
            <a:off x="9569001" y="2846804"/>
            <a:ext cx="7499799" cy="971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0" b="1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VERDADE PRÁTICA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8188101" y="4381899"/>
            <a:ext cx="773769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600">
                <a:solidFill>
                  <a:srgbClr val="2F5E85"/>
                </a:solidFill>
                <a:latin typeface="Arial"/>
                <a:ea typeface="Arial"/>
                <a:cs typeface="Arial"/>
                <a:sym typeface="Arial"/>
              </a:rPr>
              <a:t>No lugar de ceder à tentação, é melhor triunfar sobre ela.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 amt="85000"/>
          </a:blip>
          <a:srcRect/>
          <a:stretch/>
        </p:blipFill>
        <p:spPr>
          <a:xfrm>
            <a:off x="8032855" y="2593581"/>
            <a:ext cx="1477993" cy="14779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799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4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9476" y="698928"/>
            <a:ext cx="8225482" cy="7841490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3" name="Google Shape;123;p4"/>
          <p:cNvSpPr/>
          <p:nvPr/>
        </p:nvSpPr>
        <p:spPr>
          <a:xfrm>
            <a:off x="7151039" y="7186714"/>
            <a:ext cx="9419120" cy="2178194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"/>
          <p:cNvSpPr/>
          <p:nvPr/>
        </p:nvSpPr>
        <p:spPr>
          <a:xfrm>
            <a:off x="7097781" y="7186712"/>
            <a:ext cx="9397502" cy="217819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"/>
          <p:cNvSpPr txBox="1"/>
          <p:nvPr/>
        </p:nvSpPr>
        <p:spPr>
          <a:xfrm>
            <a:off x="7681560" y="7537145"/>
            <a:ext cx="8358077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Mateus 4.1-11</a:t>
            </a:r>
            <a:endParaRPr/>
          </a:p>
        </p:txBody>
      </p:sp>
      <p:sp>
        <p:nvSpPr>
          <p:cNvPr id="126" name="Google Shape;126;p4"/>
          <p:cNvSpPr/>
          <p:nvPr/>
        </p:nvSpPr>
        <p:spPr>
          <a:xfrm>
            <a:off x="5212435" y="7186712"/>
            <a:ext cx="1938603" cy="2178194"/>
          </a:xfrm>
          <a:prstGeom prst="rect">
            <a:avLst/>
          </a:prstGeom>
          <a:solidFill>
            <a:srgbClr val="103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5400000">
            <a:off x="5390546" y="7494143"/>
            <a:ext cx="1582385" cy="1582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4"/>
          <p:cNvSpPr txBox="1"/>
          <p:nvPr/>
        </p:nvSpPr>
        <p:spPr>
          <a:xfrm flipH="1">
            <a:off x="9993174" y="2668331"/>
            <a:ext cx="7185666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TEXTO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BÍBLICO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"/>
          <p:cNvSpPr/>
          <p:nvPr/>
        </p:nvSpPr>
        <p:spPr>
          <a:xfrm flipH="1">
            <a:off x="8502572" y="0"/>
            <a:ext cx="9785428" cy="102870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chemeClr val="lt1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992706" y="384397"/>
            <a:ext cx="9984306" cy="951820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5" name="Google Shape;135;p5"/>
          <p:cNvSpPr txBox="1"/>
          <p:nvPr/>
        </p:nvSpPr>
        <p:spPr>
          <a:xfrm>
            <a:off x="9396414" y="514966"/>
            <a:ext cx="6421804" cy="1165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2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INTRODUÇÃO</a:t>
            </a:r>
            <a:endParaRPr/>
          </a:p>
        </p:txBody>
      </p:sp>
      <p:sp>
        <p:nvSpPr>
          <p:cNvPr id="136" name="Google Shape;136;p5"/>
          <p:cNvSpPr txBox="1"/>
          <p:nvPr/>
        </p:nvSpPr>
        <p:spPr>
          <a:xfrm>
            <a:off x="9372600" y="1866900"/>
            <a:ext cx="8153400" cy="77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Nesta lição, estudaremos o conceito bíblico de tentação, a maneira como nosso Senhor a enfrentou no deserto e como devemos resisti-la.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6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Veremos que é imperioso seguir a recomendação de Jesus Cristo a respeito de vigiar e orar para não cedermos à tentação ao longo da caminhada (Mt 26.41).</a:t>
            </a:r>
            <a:endParaRPr/>
          </a:p>
        </p:txBody>
      </p:sp>
      <p:pic>
        <p:nvPicPr>
          <p:cNvPr id="137" name="Google Shape;13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18218" y="419100"/>
            <a:ext cx="1390650" cy="139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/>
          <p:nvPr/>
        </p:nvSpPr>
        <p:spPr>
          <a:xfrm>
            <a:off x="1" y="0"/>
            <a:ext cx="18308054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100000">
                <a:srgbClr val="0C0C0C">
                  <a:alpha val="77647"/>
                </a:srgbClr>
              </a:gs>
            </a:gsLst>
            <a:lin ang="11400000" scaled="0"/>
          </a:gradFill>
          <a:ln>
            <a:noFill/>
          </a:ln>
        </p:spPr>
      </p:sp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4871" y="1857989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5" name="Google Shape;145;p6"/>
          <p:cNvSpPr/>
          <p:nvPr/>
        </p:nvSpPr>
        <p:spPr>
          <a:xfrm>
            <a:off x="5728929" y="1892156"/>
            <a:ext cx="9586333" cy="2381488"/>
          </a:xfrm>
          <a:prstGeom prst="rect">
            <a:avLst/>
          </a:prstGeom>
          <a:solidFill>
            <a:srgbClr val="0C87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6"/>
          <p:cNvSpPr/>
          <p:nvPr/>
        </p:nvSpPr>
        <p:spPr>
          <a:xfrm>
            <a:off x="5675670" y="1892154"/>
            <a:ext cx="9564330" cy="2381489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6"/>
          <p:cNvSpPr txBox="1"/>
          <p:nvPr/>
        </p:nvSpPr>
        <p:spPr>
          <a:xfrm>
            <a:off x="5980472" y="2019300"/>
            <a:ext cx="9035302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Conceituar biblicamente o que é tentação e os seus aspectos na esfera humana</a:t>
            </a:r>
            <a:endParaRPr/>
          </a:p>
        </p:txBody>
      </p:sp>
      <p:pic>
        <p:nvPicPr>
          <p:cNvPr id="148" name="Google Shape;14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4871" y="4521768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9" name="Google Shape;149;p6"/>
          <p:cNvSpPr/>
          <p:nvPr/>
        </p:nvSpPr>
        <p:spPr>
          <a:xfrm>
            <a:off x="5728929" y="4531135"/>
            <a:ext cx="9968208" cy="23814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6"/>
          <p:cNvSpPr/>
          <p:nvPr/>
        </p:nvSpPr>
        <p:spPr>
          <a:xfrm>
            <a:off x="5675670" y="4531134"/>
            <a:ext cx="9945329" cy="2381488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5924925" y="4853107"/>
            <a:ext cx="9586333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2. Mostrar como nosso Senhor Jesus lidou com a tentação</a:t>
            </a:r>
            <a:endParaRPr/>
          </a:p>
        </p:txBody>
      </p:sp>
      <p:pic>
        <p:nvPicPr>
          <p:cNvPr id="152" name="Google Shape;15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48000" y="7204596"/>
            <a:ext cx="2553929" cy="2434704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A5A5A5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3" name="Google Shape;153;p6"/>
          <p:cNvSpPr/>
          <p:nvPr/>
        </p:nvSpPr>
        <p:spPr>
          <a:xfrm>
            <a:off x="5692058" y="7191991"/>
            <a:ext cx="9623286" cy="2434704"/>
          </a:xfrm>
          <a:prstGeom prst="rect">
            <a:avLst/>
          </a:prstGeom>
          <a:solidFill>
            <a:srgbClr val="B1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6"/>
          <p:cNvSpPr/>
          <p:nvPr/>
        </p:nvSpPr>
        <p:spPr>
          <a:xfrm>
            <a:off x="5638800" y="7191989"/>
            <a:ext cx="9601200" cy="2434705"/>
          </a:xfrm>
          <a:prstGeom prst="rect">
            <a:avLst/>
          </a:prstGeom>
          <a:gradFill>
            <a:gsLst>
              <a:gs pos="0">
                <a:schemeClr val="lt1"/>
              </a:gs>
              <a:gs pos="48000">
                <a:srgbClr val="F2F2F2"/>
              </a:gs>
              <a:gs pos="100000">
                <a:srgbClr val="D4D5DD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"/>
          <p:cNvSpPr txBox="1"/>
          <p:nvPr/>
        </p:nvSpPr>
        <p:spPr>
          <a:xfrm>
            <a:off x="5924925" y="7590951"/>
            <a:ext cx="8781675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rgbClr val="010101"/>
                </a:solidFill>
                <a:latin typeface="Arial"/>
                <a:ea typeface="Arial"/>
                <a:cs typeface="Arial"/>
                <a:sym typeface="Arial"/>
              </a:rPr>
              <a:t>3. Apontar a estratégia para o crente resistir à tentação</a:t>
            </a:r>
            <a:endParaRPr/>
          </a:p>
        </p:txBody>
      </p:sp>
      <p:sp>
        <p:nvSpPr>
          <p:cNvPr id="156" name="Google Shape;156;p6"/>
          <p:cNvSpPr txBox="1"/>
          <p:nvPr/>
        </p:nvSpPr>
        <p:spPr>
          <a:xfrm flipH="1">
            <a:off x="2144047" y="238661"/>
            <a:ext cx="13999907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0" b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OBJETIVOS DA LIÇÃO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0" y="0"/>
            <a:ext cx="18308053" cy="10287000"/>
          </a:xfrm>
          <a:custGeom>
            <a:avLst/>
            <a:gdLst/>
            <a:ahLst/>
            <a:cxnLst/>
            <a:rect l="l" t="t" r="r" b="b"/>
            <a:pathLst>
              <a:path w="1609350" h="1354667" extrusionOk="0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gradFill>
            <a:gsLst>
              <a:gs pos="0">
                <a:srgbClr val="02050A"/>
              </a:gs>
              <a:gs pos="90000">
                <a:srgbClr val="0C0C0C">
                  <a:alpha val="23921"/>
                </a:srgbClr>
              </a:gs>
              <a:gs pos="100000">
                <a:srgbClr val="0C0C0C">
                  <a:alpha val="23921"/>
                </a:srgbClr>
              </a:gs>
            </a:gsLst>
            <a:lin ang="11400000" scaled="0"/>
          </a:gradFill>
          <a:ln>
            <a:noFill/>
          </a:ln>
        </p:spPr>
      </p:sp>
      <p:sp>
        <p:nvSpPr>
          <p:cNvPr id="163" name="Google Shape;163;p7"/>
          <p:cNvSpPr/>
          <p:nvPr/>
        </p:nvSpPr>
        <p:spPr>
          <a:xfrm>
            <a:off x="7543800" y="2400300"/>
            <a:ext cx="10710996" cy="5248213"/>
          </a:xfrm>
          <a:prstGeom prst="rect">
            <a:avLst/>
          </a:prstGeom>
          <a:gradFill>
            <a:gsLst>
              <a:gs pos="0">
                <a:schemeClr val="lt1"/>
              </a:gs>
              <a:gs pos="50800">
                <a:srgbClr val="F2F2F2"/>
              </a:gs>
              <a:gs pos="100000">
                <a:srgbClr val="D8D8D8"/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4" name="Google Shape;164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182112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pic>
        <p:nvPicPr>
          <p:cNvPr id="165" name="Google Shape;16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182111" y="-64786"/>
            <a:ext cx="11040401" cy="10525000"/>
          </a:xfrm>
          <a:prstGeom prst="parallelogram">
            <a:avLst>
              <a:gd name="adj" fmla="val 25000"/>
            </a:avLst>
          </a:prstGeom>
          <a:noFill/>
          <a:ln>
            <a:noFill/>
          </a:ln>
        </p:spPr>
      </p:pic>
      <p:sp>
        <p:nvSpPr>
          <p:cNvPr id="166" name="Google Shape;166;p7"/>
          <p:cNvSpPr txBox="1"/>
          <p:nvPr/>
        </p:nvSpPr>
        <p:spPr>
          <a:xfrm>
            <a:off x="9118726" y="3009900"/>
            <a:ext cx="8788274" cy="4062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8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I. A TENTAÇÃO E SUA ESFERA HUMANA</a:t>
            </a:r>
            <a:endParaRPr sz="8800" b="1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8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 txBox="1"/>
          <p:nvPr/>
        </p:nvSpPr>
        <p:spPr>
          <a:xfrm>
            <a:off x="9895585" y="4635163"/>
            <a:ext cx="717321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A tentação é um experimento, teste ou prova diante de uma atração para fazer o mal a fim de obter prazer ou lucro.</a:t>
            </a:r>
            <a:endParaRPr/>
          </a:p>
        </p:txBody>
      </p:sp>
      <p:sp>
        <p:nvSpPr>
          <p:cNvPr id="173" name="Google Shape;173;p8"/>
          <p:cNvSpPr txBox="1"/>
          <p:nvPr/>
        </p:nvSpPr>
        <p:spPr>
          <a:xfrm>
            <a:off x="9895585" y="2573060"/>
            <a:ext cx="77828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1. Conceito bíblico de tentação</a:t>
            </a:r>
            <a:endParaRPr/>
          </a:p>
        </p:txBody>
      </p:sp>
      <p:sp>
        <p:nvSpPr>
          <p:cNvPr id="174" name="Google Shape;174;p8"/>
          <p:cNvSpPr/>
          <p:nvPr/>
        </p:nvSpPr>
        <p:spPr>
          <a:xfrm>
            <a:off x="11049000" y="11811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11353800" y="1220211"/>
            <a:ext cx="4724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TENTAÇÃO E SUA ESFERA HUMANA</a:t>
            </a:r>
            <a:endParaRPr/>
          </a:p>
        </p:txBody>
      </p:sp>
      <p:sp>
        <p:nvSpPr>
          <p:cNvPr id="176" name="Google Shape;176;p8"/>
          <p:cNvSpPr/>
          <p:nvPr/>
        </p:nvSpPr>
        <p:spPr>
          <a:xfrm>
            <a:off x="9344022" y="11747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7" name="Google Shape;17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1049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79" name="Google Shape;179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"/>
          <p:cNvSpPr/>
          <p:nvPr/>
        </p:nvSpPr>
        <p:spPr>
          <a:xfrm flipH="1">
            <a:off x="9344024" y="0"/>
            <a:ext cx="8943974" cy="10287000"/>
          </a:xfrm>
          <a:prstGeom prst="parallelogram">
            <a:avLst>
              <a:gd name="adj" fmla="val 0"/>
            </a:avLst>
          </a:prstGeom>
          <a:gradFill>
            <a:gsLst>
              <a:gs pos="0">
                <a:srgbClr val="F2F2F2"/>
              </a:gs>
              <a:gs pos="54000">
                <a:schemeClr val="lt1"/>
              </a:gs>
              <a:gs pos="100000">
                <a:srgbClr val="D8D8D8"/>
              </a:gs>
            </a:gsLst>
            <a:lin ang="19199999" scaled="0"/>
          </a:gradFill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9895585" y="4558963"/>
            <a:ext cx="7478015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De acordo com a Palavra de Deus, a tentação pode vir primeiramente do Diabo (Gn 3) e, também, de dentro do ser humano (Tg 1.14,15).</a:t>
            </a:r>
            <a:endParaRPr/>
          </a:p>
        </p:txBody>
      </p:sp>
      <p:sp>
        <p:nvSpPr>
          <p:cNvPr id="186" name="Google Shape;186;p9"/>
          <p:cNvSpPr txBox="1"/>
          <p:nvPr/>
        </p:nvSpPr>
        <p:spPr>
          <a:xfrm>
            <a:off x="9895585" y="2496860"/>
            <a:ext cx="5573015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400" b="1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2. Duas vias da tentação</a:t>
            </a:r>
            <a:endParaRPr/>
          </a:p>
        </p:txBody>
      </p:sp>
      <p:sp>
        <p:nvSpPr>
          <p:cNvPr id="187" name="Google Shape;187;p9"/>
          <p:cNvSpPr/>
          <p:nvPr/>
        </p:nvSpPr>
        <p:spPr>
          <a:xfrm>
            <a:off x="11049000" y="1104900"/>
            <a:ext cx="7239000" cy="1093885"/>
          </a:xfrm>
          <a:prstGeom prst="rect">
            <a:avLst/>
          </a:prstGeom>
          <a:gradFill>
            <a:gsLst>
              <a:gs pos="0">
                <a:srgbClr val="050505"/>
              </a:gs>
              <a:gs pos="54000">
                <a:srgbClr val="1E4443"/>
              </a:gs>
              <a:gs pos="100000">
                <a:srgbClr val="0B8C89"/>
              </a:gs>
            </a:gsLst>
            <a:lin ang="19199999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11353800" y="1144011"/>
            <a:ext cx="47244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I - A TENTAÇÃO E SUA ESFERA HUMANA</a:t>
            </a:r>
            <a:endParaRPr/>
          </a:p>
        </p:txBody>
      </p:sp>
      <p:sp>
        <p:nvSpPr>
          <p:cNvPr id="189" name="Google Shape;189;p9"/>
          <p:cNvSpPr/>
          <p:nvPr/>
        </p:nvSpPr>
        <p:spPr>
          <a:xfrm>
            <a:off x="9344022" y="1098588"/>
            <a:ext cx="1704976" cy="1093885"/>
          </a:xfrm>
          <a:prstGeom prst="rect">
            <a:avLst/>
          </a:prstGeom>
          <a:gradFill>
            <a:gsLst>
              <a:gs pos="0">
                <a:srgbClr val="D8D8D8"/>
              </a:gs>
              <a:gs pos="54000">
                <a:srgbClr val="D8D8D8"/>
              </a:gs>
              <a:gs pos="100000">
                <a:schemeClr val="lt1"/>
              </a:gs>
            </a:gsLst>
            <a:lin ang="19199999" scaled="0"/>
          </a:gradFill>
          <a:ln w="25400" cap="flat" cmpd="sng">
            <a:solidFill>
              <a:srgbClr val="0D1A1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0" name="Google Shape;19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0669" y="1028700"/>
            <a:ext cx="1255408" cy="12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 w="381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92" name="Google Shape;19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-1066800" y="0"/>
            <a:ext cx="10458764" cy="1028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Personalizar</PresentationFormat>
  <Paragraphs>36</Paragraphs>
  <Slides>16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0" baseType="lpstr">
      <vt:lpstr>Arial</vt:lpstr>
      <vt:lpstr>Arial Black</vt:lpstr>
      <vt:lpstr>Calibri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Henrique Nascimento</dc:creator>
  <cp:lastModifiedBy>HERBETH LINS</cp:lastModifiedBy>
  <cp:revision>1</cp:revision>
  <dcterms:created xsi:type="dcterms:W3CDTF">2006-08-16T00:00:00Z</dcterms:created>
  <dcterms:modified xsi:type="dcterms:W3CDTF">2024-05-27T18:47:09Z</dcterms:modified>
</cp:coreProperties>
</file>