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7" r:id="rId14"/>
    <p:sldId id="444" r:id="rId15"/>
    <p:sldId id="320" r:id="rId16"/>
    <p:sldId id="321" r:id="rId17"/>
  </p:sldIdLst>
  <p:sldSz cx="18288000" cy="10287000"/>
  <p:notesSz cx="6858000" cy="9144000"/>
  <p:embeddedFontLst>
    <p:embeddedFont>
      <p:font typeface="Arial Black" panose="020B0A04020102020204" pitchFamily="3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iesqmq7KLiNYu9TVPURSP45pok0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69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C0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053" y="-38100"/>
            <a:ext cx="18308054" cy="1032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 flipH="1">
            <a:off x="-20053" y="0"/>
            <a:ext cx="18328106" cy="103251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90000">
                <a:srgbClr val="0C0C0C">
                  <a:alpha val="23921"/>
                </a:srgbClr>
              </a:gs>
              <a:gs pos="100000">
                <a:srgbClr val="0C0C0C">
                  <a:alpha val="23921"/>
                </a:srgbClr>
              </a:gs>
            </a:gsLst>
            <a:lin ang="11400000" scaled="0"/>
          </a:gradFill>
          <a:ln>
            <a:noFill/>
          </a:ln>
        </p:spPr>
      </p:sp>
      <p:sp>
        <p:nvSpPr>
          <p:cNvPr id="86" name="Google Shape;86;p1"/>
          <p:cNvSpPr txBox="1"/>
          <p:nvPr/>
        </p:nvSpPr>
        <p:spPr>
          <a:xfrm>
            <a:off x="241197" y="3238500"/>
            <a:ext cx="82170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800" i="0" u="none" strike="noStrike" cap="none">
                <a:solidFill>
                  <a:srgbClr val="F2F2F2"/>
                </a:solidFill>
                <a:latin typeface="Arial Black"/>
                <a:ea typeface="Arial Black"/>
                <a:cs typeface="Arial Black"/>
                <a:sym typeface="Arial Black"/>
              </a:rPr>
              <a:t>Desenvolvendo uma Consciência de Santidade</a:t>
            </a:r>
            <a:endParaRPr/>
          </a:p>
        </p:txBody>
      </p:sp>
      <p:sp>
        <p:nvSpPr>
          <p:cNvPr id="87" name="Google Shape;87;p1"/>
          <p:cNvSpPr txBox="1"/>
          <p:nvPr/>
        </p:nvSpPr>
        <p:spPr>
          <a:xfrm>
            <a:off x="1882928" y="6783621"/>
            <a:ext cx="4365471" cy="582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09 de Junho 2024</a:t>
            </a:r>
            <a:endParaRPr/>
          </a:p>
        </p:txBody>
      </p:sp>
      <p:sp>
        <p:nvSpPr>
          <p:cNvPr id="88" name="Google Shape;88;p1"/>
          <p:cNvSpPr txBox="1"/>
          <p:nvPr/>
        </p:nvSpPr>
        <p:spPr>
          <a:xfrm>
            <a:off x="1806730" y="7496105"/>
            <a:ext cx="5279870" cy="582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2º trimestre 2024</a:t>
            </a:r>
            <a:endParaRPr/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241" y="7012221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-20053" y="1485900"/>
            <a:ext cx="5257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1844841" y="1721131"/>
            <a:ext cx="29718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0D0D12"/>
                </a:solidFill>
                <a:latin typeface="Arial"/>
                <a:ea typeface="Arial"/>
                <a:cs typeface="Arial"/>
                <a:sym typeface="Arial"/>
              </a:rPr>
              <a:t>LIÇÃO 10</a:t>
            </a:r>
            <a:endParaRPr/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147" y="1524000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/>
          <p:nvPr/>
        </p:nvSpPr>
        <p:spPr>
          <a:xfrm>
            <a:off x="8922856" y="266399"/>
            <a:ext cx="11343777" cy="975420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0"/>
          <p:cNvSpPr txBox="1"/>
          <p:nvPr/>
        </p:nvSpPr>
        <p:spPr>
          <a:xfrm>
            <a:off x="9895585" y="3958590"/>
            <a:ext cx="8240015" cy="590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O verbo grego hagiadzô, quer dizer “santificar”, traz a ideia de “tornar santo”, “purificar ou consagrar”, “venerar”, “ser santo”. Esse termo abrange o sentido de o crente tornar-se puro, de modo a estar purificado e santificado por obra graciosa do Espírito Santo (1 Co 6.11). </a:t>
            </a:r>
            <a:endParaRPr/>
          </a:p>
        </p:txBody>
      </p:sp>
      <p:sp>
        <p:nvSpPr>
          <p:cNvPr id="199" name="Google Shape;199;p10"/>
          <p:cNvSpPr txBox="1"/>
          <p:nvPr/>
        </p:nvSpPr>
        <p:spPr>
          <a:xfrm>
            <a:off x="9895585" y="1896487"/>
            <a:ext cx="542061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2. No Novo Testamento</a:t>
            </a:r>
            <a:endParaRPr/>
          </a:p>
        </p:txBody>
      </p:sp>
      <p:sp>
        <p:nvSpPr>
          <p:cNvPr id="200" name="Google Shape;200;p10"/>
          <p:cNvSpPr/>
          <p:nvPr/>
        </p:nvSpPr>
        <p:spPr>
          <a:xfrm>
            <a:off x="11049000" y="504527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0"/>
          <p:cNvSpPr txBox="1"/>
          <p:nvPr/>
        </p:nvSpPr>
        <p:spPr>
          <a:xfrm>
            <a:off x="11353800" y="543638"/>
            <a:ext cx="51816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A PERSPECTIVA BÍBLICA DA SANTIFICAÇÃO</a:t>
            </a:r>
            <a:endParaRPr/>
          </a:p>
        </p:txBody>
      </p:sp>
      <p:sp>
        <p:nvSpPr>
          <p:cNvPr id="202" name="Google Shape;202;p10"/>
          <p:cNvSpPr/>
          <p:nvPr/>
        </p:nvSpPr>
        <p:spPr>
          <a:xfrm>
            <a:off x="9344022" y="498215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428327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05" name="Google Shape;20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 txBox="1"/>
          <p:nvPr/>
        </p:nvSpPr>
        <p:spPr>
          <a:xfrm>
            <a:off x="9895585" y="4939248"/>
            <a:ext cx="7706615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Em nossa jornada cristã rumo ao Céu, a Palavra de Deus exige santidade em todas as áreas de nossa vida.</a:t>
            </a:r>
            <a:endParaRPr/>
          </a:p>
        </p:txBody>
      </p:sp>
      <p:sp>
        <p:nvSpPr>
          <p:cNvPr id="212" name="Google Shape;212;p11"/>
          <p:cNvSpPr txBox="1"/>
          <p:nvPr/>
        </p:nvSpPr>
        <p:spPr>
          <a:xfrm>
            <a:off x="9895585" y="2835235"/>
            <a:ext cx="808761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3. A santidade exigida pela Palavra</a:t>
            </a: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11049000" y="1443275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1"/>
          <p:cNvSpPr txBox="1"/>
          <p:nvPr/>
        </p:nvSpPr>
        <p:spPr>
          <a:xfrm>
            <a:off x="11353800" y="1482386"/>
            <a:ext cx="51816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A PERSPECTIVA BÍBLICA DA SANTIFICAÇÃO</a:t>
            </a: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9344022" y="1436963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1367075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18" name="Google Shape;21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2"/>
          <p:cNvSpPr txBox="1"/>
          <p:nvPr/>
        </p:nvSpPr>
        <p:spPr>
          <a:xfrm>
            <a:off x="9895585" y="4315236"/>
            <a:ext cx="7706615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 Palavra de Deus aponta o estilo de vida santo sem o qual não podemos agradar a Deus.</a:t>
            </a:r>
            <a:endParaRPr/>
          </a:p>
        </p:txBody>
      </p:sp>
      <p:sp>
        <p:nvSpPr>
          <p:cNvPr id="225" name="Google Shape;225;p12"/>
          <p:cNvSpPr txBox="1"/>
          <p:nvPr/>
        </p:nvSpPr>
        <p:spPr>
          <a:xfrm>
            <a:off x="9895585" y="3182660"/>
            <a:ext cx="397281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Sinopse I</a:t>
            </a:r>
            <a:endParaRPr/>
          </a:p>
        </p:txBody>
      </p:sp>
      <p:sp>
        <p:nvSpPr>
          <p:cNvPr id="226" name="Google Shape;226;p12"/>
          <p:cNvSpPr/>
          <p:nvPr/>
        </p:nvSpPr>
        <p:spPr>
          <a:xfrm>
            <a:off x="11049000" y="1790700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2"/>
          <p:cNvSpPr txBox="1"/>
          <p:nvPr/>
        </p:nvSpPr>
        <p:spPr>
          <a:xfrm>
            <a:off x="11353800" y="1829811"/>
            <a:ext cx="51816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A PERSPECTIVA BÍBLICA DA SANTIFICAÇÃO</a:t>
            </a:r>
            <a:endParaRPr/>
          </a:p>
        </p:txBody>
      </p:sp>
      <p:sp>
        <p:nvSpPr>
          <p:cNvPr id="228" name="Google Shape;228;p12"/>
          <p:cNvSpPr/>
          <p:nvPr/>
        </p:nvSpPr>
        <p:spPr>
          <a:xfrm>
            <a:off x="9344022" y="1784388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1714500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31" name="Google Shape;23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90000">
                <a:srgbClr val="0C0C0C">
                  <a:alpha val="23921"/>
                </a:srgbClr>
              </a:gs>
              <a:gs pos="100000">
                <a:srgbClr val="0C0C0C">
                  <a:alpha val="23921"/>
                </a:srgbClr>
              </a:gs>
            </a:gsLst>
            <a:lin ang="11400000" scaled="0"/>
          </a:gradFill>
          <a:ln>
            <a:noFill/>
          </a:ln>
        </p:spPr>
      </p:sp>
      <p:sp>
        <p:nvSpPr>
          <p:cNvPr id="100" name="Google Shape;100;p2"/>
          <p:cNvSpPr/>
          <p:nvPr/>
        </p:nvSpPr>
        <p:spPr>
          <a:xfrm>
            <a:off x="1028700" y="1750418"/>
            <a:ext cx="16230600" cy="6136282"/>
          </a:xfrm>
          <a:prstGeom prst="rect">
            <a:avLst/>
          </a:prstGeom>
          <a:gradFill>
            <a:gsLst>
              <a:gs pos="0">
                <a:schemeClr val="lt1"/>
              </a:gs>
              <a:gs pos="50800">
                <a:srgbClr val="F2F2F2"/>
              </a:gs>
              <a:gs pos="100000">
                <a:srgbClr val="D8D8D8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-1219200" y="647700"/>
            <a:ext cx="8915400" cy="891718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9906000" y="2421734"/>
            <a:ext cx="5594799" cy="971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B17E5D"/>
                </a:solidFill>
                <a:latin typeface="Arial"/>
                <a:ea typeface="Arial"/>
                <a:cs typeface="Arial"/>
                <a:sym typeface="Arial"/>
              </a:rPr>
              <a:t>TEXTO ÁUREO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8387903" y="3848100"/>
            <a:ext cx="8528497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B17E5D"/>
                </a:solidFill>
                <a:latin typeface="Arial"/>
                <a:ea typeface="Arial"/>
                <a:cs typeface="Arial"/>
                <a:sym typeface="Arial"/>
              </a:rPr>
              <a:t>“Segui a paz com todos e a santificação, sem a qual ninguém verá o Senhor.” (Hb 12.14)</a:t>
            </a:r>
            <a:endParaRPr/>
          </a:p>
        </p:txBody>
      </p:sp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 amt="85000"/>
          </a:blip>
          <a:srcRect/>
          <a:stretch/>
        </p:blipFill>
        <p:spPr>
          <a:xfrm>
            <a:off x="8153400" y="2174082"/>
            <a:ext cx="1447800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85631"/>
            <a:ext cx="18460453" cy="1037263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90000">
                <a:srgbClr val="0C0C0C">
                  <a:alpha val="23921"/>
                </a:srgbClr>
              </a:gs>
              <a:gs pos="100000">
                <a:srgbClr val="0C0C0C">
                  <a:alpha val="23921"/>
                </a:srgbClr>
              </a:gs>
            </a:gsLst>
            <a:lin ang="11400000" scaled="0"/>
          </a:gradFill>
          <a:ln>
            <a:noFill/>
          </a:ln>
        </p:spPr>
      </p:sp>
      <p:sp>
        <p:nvSpPr>
          <p:cNvPr id="111" name="Google Shape;111;p3"/>
          <p:cNvSpPr/>
          <p:nvPr/>
        </p:nvSpPr>
        <p:spPr>
          <a:xfrm>
            <a:off x="1028700" y="1333499"/>
            <a:ext cx="16230600" cy="7350519"/>
          </a:xfrm>
          <a:prstGeom prst="rect">
            <a:avLst/>
          </a:prstGeom>
          <a:gradFill>
            <a:gsLst>
              <a:gs pos="0">
                <a:schemeClr val="lt1"/>
              </a:gs>
              <a:gs pos="50800">
                <a:srgbClr val="F2F2F2"/>
              </a:gs>
              <a:gs pos="100000">
                <a:srgbClr val="D8D8D8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-1219200" y="685800"/>
            <a:ext cx="8915400" cy="891718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 txBox="1"/>
          <p:nvPr/>
        </p:nvSpPr>
        <p:spPr>
          <a:xfrm>
            <a:off x="9569001" y="1856204"/>
            <a:ext cx="7499799" cy="971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2F5E85"/>
                </a:solidFill>
                <a:latin typeface="Arial"/>
                <a:ea typeface="Arial"/>
                <a:cs typeface="Arial"/>
                <a:sym typeface="Arial"/>
              </a:rPr>
              <a:t>VERDADE PRÁTICA</a:t>
            </a:r>
            <a:endParaRPr/>
          </a:p>
        </p:txBody>
      </p:sp>
      <p:sp>
        <p:nvSpPr>
          <p:cNvPr id="114" name="Google Shape;114;p3"/>
          <p:cNvSpPr txBox="1"/>
          <p:nvPr/>
        </p:nvSpPr>
        <p:spPr>
          <a:xfrm>
            <a:off x="8188101" y="3162300"/>
            <a:ext cx="9071199" cy="535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800">
                <a:solidFill>
                  <a:srgbClr val="2F5E85"/>
                </a:solidFill>
                <a:latin typeface="Arial"/>
                <a:ea typeface="Arial"/>
                <a:cs typeface="Arial"/>
                <a:sym typeface="Arial"/>
              </a:rPr>
              <a:t>Na jornada para o Céu, devemos estar conscientes a respeito da necessidade de ter uma vida santa para nos encontrarmos com o Senhor</a:t>
            </a:r>
            <a:endParaRPr/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5">
            <a:alphaModFix amt="85000"/>
          </a:blip>
          <a:srcRect/>
          <a:stretch/>
        </p:blipFill>
        <p:spPr>
          <a:xfrm>
            <a:off x="8032855" y="1602981"/>
            <a:ext cx="1477993" cy="1477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7999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100000">
                <a:srgbClr val="0C0C0C">
                  <a:alpha val="77647"/>
                </a:srgbClr>
              </a:gs>
            </a:gsLst>
            <a:lin ang="11400000" scaled="0"/>
          </a:gradFill>
          <a:ln>
            <a:noFill/>
          </a:ln>
        </p:spPr>
      </p:sp>
      <p:pic>
        <p:nvPicPr>
          <p:cNvPr id="122" name="Google Shape;12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9476" y="698928"/>
            <a:ext cx="8225482" cy="784149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3" name="Google Shape;123;p4"/>
          <p:cNvSpPr/>
          <p:nvPr/>
        </p:nvSpPr>
        <p:spPr>
          <a:xfrm>
            <a:off x="7151039" y="7186714"/>
            <a:ext cx="9419120" cy="2178194"/>
          </a:xfrm>
          <a:prstGeom prst="rect">
            <a:avLst/>
          </a:prstGeom>
          <a:solidFill>
            <a:srgbClr val="0C87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"/>
          <p:cNvSpPr/>
          <p:nvPr/>
        </p:nvSpPr>
        <p:spPr>
          <a:xfrm>
            <a:off x="7097781" y="7186712"/>
            <a:ext cx="9397502" cy="2178195"/>
          </a:xfrm>
          <a:prstGeom prst="rect">
            <a:avLst/>
          </a:prstGeom>
          <a:gradFill>
            <a:gsLst>
              <a:gs pos="0">
                <a:schemeClr val="lt1"/>
              </a:gs>
              <a:gs pos="48000">
                <a:srgbClr val="F2F2F2"/>
              </a:gs>
              <a:gs pos="100000">
                <a:srgbClr val="D4D5DD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"/>
          <p:cNvSpPr txBox="1"/>
          <p:nvPr/>
        </p:nvSpPr>
        <p:spPr>
          <a:xfrm>
            <a:off x="7445812" y="7505700"/>
            <a:ext cx="870144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pt-B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96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Pedro 1.13-21</a:t>
            </a:r>
            <a:endParaRPr/>
          </a:p>
        </p:txBody>
      </p:sp>
      <p:sp>
        <p:nvSpPr>
          <p:cNvPr id="126" name="Google Shape;126;p4"/>
          <p:cNvSpPr/>
          <p:nvPr/>
        </p:nvSpPr>
        <p:spPr>
          <a:xfrm>
            <a:off x="5212435" y="7186712"/>
            <a:ext cx="1938603" cy="2178194"/>
          </a:xfrm>
          <a:prstGeom prst="rect">
            <a:avLst/>
          </a:prstGeom>
          <a:solidFill>
            <a:srgbClr val="103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" name="Google Shape;12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5390546" y="7494143"/>
            <a:ext cx="1582385" cy="158238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/>
        </p:nvSpPr>
        <p:spPr>
          <a:xfrm flipH="1">
            <a:off x="9993174" y="2668331"/>
            <a:ext cx="7185666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TEXTO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BÍBLICO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/>
          <p:nvPr/>
        </p:nvSpPr>
        <p:spPr>
          <a:xfrm flipH="1">
            <a:off x="8502572" y="0"/>
            <a:ext cx="9785428" cy="102870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lt1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992706" y="384397"/>
            <a:ext cx="9984306" cy="951820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5" name="Google Shape;135;p5"/>
          <p:cNvSpPr txBox="1"/>
          <p:nvPr/>
        </p:nvSpPr>
        <p:spPr>
          <a:xfrm>
            <a:off x="9548814" y="2296379"/>
            <a:ext cx="6421804" cy="116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INTRODUÇÃO</a:t>
            </a:r>
            <a:endParaRPr/>
          </a:p>
        </p:txBody>
      </p:sp>
      <p:sp>
        <p:nvSpPr>
          <p:cNvPr id="136" name="Google Shape;136;p5"/>
          <p:cNvSpPr txBox="1"/>
          <p:nvPr/>
        </p:nvSpPr>
        <p:spPr>
          <a:xfrm>
            <a:off x="9525000" y="3648313"/>
            <a:ext cx="8229600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Nesta lição, estudaremos a importância da santidade em nossa jornada para o Céu.</a:t>
            </a:r>
            <a:endParaRPr/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70618" y="2200513"/>
            <a:ext cx="1390650" cy="139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6"/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100000">
                <a:srgbClr val="0C0C0C">
                  <a:alpha val="77647"/>
                </a:srgbClr>
              </a:gs>
            </a:gsLst>
            <a:lin ang="11400000" scaled="0"/>
          </a:gradFill>
          <a:ln>
            <a:noFill/>
          </a:ln>
        </p:spPr>
      </p:sp>
      <p:pic>
        <p:nvPicPr>
          <p:cNvPr id="144" name="Google Shape;14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4871" y="1857989"/>
            <a:ext cx="2553929" cy="243470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5" name="Google Shape;145;p6"/>
          <p:cNvSpPr/>
          <p:nvPr/>
        </p:nvSpPr>
        <p:spPr>
          <a:xfrm>
            <a:off x="5728929" y="1892156"/>
            <a:ext cx="9586333" cy="2381488"/>
          </a:xfrm>
          <a:prstGeom prst="rect">
            <a:avLst/>
          </a:prstGeom>
          <a:solidFill>
            <a:srgbClr val="0C87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6"/>
          <p:cNvSpPr/>
          <p:nvPr/>
        </p:nvSpPr>
        <p:spPr>
          <a:xfrm>
            <a:off x="5675670" y="1892154"/>
            <a:ext cx="9564330" cy="2381489"/>
          </a:xfrm>
          <a:prstGeom prst="rect">
            <a:avLst/>
          </a:prstGeom>
          <a:gradFill>
            <a:gsLst>
              <a:gs pos="0">
                <a:schemeClr val="lt1"/>
              </a:gs>
              <a:gs pos="48000">
                <a:srgbClr val="F2F2F2"/>
              </a:gs>
              <a:gs pos="100000">
                <a:srgbClr val="D4D5DD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"/>
          <p:cNvSpPr txBox="1"/>
          <p:nvPr/>
        </p:nvSpPr>
        <p:spPr>
          <a:xfrm>
            <a:off x="5980471" y="2159568"/>
            <a:ext cx="9107129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1. Apresentar a perspectiva bíblica da santificação</a:t>
            </a:r>
            <a:endParaRPr/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4871" y="4521768"/>
            <a:ext cx="2553929" cy="243470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9" name="Google Shape;149;p6"/>
          <p:cNvSpPr/>
          <p:nvPr/>
        </p:nvSpPr>
        <p:spPr>
          <a:xfrm>
            <a:off x="5728929" y="4531135"/>
            <a:ext cx="9815458" cy="2381487"/>
          </a:xfrm>
          <a:prstGeom prst="rect">
            <a:avLst/>
          </a:prstGeom>
          <a:solidFill>
            <a:srgbClr val="4F86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"/>
          <p:cNvSpPr/>
          <p:nvPr/>
        </p:nvSpPr>
        <p:spPr>
          <a:xfrm>
            <a:off x="5675671" y="4531134"/>
            <a:ext cx="9792930" cy="2381488"/>
          </a:xfrm>
          <a:prstGeom prst="rect">
            <a:avLst/>
          </a:prstGeom>
          <a:gradFill>
            <a:gsLst>
              <a:gs pos="0">
                <a:schemeClr val="lt1"/>
              </a:gs>
              <a:gs pos="48000">
                <a:srgbClr val="F2F2F2"/>
              </a:gs>
              <a:gs pos="100000">
                <a:srgbClr val="D4D5DD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"/>
          <p:cNvSpPr txBox="1"/>
          <p:nvPr/>
        </p:nvSpPr>
        <p:spPr>
          <a:xfrm>
            <a:off x="5924925" y="4809487"/>
            <a:ext cx="9390337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800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2. Descrever a abrangência dos estágios da santificação</a:t>
            </a:r>
            <a:endParaRPr/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8000" y="7204596"/>
            <a:ext cx="2553929" cy="243470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3" name="Google Shape;153;p6"/>
          <p:cNvSpPr/>
          <p:nvPr/>
        </p:nvSpPr>
        <p:spPr>
          <a:xfrm>
            <a:off x="5692057" y="7191991"/>
            <a:ext cx="9928373" cy="2434704"/>
          </a:xfrm>
          <a:prstGeom prst="rect">
            <a:avLst/>
          </a:prstGeom>
          <a:solidFill>
            <a:srgbClr val="B1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6"/>
          <p:cNvSpPr/>
          <p:nvPr/>
        </p:nvSpPr>
        <p:spPr>
          <a:xfrm>
            <a:off x="5638799" y="7191989"/>
            <a:ext cx="9905587" cy="2434705"/>
          </a:xfrm>
          <a:prstGeom prst="rect">
            <a:avLst/>
          </a:prstGeom>
          <a:gradFill>
            <a:gsLst>
              <a:gs pos="0">
                <a:schemeClr val="lt1"/>
              </a:gs>
              <a:gs pos="48000">
                <a:srgbClr val="F2F2F2"/>
              </a:gs>
              <a:gs pos="100000">
                <a:srgbClr val="D4D5DD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"/>
          <p:cNvSpPr txBox="1"/>
          <p:nvPr/>
        </p:nvSpPr>
        <p:spPr>
          <a:xfrm>
            <a:off x="5924925" y="7146310"/>
            <a:ext cx="9601200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rPr>
              <a:t>3. Distinguir a santidade e a justiça de Deus como atributos inerentes à sua natureza</a:t>
            </a:r>
            <a:endParaRPr/>
          </a:p>
        </p:txBody>
      </p:sp>
      <p:sp>
        <p:nvSpPr>
          <p:cNvPr id="156" name="Google Shape;156;p6"/>
          <p:cNvSpPr txBox="1"/>
          <p:nvPr/>
        </p:nvSpPr>
        <p:spPr>
          <a:xfrm flipH="1">
            <a:off x="2144047" y="238661"/>
            <a:ext cx="1399990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OBJETIVOS DA LIÇÃO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90000">
                <a:srgbClr val="0C0C0C">
                  <a:alpha val="23921"/>
                </a:srgbClr>
              </a:gs>
              <a:gs pos="100000">
                <a:srgbClr val="0C0C0C">
                  <a:alpha val="23921"/>
                </a:srgbClr>
              </a:gs>
            </a:gsLst>
            <a:lin ang="11400000" scaled="0"/>
          </a:gradFill>
          <a:ln>
            <a:noFill/>
          </a:ln>
        </p:spPr>
      </p:sp>
      <p:sp>
        <p:nvSpPr>
          <p:cNvPr id="163" name="Google Shape;163;p7"/>
          <p:cNvSpPr/>
          <p:nvPr/>
        </p:nvSpPr>
        <p:spPr>
          <a:xfrm>
            <a:off x="7543800" y="2400300"/>
            <a:ext cx="10710996" cy="5248213"/>
          </a:xfrm>
          <a:prstGeom prst="rect">
            <a:avLst/>
          </a:prstGeom>
          <a:gradFill>
            <a:gsLst>
              <a:gs pos="0">
                <a:schemeClr val="lt1"/>
              </a:gs>
              <a:gs pos="50800">
                <a:srgbClr val="F2F2F2"/>
              </a:gs>
              <a:gs pos="100000">
                <a:srgbClr val="D8D8D8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182112" y="-64786"/>
            <a:ext cx="11040401" cy="105250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165" name="Google Shape;16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182111" y="-64786"/>
            <a:ext cx="11040401" cy="105250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sp>
        <p:nvSpPr>
          <p:cNvPr id="166" name="Google Shape;166;p7"/>
          <p:cNvSpPr txBox="1"/>
          <p:nvPr/>
        </p:nvSpPr>
        <p:spPr>
          <a:xfrm>
            <a:off x="9118726" y="2562193"/>
            <a:ext cx="8788274" cy="492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 PERSPECTIVA BÍBLICA DA SANTIFICAÇÃO</a:t>
            </a:r>
            <a:endParaRPr sz="8000"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9895585" y="4177963"/>
            <a:ext cx="8240015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Do hebraico qõdesh, santidade é um substantivo masculino que significa “sacralidade”, “posto à parte”, que pode se referir a Deus, aos lugares, coisas, algo à parte, separado.</a:t>
            </a:r>
            <a:endParaRPr/>
          </a:p>
        </p:txBody>
      </p:sp>
      <p:sp>
        <p:nvSpPr>
          <p:cNvPr id="173" name="Google Shape;173;p8"/>
          <p:cNvSpPr txBox="1"/>
          <p:nvPr/>
        </p:nvSpPr>
        <p:spPr>
          <a:xfrm>
            <a:off x="9895585" y="2115860"/>
            <a:ext cx="778281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1. Santificação no Antigo Testamento</a:t>
            </a:r>
            <a:endParaRPr/>
          </a:p>
        </p:txBody>
      </p:sp>
      <p:sp>
        <p:nvSpPr>
          <p:cNvPr id="174" name="Google Shape;174;p8"/>
          <p:cNvSpPr/>
          <p:nvPr/>
        </p:nvSpPr>
        <p:spPr>
          <a:xfrm>
            <a:off x="11049000" y="723900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8"/>
          <p:cNvSpPr txBox="1"/>
          <p:nvPr/>
        </p:nvSpPr>
        <p:spPr>
          <a:xfrm>
            <a:off x="11353800" y="763011"/>
            <a:ext cx="51816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A PERSPECTIVA BÍBLICA DA SANTIFICAÇÃO</a:t>
            </a:r>
            <a:endParaRPr/>
          </a:p>
        </p:txBody>
      </p:sp>
      <p:sp>
        <p:nvSpPr>
          <p:cNvPr id="176" name="Google Shape;176;p8"/>
          <p:cNvSpPr/>
          <p:nvPr/>
        </p:nvSpPr>
        <p:spPr>
          <a:xfrm>
            <a:off x="9344022" y="717588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647700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79" name="Google Shape;17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 txBox="1"/>
          <p:nvPr/>
        </p:nvSpPr>
        <p:spPr>
          <a:xfrm>
            <a:off x="9895585" y="4177963"/>
            <a:ext cx="8240015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Essa palavra deriva da raiz verbal hebraica qadash, que traz a ideia de “consagrar”, “santificar”, “preparar”, “dedicar”, “ser consagrado”, “ser santo”, “ser santificado”, “ser separado”.</a:t>
            </a:r>
            <a:endParaRPr/>
          </a:p>
        </p:txBody>
      </p:sp>
      <p:sp>
        <p:nvSpPr>
          <p:cNvPr id="186" name="Google Shape;186;p9"/>
          <p:cNvSpPr txBox="1"/>
          <p:nvPr/>
        </p:nvSpPr>
        <p:spPr>
          <a:xfrm>
            <a:off x="9895585" y="2115860"/>
            <a:ext cx="778281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1. Santificação no Antigo Testamento</a:t>
            </a:r>
            <a:endParaRPr/>
          </a:p>
        </p:txBody>
      </p:sp>
      <p:sp>
        <p:nvSpPr>
          <p:cNvPr id="187" name="Google Shape;187;p9"/>
          <p:cNvSpPr/>
          <p:nvPr/>
        </p:nvSpPr>
        <p:spPr>
          <a:xfrm>
            <a:off x="11049000" y="723900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11353800" y="763011"/>
            <a:ext cx="51816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A PERSPECTIVA BÍBLICA DA SANTIFICAÇÃO</a:t>
            </a:r>
            <a:endParaRPr/>
          </a:p>
        </p:txBody>
      </p:sp>
      <p:sp>
        <p:nvSpPr>
          <p:cNvPr id="189" name="Google Shape;189;p9"/>
          <p:cNvSpPr/>
          <p:nvPr/>
        </p:nvSpPr>
        <p:spPr>
          <a:xfrm>
            <a:off x="9344022" y="717588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647700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92" name="Google Shape;19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</Words>
  <Application>Microsoft Office PowerPoint</Application>
  <PresentationFormat>Personalizar</PresentationFormat>
  <Paragraphs>34</Paragraphs>
  <Slides>16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Calibri</vt:lpstr>
      <vt:lpstr>Arial</vt:lpstr>
      <vt:lpstr>Arial Black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Henrique Nascimento</dc:creator>
  <cp:lastModifiedBy>HERBETH LINS</cp:lastModifiedBy>
  <cp:revision>1</cp:revision>
  <dcterms:created xsi:type="dcterms:W3CDTF">2006-08-16T00:00:00Z</dcterms:created>
  <dcterms:modified xsi:type="dcterms:W3CDTF">2024-06-03T17:48:23Z</dcterms:modified>
</cp:coreProperties>
</file>