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91" r:id="rId2"/>
    <p:sldId id="270" r:id="rId3"/>
    <p:sldId id="325" r:id="rId4"/>
    <p:sldId id="468" r:id="rId5"/>
    <p:sldId id="313" r:id="rId6"/>
    <p:sldId id="475" r:id="rId7"/>
    <p:sldId id="260" r:id="rId8"/>
    <p:sldId id="274" r:id="rId9"/>
    <p:sldId id="610" r:id="rId10"/>
    <p:sldId id="611" r:id="rId11"/>
    <p:sldId id="606" r:id="rId12"/>
    <p:sldId id="607" r:id="rId13"/>
    <p:sldId id="608" r:id="rId14"/>
    <p:sldId id="609" r:id="rId15"/>
    <p:sldId id="287" r:id="rId16"/>
    <p:sldId id="444" r:id="rId17"/>
    <p:sldId id="320" r:id="rId18"/>
    <p:sldId id="321" r:id="rId19"/>
  </p:sldIdLst>
  <p:sldSz cx="18288000" cy="10287000"/>
  <p:notesSz cx="6858000" cy="9144000"/>
  <p:embeddedFontLst>
    <p:embeddedFont>
      <p:font typeface="Arial Black" panose="020B0A04020102020204" pitchFamily="34" charset="0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71AD"/>
    <a:srgbClr val="0D0D12"/>
    <a:srgbClr val="A67733"/>
    <a:srgbClr val="0A706E"/>
    <a:srgbClr val="241111"/>
    <a:srgbClr val="663F20"/>
    <a:srgbClr val="120C18"/>
    <a:srgbClr val="0A1818"/>
    <a:srgbClr val="17262A"/>
    <a:srgbClr val="0A0D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88" autoAdjust="0"/>
    <p:restoredTop sz="94616" autoAdjust="0"/>
  </p:normalViewPr>
  <p:slideViewPr>
    <p:cSldViewPr>
      <p:cViewPr varScale="1">
        <p:scale>
          <a:sx n="70" d="100"/>
          <a:sy n="70" d="100"/>
        </p:scale>
        <p:origin x="100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tx1">
              <a:lumMod val="85000"/>
              <a:lumOff val="15000"/>
            </a:schemeClr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microsoft.com/office/2007/relationships/hdphoto" Target="../media/hdphoto1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microsoft.com/office/2007/relationships/hdphoto" Target="../media/hdphoto1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microsoft.com/office/2007/relationships/hdphoto" Target="../media/hdphoto1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microsoft.com/office/2007/relationships/hdphoto" Target="../media/hdphoto15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gif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gif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8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30FB316-4C74-5C8D-BC84-5CC0320BDE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053" y="-38100"/>
            <a:ext cx="18308054" cy="10325100"/>
          </a:xfrm>
          <a:prstGeom prst="rect">
            <a:avLst/>
          </a:prstGeom>
        </p:spPr>
      </p:pic>
      <p:sp>
        <p:nvSpPr>
          <p:cNvPr id="242" name="Freeform 3">
            <a:extLst>
              <a:ext uri="{FF2B5EF4-FFF2-40B4-BE49-F238E27FC236}">
                <a16:creationId xmlns:a16="http://schemas.microsoft.com/office/drawing/2014/main" id="{F4DDA03E-7CF5-4FEB-83DF-4497E0963D04}"/>
              </a:ext>
            </a:extLst>
          </p:cNvPr>
          <p:cNvSpPr/>
          <p:nvPr/>
        </p:nvSpPr>
        <p:spPr>
          <a:xfrm flipH="1">
            <a:off x="-20053" y="0"/>
            <a:ext cx="18328106" cy="103251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90000">
                <a:schemeClr val="tx1">
                  <a:lumMod val="95000"/>
                  <a:lumOff val="5000"/>
                  <a:alpha val="24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sp>
        <p:nvSpPr>
          <p:cNvPr id="244" name="TextBox 15">
            <a:extLst>
              <a:ext uri="{FF2B5EF4-FFF2-40B4-BE49-F238E27FC236}">
                <a16:creationId xmlns:a16="http://schemas.microsoft.com/office/drawing/2014/main" id="{41272FF2-E332-4273-8ED4-F8C72CC704E9}"/>
              </a:ext>
            </a:extLst>
          </p:cNvPr>
          <p:cNvSpPr txBox="1"/>
          <p:nvPr/>
        </p:nvSpPr>
        <p:spPr>
          <a:xfrm>
            <a:off x="457200" y="3162860"/>
            <a:ext cx="7226403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80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 Realidade Bíblica do Inferno</a:t>
            </a:r>
          </a:p>
        </p:txBody>
      </p:sp>
      <p:sp>
        <p:nvSpPr>
          <p:cNvPr id="246" name="TextBox 16">
            <a:extLst>
              <a:ext uri="{FF2B5EF4-FFF2-40B4-BE49-F238E27FC236}">
                <a16:creationId xmlns:a16="http://schemas.microsoft.com/office/drawing/2014/main" id="{818D07A8-A360-4EAD-A0AE-91D408FBD283}"/>
              </a:ext>
            </a:extLst>
          </p:cNvPr>
          <p:cNvSpPr txBox="1"/>
          <p:nvPr/>
        </p:nvSpPr>
        <p:spPr>
          <a:xfrm>
            <a:off x="1882929" y="6972300"/>
            <a:ext cx="3931768" cy="582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de Junho 2024</a:t>
            </a:r>
          </a:p>
        </p:txBody>
      </p:sp>
      <p:sp>
        <p:nvSpPr>
          <p:cNvPr id="247" name="TextBox 16">
            <a:extLst>
              <a:ext uri="{FF2B5EF4-FFF2-40B4-BE49-F238E27FC236}">
                <a16:creationId xmlns:a16="http://schemas.microsoft.com/office/drawing/2014/main" id="{1B2F7132-E229-43EB-B907-CC41D0140B5C}"/>
              </a:ext>
            </a:extLst>
          </p:cNvPr>
          <p:cNvSpPr txBox="1"/>
          <p:nvPr/>
        </p:nvSpPr>
        <p:spPr>
          <a:xfrm>
            <a:off x="1806730" y="7684784"/>
            <a:ext cx="5432270" cy="582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2º trimestre 2024</a:t>
            </a:r>
          </a:p>
        </p:txBody>
      </p:sp>
      <p:pic>
        <p:nvPicPr>
          <p:cNvPr id="248" name="Imagem 247">
            <a:extLst>
              <a:ext uri="{FF2B5EF4-FFF2-40B4-BE49-F238E27FC236}">
                <a16:creationId xmlns:a16="http://schemas.microsoft.com/office/drawing/2014/main" id="{ED22620E-2AE1-4B72-A4EF-3342BB259A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241" y="7200900"/>
            <a:ext cx="914400" cy="914400"/>
          </a:xfrm>
          <a:prstGeom prst="rect">
            <a:avLst/>
          </a:prstGeom>
        </p:spPr>
      </p:pic>
      <p:sp>
        <p:nvSpPr>
          <p:cNvPr id="250" name="Retângulo 249">
            <a:extLst>
              <a:ext uri="{FF2B5EF4-FFF2-40B4-BE49-F238E27FC236}">
                <a16:creationId xmlns:a16="http://schemas.microsoft.com/office/drawing/2014/main" id="{680A6F90-0BD2-437B-AB9B-B7F3A59E774B}"/>
              </a:ext>
            </a:extLst>
          </p:cNvPr>
          <p:cNvSpPr/>
          <p:nvPr/>
        </p:nvSpPr>
        <p:spPr>
          <a:xfrm>
            <a:off x="-20053" y="1674579"/>
            <a:ext cx="52578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9" name="TextBox 22">
            <a:extLst>
              <a:ext uri="{FF2B5EF4-FFF2-40B4-BE49-F238E27FC236}">
                <a16:creationId xmlns:a16="http://schemas.microsoft.com/office/drawing/2014/main" id="{899C2825-4E8A-4C6F-BBB4-3C277E411C93}"/>
              </a:ext>
            </a:extLst>
          </p:cNvPr>
          <p:cNvSpPr txBox="1"/>
          <p:nvPr/>
        </p:nvSpPr>
        <p:spPr>
          <a:xfrm>
            <a:off x="1844841" y="1909810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rgbClr val="0D0D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11</a:t>
            </a:r>
          </a:p>
        </p:txBody>
      </p:sp>
      <p:pic>
        <p:nvPicPr>
          <p:cNvPr id="253" name="Imagem 252">
            <a:extLst>
              <a:ext uri="{FF2B5EF4-FFF2-40B4-BE49-F238E27FC236}">
                <a16:creationId xmlns:a16="http://schemas.microsoft.com/office/drawing/2014/main" id="{87A8FAF9-FDD3-4753-B5D1-D7479CBC0B6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147" y="1712679"/>
            <a:ext cx="1143000" cy="1143000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F4DE41DE-023D-425C-BC5E-288039E9C8DB}"/>
              </a:ext>
            </a:extLst>
          </p:cNvPr>
          <p:cNvSpPr/>
          <p:nvPr/>
        </p:nvSpPr>
        <p:spPr>
          <a:xfrm>
            <a:off x="8922856" y="266399"/>
            <a:ext cx="11343777" cy="9754203"/>
          </a:xfrm>
          <a:prstGeom prst="rect">
            <a:avLst/>
          </a:prstGeom>
          <a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695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75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375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75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" grpId="0"/>
      <p:bldP spid="246" grpId="0"/>
      <p:bldP spid="247" grpId="0"/>
      <p:bldP spid="250" grpId="0" animBg="1"/>
      <p:bldP spid="249" grpId="0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elogramo 12">
            <a:extLst>
              <a:ext uri="{FF2B5EF4-FFF2-40B4-BE49-F238E27FC236}">
                <a16:creationId xmlns:a16="http://schemas.microsoft.com/office/drawing/2014/main" id="{06254DE5-EE5A-4756-A9B3-6BE61A99F2C9}"/>
              </a:ext>
            </a:extLst>
          </p:cNvPr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54000">
                <a:schemeClr val="bg1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9200000" scaled="0"/>
          </a:gradFill>
          <a:ln w="19050">
            <a:noFill/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D7C970-C62B-437E-AE9B-4F4B9E6D55BE}"/>
              </a:ext>
            </a:extLst>
          </p:cNvPr>
          <p:cNvSpPr txBox="1"/>
          <p:nvPr/>
        </p:nvSpPr>
        <p:spPr>
          <a:xfrm>
            <a:off x="9895585" y="2839448"/>
            <a:ext cx="82400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8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Filósofos e teólogos de mente cauterizada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C7174BA-4A4A-6369-FBEE-64D2AEB1F953}"/>
              </a:ext>
            </a:extLst>
          </p:cNvPr>
          <p:cNvSpPr/>
          <p:nvPr/>
        </p:nvSpPr>
        <p:spPr>
          <a:xfrm>
            <a:off x="11049000" y="1447488"/>
            <a:ext cx="7239000" cy="1093885"/>
          </a:xfrm>
          <a:prstGeom prst="rect">
            <a:avLst/>
          </a:prstGeom>
          <a:gradFill>
            <a:gsLst>
              <a:gs pos="54000">
                <a:srgbClr val="1E4443"/>
              </a:gs>
              <a:gs pos="0">
                <a:srgbClr val="050505"/>
              </a:gs>
              <a:gs pos="100000">
                <a:srgbClr val="0B8C89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B8DB9F-976B-41AF-BF6A-F03CE098453C}"/>
              </a:ext>
            </a:extLst>
          </p:cNvPr>
          <p:cNvSpPr txBox="1"/>
          <p:nvPr/>
        </p:nvSpPr>
        <p:spPr>
          <a:xfrm>
            <a:off x="11353800" y="1486599"/>
            <a:ext cx="579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O PENSAMENTO HUMANO A RESPEITO DO INFERNO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EA00601-3834-4C35-0ED6-3E08BD78BB0C}"/>
              </a:ext>
            </a:extLst>
          </p:cNvPr>
          <p:cNvSpPr/>
          <p:nvPr/>
        </p:nvSpPr>
        <p:spPr>
          <a:xfrm>
            <a:off x="9344022" y="1441176"/>
            <a:ext cx="1704976" cy="1093885"/>
          </a:xfrm>
          <a:prstGeom prst="rect">
            <a:avLst/>
          </a:prstGeom>
          <a:gradFill>
            <a:gsLst>
              <a:gs pos="54000">
                <a:schemeClr val="bg1">
                  <a:lumMod val="8500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9200000" scaled="0"/>
          </a:gradFill>
          <a:ln>
            <a:solidFill>
              <a:srgbClr val="0D1A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A27B54D-3026-B2A0-7BC0-E6AA45490E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0669" y="1371288"/>
            <a:ext cx="1255408" cy="1255408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DC49F70C-9DC3-A9B6-682A-B2B047AC0E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5A78DEF-6BB2-401F-BF63-6B3DBFD135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</p:spPr>
      </p:pic>
      <p:grpSp>
        <p:nvGrpSpPr>
          <p:cNvPr id="26" name="Group 3">
            <a:extLst>
              <a:ext uri="{FF2B5EF4-FFF2-40B4-BE49-F238E27FC236}">
                <a16:creationId xmlns:a16="http://schemas.microsoft.com/office/drawing/2014/main" id="{462C2248-32F2-A87F-CC32-E51B4DD4869D}"/>
              </a:ext>
            </a:extLst>
          </p:cNvPr>
          <p:cNvGrpSpPr/>
          <p:nvPr/>
        </p:nvGrpSpPr>
        <p:grpSpPr>
          <a:xfrm>
            <a:off x="11615135" y="5088589"/>
            <a:ext cx="6054218" cy="3255310"/>
            <a:chOff x="0" y="0"/>
            <a:chExt cx="6862939" cy="3093494"/>
          </a:xfrm>
          <a:solidFill>
            <a:srgbClr val="0C8785"/>
          </a:solidFill>
        </p:grpSpPr>
        <p:sp>
          <p:nvSpPr>
            <p:cNvPr id="27" name="Freeform 4">
              <a:extLst>
                <a:ext uri="{FF2B5EF4-FFF2-40B4-BE49-F238E27FC236}">
                  <a16:creationId xmlns:a16="http://schemas.microsoft.com/office/drawing/2014/main" id="{11AE5BDA-B244-AA84-C6C4-E25714872E83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32" name="Group 3">
            <a:extLst>
              <a:ext uri="{FF2B5EF4-FFF2-40B4-BE49-F238E27FC236}">
                <a16:creationId xmlns:a16="http://schemas.microsoft.com/office/drawing/2014/main" id="{D7DADCA6-0F0F-AE5D-B140-7AB1A09E00DF}"/>
              </a:ext>
            </a:extLst>
          </p:cNvPr>
          <p:cNvGrpSpPr/>
          <p:nvPr/>
        </p:nvGrpSpPr>
        <p:grpSpPr>
          <a:xfrm>
            <a:off x="10428669" y="5088588"/>
            <a:ext cx="1186465" cy="1325988"/>
            <a:chOff x="0" y="0"/>
            <a:chExt cx="6862939" cy="3093494"/>
          </a:xfrm>
          <a:gradFill flip="none" rotWithShape="1">
            <a:gsLst>
              <a:gs pos="0">
                <a:srgbClr val="0A706E">
                  <a:shade val="30000"/>
                  <a:satMod val="115000"/>
                </a:srgbClr>
              </a:gs>
              <a:gs pos="50000">
                <a:srgbClr val="0A706E">
                  <a:shade val="67500"/>
                  <a:satMod val="115000"/>
                </a:srgbClr>
              </a:gs>
              <a:gs pos="100000">
                <a:srgbClr val="0A706E">
                  <a:shade val="100000"/>
                  <a:satMod val="115000"/>
                </a:srgbClr>
              </a:gs>
            </a:gsLst>
            <a:lin ang="2700000" scaled="1"/>
            <a:tileRect/>
          </a:gradFill>
        </p:grpSpPr>
        <p:sp>
          <p:nvSpPr>
            <p:cNvPr id="33" name="Freeform 4">
              <a:extLst>
                <a:ext uri="{FF2B5EF4-FFF2-40B4-BE49-F238E27FC236}">
                  <a16:creationId xmlns:a16="http://schemas.microsoft.com/office/drawing/2014/main" id="{70469633-69E0-87DE-DBE1-AEC685375C3E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28" name="Group 3">
            <a:extLst>
              <a:ext uri="{FF2B5EF4-FFF2-40B4-BE49-F238E27FC236}">
                <a16:creationId xmlns:a16="http://schemas.microsoft.com/office/drawing/2014/main" id="{F89340E5-8E7B-6943-9C43-18CCF6B007BD}"/>
              </a:ext>
            </a:extLst>
          </p:cNvPr>
          <p:cNvGrpSpPr/>
          <p:nvPr/>
        </p:nvGrpSpPr>
        <p:grpSpPr>
          <a:xfrm>
            <a:off x="11561878" y="5088588"/>
            <a:ext cx="6040322" cy="3255312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30" name="Freeform 4">
              <a:extLst>
                <a:ext uri="{FF2B5EF4-FFF2-40B4-BE49-F238E27FC236}">
                  <a16:creationId xmlns:a16="http://schemas.microsoft.com/office/drawing/2014/main" id="{BF859E19-893A-D6B2-BC84-BB1469C9621F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31" name="TextBox 9">
            <a:extLst>
              <a:ext uri="{FF2B5EF4-FFF2-40B4-BE49-F238E27FC236}">
                <a16:creationId xmlns:a16="http://schemas.microsoft.com/office/drawing/2014/main" id="{02873F21-1180-585F-0EF3-03ABF166484F}"/>
              </a:ext>
            </a:extLst>
          </p:cNvPr>
          <p:cNvSpPr txBox="1"/>
          <p:nvPr/>
        </p:nvSpPr>
        <p:spPr>
          <a:xfrm>
            <a:off x="11887199" y="5180112"/>
            <a:ext cx="5638801" cy="3016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pt-BR" sz="2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Outros chegam até a admitir que certas pessoas irão para o Inferno, mas por tempo provisório.</a:t>
            </a:r>
          </a:p>
          <a:p>
            <a:pPr lvl="0"/>
            <a:r>
              <a:rPr lang="pt-BR" sz="2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Porém, durante esse período, serão purificadas e receberão uma segunda chance para entrar no Céu.</a:t>
            </a:r>
          </a:p>
        </p:txBody>
      </p:sp>
      <p:sp>
        <p:nvSpPr>
          <p:cNvPr id="34" name="TextBox 9">
            <a:extLst>
              <a:ext uri="{FF2B5EF4-FFF2-40B4-BE49-F238E27FC236}">
                <a16:creationId xmlns:a16="http://schemas.microsoft.com/office/drawing/2014/main" id="{664DD7C2-929D-7E80-C1F9-737C14F30EC7}"/>
              </a:ext>
            </a:extLst>
          </p:cNvPr>
          <p:cNvSpPr txBox="1"/>
          <p:nvPr/>
        </p:nvSpPr>
        <p:spPr>
          <a:xfrm>
            <a:off x="10780980" y="5413028"/>
            <a:ext cx="57282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</a:p>
        </p:txBody>
      </p:sp>
    </p:spTree>
    <p:extLst>
      <p:ext uri="{BB962C8B-B14F-4D97-AF65-F5344CB8AC3E}">
        <p14:creationId xmlns:p14="http://schemas.microsoft.com/office/powerpoint/2010/main" val="123531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9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45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/>
      <p:bldP spid="14" grpId="0" animBg="1"/>
      <p:bldP spid="7" grpId="0" build="p"/>
      <p:bldP spid="15" grpId="0" animBg="1"/>
      <p:bldP spid="31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elogramo 12">
            <a:extLst>
              <a:ext uri="{FF2B5EF4-FFF2-40B4-BE49-F238E27FC236}">
                <a16:creationId xmlns:a16="http://schemas.microsoft.com/office/drawing/2014/main" id="{06254DE5-EE5A-4756-A9B3-6BE61A99F2C9}"/>
              </a:ext>
            </a:extLst>
          </p:cNvPr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54000">
                <a:schemeClr val="bg1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9200000" scaled="0"/>
          </a:gradFill>
          <a:ln w="19050">
            <a:noFill/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B0D278C-57AB-421D-93F1-B76DC1FCC228}"/>
              </a:ext>
            </a:extLst>
          </p:cNvPr>
          <p:cNvSpPr txBox="1"/>
          <p:nvPr/>
        </p:nvSpPr>
        <p:spPr>
          <a:xfrm>
            <a:off x="9895585" y="4482763"/>
            <a:ext cx="74018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Outro argumento muito frequente atualmente é o falso ensino de que, no final das contas, todas as pessoas irão para o Céu.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D7C970-C62B-437E-AE9B-4F4B9E6D55BE}"/>
              </a:ext>
            </a:extLst>
          </p:cNvPr>
          <p:cNvSpPr txBox="1"/>
          <p:nvPr/>
        </p:nvSpPr>
        <p:spPr>
          <a:xfrm>
            <a:off x="9895585" y="2400300"/>
            <a:ext cx="61826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6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O ensino do Universalismo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C7174BA-4A4A-6369-FBEE-64D2AEB1F953}"/>
              </a:ext>
            </a:extLst>
          </p:cNvPr>
          <p:cNvSpPr/>
          <p:nvPr/>
        </p:nvSpPr>
        <p:spPr>
          <a:xfrm>
            <a:off x="11049000" y="1028700"/>
            <a:ext cx="7239000" cy="1093885"/>
          </a:xfrm>
          <a:prstGeom prst="rect">
            <a:avLst/>
          </a:prstGeom>
          <a:gradFill>
            <a:gsLst>
              <a:gs pos="54000">
                <a:srgbClr val="1E4443"/>
              </a:gs>
              <a:gs pos="0">
                <a:srgbClr val="050505"/>
              </a:gs>
              <a:gs pos="100000">
                <a:srgbClr val="0B8C89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B8DB9F-976B-41AF-BF6A-F03CE098453C}"/>
              </a:ext>
            </a:extLst>
          </p:cNvPr>
          <p:cNvSpPr txBox="1"/>
          <p:nvPr/>
        </p:nvSpPr>
        <p:spPr>
          <a:xfrm>
            <a:off x="11353800" y="1067811"/>
            <a:ext cx="579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O PENSAMENTO HUMANO A RESPEITO DO INFERNO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EA00601-3834-4C35-0ED6-3E08BD78BB0C}"/>
              </a:ext>
            </a:extLst>
          </p:cNvPr>
          <p:cNvSpPr/>
          <p:nvPr/>
        </p:nvSpPr>
        <p:spPr>
          <a:xfrm>
            <a:off x="9344022" y="1022388"/>
            <a:ext cx="1704976" cy="1093885"/>
          </a:xfrm>
          <a:prstGeom prst="rect">
            <a:avLst/>
          </a:prstGeom>
          <a:gradFill>
            <a:gsLst>
              <a:gs pos="54000">
                <a:schemeClr val="bg1">
                  <a:lumMod val="8500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9200000" scaled="0"/>
          </a:gradFill>
          <a:ln>
            <a:solidFill>
              <a:srgbClr val="0D1A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A27B54D-3026-B2A0-7BC0-E6AA45490E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0669" y="952500"/>
            <a:ext cx="1255408" cy="125540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5A78DEF-6BB2-401F-BF63-6B3DBFD135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066800" y="0"/>
            <a:ext cx="10458764" cy="10287000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DC49F70C-9DC3-A9B6-682A-B2B047AC0E5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037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9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  <p:bldP spid="5" grpId="0"/>
      <p:bldP spid="14" grpId="0" animBg="1"/>
      <p:bldP spid="7" grpId="0" build="p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elogramo 12">
            <a:extLst>
              <a:ext uri="{FF2B5EF4-FFF2-40B4-BE49-F238E27FC236}">
                <a16:creationId xmlns:a16="http://schemas.microsoft.com/office/drawing/2014/main" id="{06254DE5-EE5A-4756-A9B3-6BE61A99F2C9}"/>
              </a:ext>
            </a:extLst>
          </p:cNvPr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54000">
                <a:schemeClr val="bg1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9200000" scaled="0"/>
          </a:gradFill>
          <a:ln w="19050">
            <a:noFill/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B0D278C-57AB-421D-93F1-B76DC1FCC228}"/>
              </a:ext>
            </a:extLst>
          </p:cNvPr>
          <p:cNvSpPr txBox="1"/>
          <p:nvPr/>
        </p:nvSpPr>
        <p:spPr>
          <a:xfrm>
            <a:off x="9895585" y="4406563"/>
            <a:ext cx="793521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apóstolo Paulo escreveu a respeito desses falsos ensinadores: eles teriam aparência de piedade,</a:t>
            </a:r>
          </a:p>
          <a:p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mas negariam sua eficácia</a:t>
            </a:r>
          </a:p>
          <a:p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(2 </a:t>
            </a:r>
            <a:r>
              <a:rPr lang="pt-BR" sz="48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Tm</a:t>
            </a:r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3.5; cf. </a:t>
            </a:r>
            <a:r>
              <a:rPr lang="pt-BR" sz="48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Mt</a:t>
            </a:r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7.15);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D7C970-C62B-437E-AE9B-4F4B9E6D55BE}"/>
              </a:ext>
            </a:extLst>
          </p:cNvPr>
          <p:cNvSpPr txBox="1"/>
          <p:nvPr/>
        </p:nvSpPr>
        <p:spPr>
          <a:xfrm>
            <a:off x="9895585" y="2324100"/>
            <a:ext cx="45062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6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O alerta apostólico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C7174BA-4A4A-6369-FBEE-64D2AEB1F953}"/>
              </a:ext>
            </a:extLst>
          </p:cNvPr>
          <p:cNvSpPr/>
          <p:nvPr/>
        </p:nvSpPr>
        <p:spPr>
          <a:xfrm>
            <a:off x="11049000" y="952500"/>
            <a:ext cx="7239000" cy="1093885"/>
          </a:xfrm>
          <a:prstGeom prst="rect">
            <a:avLst/>
          </a:prstGeom>
          <a:gradFill>
            <a:gsLst>
              <a:gs pos="54000">
                <a:srgbClr val="1E4443"/>
              </a:gs>
              <a:gs pos="0">
                <a:srgbClr val="050505"/>
              </a:gs>
              <a:gs pos="100000">
                <a:srgbClr val="0B8C89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B8DB9F-976B-41AF-BF6A-F03CE098453C}"/>
              </a:ext>
            </a:extLst>
          </p:cNvPr>
          <p:cNvSpPr txBox="1"/>
          <p:nvPr/>
        </p:nvSpPr>
        <p:spPr>
          <a:xfrm>
            <a:off x="11353800" y="991611"/>
            <a:ext cx="579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O PENSAMENTO HUMANO A RESPEITO DO INFERNO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EA00601-3834-4C35-0ED6-3E08BD78BB0C}"/>
              </a:ext>
            </a:extLst>
          </p:cNvPr>
          <p:cNvSpPr/>
          <p:nvPr/>
        </p:nvSpPr>
        <p:spPr>
          <a:xfrm>
            <a:off x="9344022" y="946188"/>
            <a:ext cx="1704976" cy="1093885"/>
          </a:xfrm>
          <a:prstGeom prst="rect">
            <a:avLst/>
          </a:prstGeom>
          <a:gradFill>
            <a:gsLst>
              <a:gs pos="54000">
                <a:schemeClr val="bg1">
                  <a:lumMod val="8500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9200000" scaled="0"/>
          </a:gradFill>
          <a:ln>
            <a:solidFill>
              <a:srgbClr val="0D1A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A27B54D-3026-B2A0-7BC0-E6AA45490E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0669" y="876300"/>
            <a:ext cx="1255408" cy="1255408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DC49F70C-9DC3-A9B6-682A-B2B047AC0E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5A78DEF-6BB2-401F-BF63-6B3DBFD135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69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9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  <p:bldP spid="5" grpId="0"/>
      <p:bldP spid="14" grpId="0" animBg="1"/>
      <p:bldP spid="7" grpId="0" build="p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elogramo 12">
            <a:extLst>
              <a:ext uri="{FF2B5EF4-FFF2-40B4-BE49-F238E27FC236}">
                <a16:creationId xmlns:a16="http://schemas.microsoft.com/office/drawing/2014/main" id="{06254DE5-EE5A-4756-A9B3-6BE61A99F2C9}"/>
              </a:ext>
            </a:extLst>
          </p:cNvPr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54000">
                <a:schemeClr val="bg1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9200000" scaled="0"/>
          </a:gradFill>
          <a:ln w="19050">
            <a:noFill/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B0D278C-57AB-421D-93F1-B76DC1FCC228}"/>
              </a:ext>
            </a:extLst>
          </p:cNvPr>
          <p:cNvSpPr txBox="1"/>
          <p:nvPr/>
        </p:nvSpPr>
        <p:spPr>
          <a:xfrm>
            <a:off x="9895585" y="4223921"/>
            <a:ext cx="763041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resistiriam à verdade</a:t>
            </a:r>
          </a:p>
          <a:p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(2 </a:t>
            </a:r>
            <a:r>
              <a:rPr lang="pt-BR" sz="48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Tm</a:t>
            </a:r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3.8; cf. </a:t>
            </a:r>
            <a:r>
              <a:rPr lang="pt-BR" sz="48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Êx</a:t>
            </a:r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7.11); apostatariam da fé e dariam ouvido a doutrina de demônios, tendo suas consciências cauterizadas (1 </a:t>
            </a:r>
            <a:r>
              <a:rPr lang="pt-BR" sz="48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Tm</a:t>
            </a:r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4.1).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D7C970-C62B-437E-AE9B-4F4B9E6D55BE}"/>
              </a:ext>
            </a:extLst>
          </p:cNvPr>
          <p:cNvSpPr txBox="1"/>
          <p:nvPr/>
        </p:nvSpPr>
        <p:spPr>
          <a:xfrm>
            <a:off x="9895585" y="2141458"/>
            <a:ext cx="45062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6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O alerta apostólico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C7174BA-4A4A-6369-FBEE-64D2AEB1F953}"/>
              </a:ext>
            </a:extLst>
          </p:cNvPr>
          <p:cNvSpPr/>
          <p:nvPr/>
        </p:nvSpPr>
        <p:spPr>
          <a:xfrm>
            <a:off x="11049000" y="769858"/>
            <a:ext cx="7239000" cy="1093885"/>
          </a:xfrm>
          <a:prstGeom prst="rect">
            <a:avLst/>
          </a:prstGeom>
          <a:gradFill>
            <a:gsLst>
              <a:gs pos="54000">
                <a:srgbClr val="1E4443"/>
              </a:gs>
              <a:gs pos="0">
                <a:srgbClr val="050505"/>
              </a:gs>
              <a:gs pos="100000">
                <a:srgbClr val="0B8C89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B8DB9F-976B-41AF-BF6A-F03CE098453C}"/>
              </a:ext>
            </a:extLst>
          </p:cNvPr>
          <p:cNvSpPr txBox="1"/>
          <p:nvPr/>
        </p:nvSpPr>
        <p:spPr>
          <a:xfrm>
            <a:off x="11353800" y="808969"/>
            <a:ext cx="579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O PENSAMENTO HUMANO A RESPEITO DO INFERNO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EA00601-3834-4C35-0ED6-3E08BD78BB0C}"/>
              </a:ext>
            </a:extLst>
          </p:cNvPr>
          <p:cNvSpPr/>
          <p:nvPr/>
        </p:nvSpPr>
        <p:spPr>
          <a:xfrm>
            <a:off x="9344022" y="763546"/>
            <a:ext cx="1704976" cy="1093885"/>
          </a:xfrm>
          <a:prstGeom prst="rect">
            <a:avLst/>
          </a:prstGeom>
          <a:gradFill>
            <a:gsLst>
              <a:gs pos="54000">
                <a:schemeClr val="bg1">
                  <a:lumMod val="8500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9200000" scaled="0"/>
          </a:gradFill>
          <a:ln>
            <a:solidFill>
              <a:srgbClr val="0D1A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A27B54D-3026-B2A0-7BC0-E6AA45490E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0669" y="693658"/>
            <a:ext cx="1255408" cy="1255408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DC49F70C-9DC3-A9B6-682A-B2B047AC0E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5A78DEF-6BB2-401F-BF63-6B3DBFD135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76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9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  <p:bldP spid="5" grpId="0"/>
      <p:bldP spid="14" grpId="0" animBg="1"/>
      <p:bldP spid="7" grpId="0" build="p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elogramo 12">
            <a:extLst>
              <a:ext uri="{FF2B5EF4-FFF2-40B4-BE49-F238E27FC236}">
                <a16:creationId xmlns:a16="http://schemas.microsoft.com/office/drawing/2014/main" id="{06254DE5-EE5A-4756-A9B3-6BE61A99F2C9}"/>
              </a:ext>
            </a:extLst>
          </p:cNvPr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54000">
                <a:schemeClr val="bg1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9200000" scaled="0"/>
          </a:gradFill>
          <a:ln w="19050">
            <a:noFill/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B0D278C-57AB-421D-93F1-B76DC1FCC228}"/>
              </a:ext>
            </a:extLst>
          </p:cNvPr>
          <p:cNvSpPr txBox="1"/>
          <p:nvPr/>
        </p:nvSpPr>
        <p:spPr>
          <a:xfrm>
            <a:off x="9895585" y="4253448"/>
            <a:ext cx="74018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Na atualidade muitos pensam que a existência do Inferno não é compatível com os valores éticos modernos.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D7C970-C62B-437E-AE9B-4F4B9E6D55BE}"/>
              </a:ext>
            </a:extLst>
          </p:cNvPr>
          <p:cNvSpPr txBox="1"/>
          <p:nvPr/>
        </p:nvSpPr>
        <p:spPr>
          <a:xfrm>
            <a:off x="9895585" y="3055858"/>
            <a:ext cx="40490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6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Sinopse I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C7174BA-4A4A-6369-FBEE-64D2AEB1F953}"/>
              </a:ext>
            </a:extLst>
          </p:cNvPr>
          <p:cNvSpPr/>
          <p:nvPr/>
        </p:nvSpPr>
        <p:spPr>
          <a:xfrm>
            <a:off x="11049000" y="1684258"/>
            <a:ext cx="7239000" cy="1093885"/>
          </a:xfrm>
          <a:prstGeom prst="rect">
            <a:avLst/>
          </a:prstGeom>
          <a:gradFill>
            <a:gsLst>
              <a:gs pos="54000">
                <a:srgbClr val="1E4443"/>
              </a:gs>
              <a:gs pos="0">
                <a:srgbClr val="050505"/>
              </a:gs>
              <a:gs pos="100000">
                <a:srgbClr val="0B8C89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B8DB9F-976B-41AF-BF6A-F03CE098453C}"/>
              </a:ext>
            </a:extLst>
          </p:cNvPr>
          <p:cNvSpPr txBox="1"/>
          <p:nvPr/>
        </p:nvSpPr>
        <p:spPr>
          <a:xfrm>
            <a:off x="11353800" y="1723369"/>
            <a:ext cx="579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O PENSAMENTO HUMANO A RESPEITO DO INFERNO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EA00601-3834-4C35-0ED6-3E08BD78BB0C}"/>
              </a:ext>
            </a:extLst>
          </p:cNvPr>
          <p:cNvSpPr/>
          <p:nvPr/>
        </p:nvSpPr>
        <p:spPr>
          <a:xfrm>
            <a:off x="9344022" y="1677946"/>
            <a:ext cx="1704976" cy="1093885"/>
          </a:xfrm>
          <a:prstGeom prst="rect">
            <a:avLst/>
          </a:prstGeom>
          <a:gradFill>
            <a:gsLst>
              <a:gs pos="54000">
                <a:schemeClr val="bg1">
                  <a:lumMod val="8500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9200000" scaled="0"/>
          </a:gradFill>
          <a:ln>
            <a:solidFill>
              <a:srgbClr val="0D1A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A27B54D-3026-B2A0-7BC0-E6AA45490E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0669" y="1608058"/>
            <a:ext cx="1255408" cy="1255408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DC49F70C-9DC3-A9B6-682A-B2B047AC0E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5A78DEF-6BB2-401F-BF63-6B3DBFD135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45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9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  <p:bldP spid="5" grpId="0"/>
      <p:bldP spid="14" grpId="0" animBg="1"/>
      <p:bldP spid="7" grpId="0" build="p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2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16669762-D967-C46B-022C-68A9DD54443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840"/>
            <a:ext cx="18288000" cy="10249319"/>
          </a:xfrm>
          <a:prstGeom prst="rect">
            <a:avLst/>
          </a:prstGeom>
        </p:spPr>
      </p:pic>
      <p:sp>
        <p:nvSpPr>
          <p:cNvPr id="15" name="Freeform 3">
            <a:extLst>
              <a:ext uri="{FF2B5EF4-FFF2-40B4-BE49-F238E27FC236}">
                <a16:creationId xmlns:a16="http://schemas.microsoft.com/office/drawing/2014/main" id="{A9B61E7D-6573-BDAD-29DB-BC20683D4430}"/>
              </a:ext>
            </a:extLst>
          </p:cNvPr>
          <p:cNvSpPr/>
          <p:nvPr/>
        </p:nvSpPr>
        <p:spPr>
          <a:xfrm>
            <a:off x="0" y="0"/>
            <a:ext cx="18308053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90000">
                <a:schemeClr val="tx1">
                  <a:lumMod val="95000"/>
                  <a:lumOff val="5000"/>
                  <a:alpha val="24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3" name="Group 3"/>
          <p:cNvGrpSpPr/>
          <p:nvPr/>
        </p:nvGrpSpPr>
        <p:grpSpPr>
          <a:xfrm>
            <a:off x="1028700" y="952500"/>
            <a:ext cx="16230600" cy="8229600"/>
            <a:chOff x="0" y="0"/>
            <a:chExt cx="6862939" cy="3093494"/>
          </a:xfrm>
          <a:gradFill>
            <a:gsLst>
              <a:gs pos="508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</p:spPr>
        </p:sp>
      </p:grpSp>
      <p:sp>
        <p:nvSpPr>
          <p:cNvPr id="6" name="Freeform 6"/>
          <p:cNvSpPr/>
          <p:nvPr/>
        </p:nvSpPr>
        <p:spPr>
          <a:xfrm>
            <a:off x="-1219200" y="647700"/>
            <a:ext cx="8915400" cy="8917183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9050">
            <a:solidFill>
              <a:schemeClr val="bg1">
                <a:lumMod val="95000"/>
              </a:schemeClr>
            </a:solidFill>
          </a:ln>
        </p:spPr>
      </p:sp>
      <p:sp>
        <p:nvSpPr>
          <p:cNvPr id="9" name="TextBox 9"/>
          <p:cNvSpPr txBox="1"/>
          <p:nvPr/>
        </p:nvSpPr>
        <p:spPr>
          <a:xfrm>
            <a:off x="9906000" y="1504952"/>
            <a:ext cx="5594799" cy="971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t-BR" sz="6000" b="1" dirty="0">
                <a:gradFill>
                  <a:gsLst>
                    <a:gs pos="50800">
                      <a:srgbClr val="B17E5D"/>
                    </a:gs>
                    <a:gs pos="100000">
                      <a:srgbClr val="2C1F14"/>
                    </a:gs>
                    <a:gs pos="0">
                      <a:srgbClr val="DB9E6D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TEXTO ÁUREO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387903" y="2931318"/>
            <a:ext cx="8528497" cy="58169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dirty="0">
                <a:gradFill>
                  <a:gsLst>
                    <a:gs pos="50800">
                      <a:srgbClr val="B17E5D"/>
                    </a:gs>
                    <a:gs pos="100000">
                      <a:srgbClr val="2C1F14"/>
                    </a:gs>
                    <a:gs pos="0">
                      <a:srgbClr val="DB9E6D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“Então, dirá também aos que estiverem à sua esquerda: Apartai-vos de mim, malditos, para o fogo eterno, preparado para o diabo e seus anjos.”</a:t>
            </a:r>
          </a:p>
          <a:p>
            <a:r>
              <a:rPr lang="pt-BR" sz="5400" dirty="0">
                <a:gradFill>
                  <a:gsLst>
                    <a:gs pos="50800">
                      <a:srgbClr val="B17E5D"/>
                    </a:gs>
                    <a:gs pos="100000">
                      <a:srgbClr val="2C1F14"/>
                    </a:gs>
                    <a:gs pos="0">
                      <a:srgbClr val="DB9E6D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5400" dirty="0" err="1">
                <a:gradFill>
                  <a:gsLst>
                    <a:gs pos="50800">
                      <a:srgbClr val="B17E5D"/>
                    </a:gs>
                    <a:gs pos="100000">
                      <a:srgbClr val="2C1F14"/>
                    </a:gs>
                    <a:gs pos="0">
                      <a:srgbClr val="DB9E6D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Mt</a:t>
            </a:r>
            <a:r>
              <a:rPr lang="pt-BR" sz="5400" dirty="0">
                <a:gradFill>
                  <a:gsLst>
                    <a:gs pos="50800">
                      <a:srgbClr val="B17E5D"/>
                    </a:gs>
                    <a:gs pos="100000">
                      <a:srgbClr val="2C1F14"/>
                    </a:gs>
                    <a:gs pos="0">
                      <a:srgbClr val="DB9E6D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25.41)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067DDA76-70D9-4F22-A6C2-CEE422AD904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 amt="85000"/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3400" y="1257300"/>
            <a:ext cx="1447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2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4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2B151D39-D843-420A-4EF2-76223E91CA6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840"/>
            <a:ext cx="18288000" cy="10249319"/>
          </a:xfrm>
          <a:prstGeom prst="rect">
            <a:avLst/>
          </a:prstGeom>
        </p:spPr>
      </p:pic>
      <p:sp>
        <p:nvSpPr>
          <p:cNvPr id="15" name="Freeform 3">
            <a:extLst>
              <a:ext uri="{FF2B5EF4-FFF2-40B4-BE49-F238E27FC236}">
                <a16:creationId xmlns:a16="http://schemas.microsoft.com/office/drawing/2014/main" id="{A9B61E7D-6573-BDAD-29DB-BC20683D4430}"/>
              </a:ext>
            </a:extLst>
          </p:cNvPr>
          <p:cNvSpPr/>
          <p:nvPr/>
        </p:nvSpPr>
        <p:spPr>
          <a:xfrm>
            <a:off x="0" y="0"/>
            <a:ext cx="18308053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90000">
                <a:schemeClr val="tx1">
                  <a:lumMod val="95000"/>
                  <a:lumOff val="5000"/>
                  <a:alpha val="24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3" name="Group 3"/>
          <p:cNvGrpSpPr/>
          <p:nvPr/>
        </p:nvGrpSpPr>
        <p:grpSpPr>
          <a:xfrm>
            <a:off x="1028700" y="1333499"/>
            <a:ext cx="16230600" cy="7467601"/>
            <a:chOff x="0" y="0"/>
            <a:chExt cx="6862939" cy="3093494"/>
          </a:xfrm>
          <a:gradFill>
            <a:gsLst>
              <a:gs pos="508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1219200" y="685800"/>
            <a:ext cx="8915400" cy="8915400"/>
            <a:chOff x="0" y="0"/>
            <a:chExt cx="6350000" cy="6350000"/>
          </a:xfr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1270"/>
            </a:xfrm>
            <a:prstGeom prst="rect">
              <a:avLst/>
            </a:prstGeom>
            <a:grpFill/>
            <a:ln w="19050">
              <a:solidFill>
                <a:schemeClr val="bg1">
                  <a:lumMod val="95000"/>
                </a:schemeClr>
              </a:solidFill>
            </a:ln>
          </p:spPr>
        </p:sp>
      </p:grpSp>
      <p:sp>
        <p:nvSpPr>
          <p:cNvPr id="9" name="TextBox 9"/>
          <p:cNvSpPr txBox="1"/>
          <p:nvPr/>
        </p:nvSpPr>
        <p:spPr>
          <a:xfrm>
            <a:off x="9569001" y="1856204"/>
            <a:ext cx="7499799" cy="971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t-BR" sz="6000" b="1" dirty="0">
                <a:gradFill>
                  <a:gsLst>
                    <a:gs pos="50800">
                      <a:srgbClr val="2F5E85"/>
                    </a:gs>
                    <a:gs pos="100000">
                      <a:srgbClr val="060D12"/>
                    </a:gs>
                    <a:gs pos="0">
                      <a:srgbClr val="4F8DC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VERDADE PRÁTICA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188101" y="3162300"/>
            <a:ext cx="8118699" cy="5355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800" dirty="0">
                <a:gradFill>
                  <a:gsLst>
                    <a:gs pos="50800">
                      <a:srgbClr val="2F5E85"/>
                    </a:gs>
                    <a:gs pos="100000">
                      <a:srgbClr val="060D12"/>
                    </a:gs>
                    <a:gs pos="0">
                      <a:srgbClr val="4F8DC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Inferno é um lugar real de dor, agonia e desespero.</a:t>
            </a:r>
          </a:p>
          <a:p>
            <a:r>
              <a:rPr lang="pt-BR" sz="5800" dirty="0">
                <a:gradFill>
                  <a:gsLst>
                    <a:gs pos="50800">
                      <a:srgbClr val="2F5E85"/>
                    </a:gs>
                    <a:gs pos="100000">
                      <a:srgbClr val="060D12"/>
                    </a:gs>
                    <a:gs pos="0">
                      <a:srgbClr val="4F8DC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Sua realidade é um alerta para nós ao longo de nossa jornada.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C98C260-D43E-7A05-36D9-66902C8913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alphaModFix amt="85000"/>
            <a:duotone>
              <a:prstClr val="black"/>
              <a:srgbClr val="312F2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2855" y="1602981"/>
            <a:ext cx="1477993" cy="147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62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6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95723E4-A419-0113-6C71-D4FDC588E7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1" y="0"/>
            <a:ext cx="18308054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78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6F39B554-EDAB-377E-B108-C0806CA43DCD}"/>
              </a:ext>
            </a:extLst>
          </p:cNvPr>
          <p:cNvGrpSpPr/>
          <p:nvPr/>
        </p:nvGrpSpPr>
        <p:grpSpPr>
          <a:xfrm>
            <a:off x="2199476" y="698928"/>
            <a:ext cx="8225482" cy="7841490"/>
            <a:chOff x="-778940" y="-331024"/>
            <a:chExt cx="11510130" cy="10972800"/>
          </a:xfrm>
        </p:grpSpPr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82680B98-7624-9AF8-1271-338F8220C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1">
                  <a:lumMod val="85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3" name="Group 3">
            <a:extLst>
              <a:ext uri="{FF2B5EF4-FFF2-40B4-BE49-F238E27FC236}">
                <a16:creationId xmlns:a16="http://schemas.microsoft.com/office/drawing/2014/main" id="{DFFA4FCE-2645-4919-973B-404E415F25D1}"/>
              </a:ext>
            </a:extLst>
          </p:cNvPr>
          <p:cNvGrpSpPr/>
          <p:nvPr/>
        </p:nvGrpSpPr>
        <p:grpSpPr>
          <a:xfrm>
            <a:off x="7151039" y="7186714"/>
            <a:ext cx="9419120" cy="2178194"/>
            <a:chOff x="0" y="0"/>
            <a:chExt cx="6862939" cy="3093494"/>
          </a:xfrm>
          <a:solidFill>
            <a:srgbClr val="0C8785"/>
          </a:soli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9A11EEF-8417-4E94-A23F-C2BE352EC08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7097781" y="7186712"/>
            <a:ext cx="9397502" cy="2178195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7467600" y="7581900"/>
            <a:ext cx="870144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88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Mateus 25.41-46</a:t>
            </a:r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EC34B2FD-67CC-4DFA-B02F-4BD8D8793175}"/>
              </a:ext>
            </a:extLst>
          </p:cNvPr>
          <p:cNvGrpSpPr/>
          <p:nvPr/>
        </p:nvGrpSpPr>
        <p:grpSpPr>
          <a:xfrm>
            <a:off x="5212435" y="7186712"/>
            <a:ext cx="1938603" cy="2178194"/>
            <a:chOff x="0" y="0"/>
            <a:chExt cx="6862939" cy="3093494"/>
          </a:xfrm>
          <a:solidFill>
            <a:srgbClr val="103C3B"/>
          </a:solidFill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7E655FCC-6874-4576-8163-399FA8986002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1BCB58E7-7733-45CE-B832-384B2EA3326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390546" y="7494143"/>
            <a:ext cx="1582385" cy="1582385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9993174" y="2668331"/>
            <a:ext cx="7185666" cy="409342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3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  <a:p>
            <a:r>
              <a:rPr lang="pt-BR" sz="13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BÍBLICO</a:t>
            </a:r>
          </a:p>
        </p:txBody>
      </p:sp>
    </p:spTree>
    <p:extLst>
      <p:ext uri="{BB962C8B-B14F-4D97-AF65-F5344CB8AC3E}">
        <p14:creationId xmlns:p14="http://schemas.microsoft.com/office/powerpoint/2010/main" val="132381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ângulo 26">
            <a:extLst>
              <a:ext uri="{FF2B5EF4-FFF2-40B4-BE49-F238E27FC236}">
                <a16:creationId xmlns:a16="http://schemas.microsoft.com/office/drawing/2014/main" id="{42877CD1-9AAE-4A6D-9061-2E8150B50F1B}"/>
              </a:ext>
            </a:extLst>
          </p:cNvPr>
          <p:cNvSpPr/>
          <p:nvPr/>
        </p:nvSpPr>
        <p:spPr>
          <a:xfrm flipH="1">
            <a:off x="8502572" y="0"/>
            <a:ext cx="9785428" cy="10287000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chemeClr val="bg1">
                  <a:lumMod val="95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1" name="Group 5">
            <a:extLst>
              <a:ext uri="{FF2B5EF4-FFF2-40B4-BE49-F238E27FC236}">
                <a16:creationId xmlns:a16="http://schemas.microsoft.com/office/drawing/2014/main" id="{50338CDD-7BAC-48E8-89C2-A45C04E2A899}"/>
              </a:ext>
            </a:extLst>
          </p:cNvPr>
          <p:cNvGrpSpPr/>
          <p:nvPr/>
        </p:nvGrpSpPr>
        <p:grpSpPr>
          <a:xfrm>
            <a:off x="-992706" y="384397"/>
            <a:ext cx="9984306" cy="9518207"/>
            <a:chOff x="-778940" y="-331024"/>
            <a:chExt cx="11510130" cy="10972800"/>
          </a:xfrm>
        </p:grpSpPr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CDA7F269-C142-44EF-BF16-18A771F4A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1">
                  <a:lumMod val="95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0" name="TextBox 10"/>
          <p:cNvSpPr txBox="1"/>
          <p:nvPr/>
        </p:nvSpPr>
        <p:spPr>
          <a:xfrm>
            <a:off x="9548814" y="819766"/>
            <a:ext cx="6421804" cy="1165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72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23" name="TextBox 15">
            <a:extLst>
              <a:ext uri="{FF2B5EF4-FFF2-40B4-BE49-F238E27FC236}">
                <a16:creationId xmlns:a16="http://schemas.microsoft.com/office/drawing/2014/main" id="{918C1445-1D6F-41A8-AB20-969EFBC76A9D}"/>
              </a:ext>
            </a:extLst>
          </p:cNvPr>
          <p:cNvSpPr txBox="1"/>
          <p:nvPr/>
        </p:nvSpPr>
        <p:spPr>
          <a:xfrm>
            <a:off x="9525000" y="2171700"/>
            <a:ext cx="8229600" cy="70788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6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Inferno é um dos assuntos principais do Novo Testamento.</a:t>
            </a:r>
          </a:p>
          <a:p>
            <a:r>
              <a:rPr lang="pt-BR" sz="46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Senhor Jesus ensinou mais a respeito do Inferno que o Céu nas páginas dos Evangelhos. Ele também ensinou mais sobre o Inferno do que o apóstolo Paulo. Por isso, nesta lição, estudaremos a doutrina bíblica do Inferno.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7EF63F2-4D12-3F2B-4052-0B3F4F1F5AA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70618" y="723900"/>
            <a:ext cx="1390650" cy="1390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0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100">
            <a:extLst>
              <a:ext uri="{FF2B5EF4-FFF2-40B4-BE49-F238E27FC236}">
                <a16:creationId xmlns:a16="http://schemas.microsoft.com/office/drawing/2014/main" id="{8664B116-8B68-6CF9-BBCA-D15F20471E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1" y="0"/>
            <a:ext cx="18308054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78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6F39B554-EDAB-377E-B108-C0806CA43DCD}"/>
              </a:ext>
            </a:extLst>
          </p:cNvPr>
          <p:cNvGrpSpPr/>
          <p:nvPr/>
        </p:nvGrpSpPr>
        <p:grpSpPr>
          <a:xfrm>
            <a:off x="2780071" y="1857989"/>
            <a:ext cx="2553929" cy="2434704"/>
            <a:chOff x="-778940" y="-331024"/>
            <a:chExt cx="11510130" cy="10972800"/>
          </a:xfrm>
        </p:grpSpPr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82680B98-7624-9AF8-1271-338F8220C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1">
                  <a:lumMod val="65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3" name="Group 3">
            <a:extLst>
              <a:ext uri="{FF2B5EF4-FFF2-40B4-BE49-F238E27FC236}">
                <a16:creationId xmlns:a16="http://schemas.microsoft.com/office/drawing/2014/main" id="{DFFA4FCE-2645-4919-973B-404E415F25D1}"/>
              </a:ext>
            </a:extLst>
          </p:cNvPr>
          <p:cNvGrpSpPr/>
          <p:nvPr/>
        </p:nvGrpSpPr>
        <p:grpSpPr>
          <a:xfrm>
            <a:off x="5424129" y="1892156"/>
            <a:ext cx="10196871" cy="2381488"/>
            <a:chOff x="0" y="0"/>
            <a:chExt cx="6862939" cy="3093494"/>
          </a:xfrm>
          <a:solidFill>
            <a:srgbClr val="0C8785"/>
          </a:soli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9A11EEF-8417-4E94-A23F-C2BE352EC08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5370869" y="1892154"/>
            <a:ext cx="10173467" cy="2381489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5675671" y="2159568"/>
            <a:ext cx="9639959" cy="17851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Mostrar o pensamento humano a respeito do Inferno</a:t>
            </a:r>
          </a:p>
        </p:txBody>
      </p:sp>
      <p:grpSp>
        <p:nvGrpSpPr>
          <p:cNvPr id="78" name="Group 5">
            <a:extLst>
              <a:ext uri="{FF2B5EF4-FFF2-40B4-BE49-F238E27FC236}">
                <a16:creationId xmlns:a16="http://schemas.microsoft.com/office/drawing/2014/main" id="{F3EDE4AB-9B13-CFE6-FE72-191CF4FECEDE}"/>
              </a:ext>
            </a:extLst>
          </p:cNvPr>
          <p:cNvGrpSpPr/>
          <p:nvPr/>
        </p:nvGrpSpPr>
        <p:grpSpPr>
          <a:xfrm>
            <a:off x="2780071" y="4521768"/>
            <a:ext cx="2553929" cy="2434704"/>
            <a:chOff x="-778940" y="-331024"/>
            <a:chExt cx="11510130" cy="10972800"/>
          </a:xfrm>
        </p:grpSpPr>
        <p:pic>
          <p:nvPicPr>
            <p:cNvPr id="79" name="Picture 6">
              <a:extLst>
                <a:ext uri="{FF2B5EF4-FFF2-40B4-BE49-F238E27FC236}">
                  <a16:creationId xmlns:a16="http://schemas.microsoft.com/office/drawing/2014/main" id="{944F96D7-723A-4E8D-EAB4-F261BB3ED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1">
                  <a:lumMod val="65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80" name="Group 3">
            <a:extLst>
              <a:ext uri="{FF2B5EF4-FFF2-40B4-BE49-F238E27FC236}">
                <a16:creationId xmlns:a16="http://schemas.microsoft.com/office/drawing/2014/main" id="{E177EA0F-920E-8832-231C-D940C1D14BA9}"/>
              </a:ext>
            </a:extLst>
          </p:cNvPr>
          <p:cNvGrpSpPr/>
          <p:nvPr/>
        </p:nvGrpSpPr>
        <p:grpSpPr>
          <a:xfrm>
            <a:off x="5424129" y="4531135"/>
            <a:ext cx="8975329" cy="2381487"/>
            <a:chOff x="0" y="0"/>
            <a:chExt cx="6862939" cy="3093494"/>
          </a:xfrm>
          <a:solidFill>
            <a:srgbClr val="4F86CA"/>
          </a:solidFill>
        </p:grpSpPr>
        <p:sp>
          <p:nvSpPr>
            <p:cNvPr id="81" name="Freeform 4">
              <a:extLst>
                <a:ext uri="{FF2B5EF4-FFF2-40B4-BE49-F238E27FC236}">
                  <a16:creationId xmlns:a16="http://schemas.microsoft.com/office/drawing/2014/main" id="{7F2AD03E-C601-AB56-5DC7-D4D91C4BA29E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82" name="Group 3">
            <a:extLst>
              <a:ext uri="{FF2B5EF4-FFF2-40B4-BE49-F238E27FC236}">
                <a16:creationId xmlns:a16="http://schemas.microsoft.com/office/drawing/2014/main" id="{35980B4C-34C5-1BF3-185A-143719608905}"/>
              </a:ext>
            </a:extLst>
          </p:cNvPr>
          <p:cNvGrpSpPr/>
          <p:nvPr/>
        </p:nvGrpSpPr>
        <p:grpSpPr>
          <a:xfrm>
            <a:off x="5370871" y="4531134"/>
            <a:ext cx="8954729" cy="2381488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83" name="Freeform 4">
              <a:extLst>
                <a:ext uri="{FF2B5EF4-FFF2-40B4-BE49-F238E27FC236}">
                  <a16:creationId xmlns:a16="http://schemas.microsoft.com/office/drawing/2014/main" id="{84B1DD29-CD12-940E-9AA2-337F32D0A97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84" name="TextBox 9">
            <a:extLst>
              <a:ext uri="{FF2B5EF4-FFF2-40B4-BE49-F238E27FC236}">
                <a16:creationId xmlns:a16="http://schemas.microsoft.com/office/drawing/2014/main" id="{747F3D89-6616-756A-3EEA-CE3AD76BAEEF}"/>
              </a:ext>
            </a:extLst>
          </p:cNvPr>
          <p:cNvSpPr txBox="1"/>
          <p:nvPr/>
        </p:nvSpPr>
        <p:spPr>
          <a:xfrm>
            <a:off x="5620125" y="4809487"/>
            <a:ext cx="9390337" cy="17851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800" dirty="0">
                <a:gradFill>
                  <a:gsLst>
                    <a:gs pos="100000">
                      <a:schemeClr val="tx2">
                        <a:lumMod val="50000"/>
                      </a:schemeClr>
                    </a:gs>
                    <a:gs pos="54700">
                      <a:schemeClr val="tx2">
                        <a:lumMod val="75000"/>
                      </a:schemeClr>
                    </a:gs>
                    <a:gs pos="0">
                      <a:schemeClr val="tx2">
                        <a:lumMod val="60000"/>
                        <a:lumOff val="40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Saber como a palavra Inferno aparece na Bíblia</a:t>
            </a:r>
          </a:p>
        </p:txBody>
      </p:sp>
      <p:grpSp>
        <p:nvGrpSpPr>
          <p:cNvPr id="92" name="Group 5">
            <a:extLst>
              <a:ext uri="{FF2B5EF4-FFF2-40B4-BE49-F238E27FC236}">
                <a16:creationId xmlns:a16="http://schemas.microsoft.com/office/drawing/2014/main" id="{EEB389F4-5137-75C9-BB45-91311098566C}"/>
              </a:ext>
            </a:extLst>
          </p:cNvPr>
          <p:cNvGrpSpPr/>
          <p:nvPr/>
        </p:nvGrpSpPr>
        <p:grpSpPr>
          <a:xfrm>
            <a:off x="2743200" y="7204596"/>
            <a:ext cx="2553929" cy="2434704"/>
            <a:chOff x="-778940" y="-331024"/>
            <a:chExt cx="11510130" cy="10972800"/>
          </a:xfrm>
        </p:grpSpPr>
        <p:pic>
          <p:nvPicPr>
            <p:cNvPr id="93" name="Picture 6">
              <a:extLst>
                <a:ext uri="{FF2B5EF4-FFF2-40B4-BE49-F238E27FC236}">
                  <a16:creationId xmlns:a16="http://schemas.microsoft.com/office/drawing/2014/main" id="{A0FC2646-9220-C061-39D2-0E753EA70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1">
                  <a:lumMod val="65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94" name="Group 3">
            <a:extLst>
              <a:ext uri="{FF2B5EF4-FFF2-40B4-BE49-F238E27FC236}">
                <a16:creationId xmlns:a16="http://schemas.microsoft.com/office/drawing/2014/main" id="{95CB36C6-7F70-2798-7132-E55D56B2D70B}"/>
              </a:ext>
            </a:extLst>
          </p:cNvPr>
          <p:cNvGrpSpPr/>
          <p:nvPr/>
        </p:nvGrpSpPr>
        <p:grpSpPr>
          <a:xfrm>
            <a:off x="5387258" y="7191991"/>
            <a:ext cx="9776038" cy="2434704"/>
            <a:chOff x="0" y="0"/>
            <a:chExt cx="6862939" cy="3093494"/>
          </a:xfrm>
          <a:solidFill>
            <a:srgbClr val="B10000"/>
          </a:solidFill>
        </p:grpSpPr>
        <p:sp>
          <p:nvSpPr>
            <p:cNvPr id="95" name="Freeform 4">
              <a:extLst>
                <a:ext uri="{FF2B5EF4-FFF2-40B4-BE49-F238E27FC236}">
                  <a16:creationId xmlns:a16="http://schemas.microsoft.com/office/drawing/2014/main" id="{A7CC7C01-621D-826F-E4EA-8A898968423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96" name="Group 3">
            <a:extLst>
              <a:ext uri="{FF2B5EF4-FFF2-40B4-BE49-F238E27FC236}">
                <a16:creationId xmlns:a16="http://schemas.microsoft.com/office/drawing/2014/main" id="{0CD95449-3D91-06BF-0E97-DE1A194AA03A}"/>
              </a:ext>
            </a:extLst>
          </p:cNvPr>
          <p:cNvGrpSpPr/>
          <p:nvPr/>
        </p:nvGrpSpPr>
        <p:grpSpPr>
          <a:xfrm>
            <a:off x="5333999" y="7191989"/>
            <a:ext cx="9753601" cy="2434705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97" name="Freeform 4">
              <a:extLst>
                <a:ext uri="{FF2B5EF4-FFF2-40B4-BE49-F238E27FC236}">
                  <a16:creationId xmlns:a16="http://schemas.microsoft.com/office/drawing/2014/main" id="{CC2EDBED-ED7C-E67E-FDAA-A66B3D3D6DCB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98" name="TextBox 9">
            <a:extLst>
              <a:ext uri="{FF2B5EF4-FFF2-40B4-BE49-F238E27FC236}">
                <a16:creationId xmlns:a16="http://schemas.microsoft.com/office/drawing/2014/main" id="{392AE9F6-3CE9-FCB6-2CB6-6C431A38BF45}"/>
              </a:ext>
            </a:extLst>
          </p:cNvPr>
          <p:cNvSpPr txBox="1"/>
          <p:nvPr/>
        </p:nvSpPr>
        <p:spPr>
          <a:xfrm>
            <a:off x="5620125" y="7498618"/>
            <a:ext cx="9390337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dirty="0">
                <a:gradFill>
                  <a:gsLst>
                    <a:gs pos="100000">
                      <a:srgbClr val="010101"/>
                    </a:gs>
                    <a:gs pos="54700">
                      <a:srgbClr val="2A0000"/>
                    </a:gs>
                    <a:gs pos="0">
                      <a:srgbClr val="C00000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Compreender a doutrina bíblica do Inferno</a:t>
            </a:r>
          </a:p>
        </p:txBody>
      </p:sp>
      <p:sp>
        <p:nvSpPr>
          <p:cNvPr id="99" name="CaixaDeTexto 98">
            <a:extLst>
              <a:ext uri="{FF2B5EF4-FFF2-40B4-BE49-F238E27FC236}">
                <a16:creationId xmlns:a16="http://schemas.microsoft.com/office/drawing/2014/main" id="{66CD7D38-8806-9D10-5ABF-D9450ADFCBF3}"/>
              </a:ext>
            </a:extLst>
          </p:cNvPr>
          <p:cNvSpPr txBox="1"/>
          <p:nvPr/>
        </p:nvSpPr>
        <p:spPr>
          <a:xfrm flipH="1">
            <a:off x="2144047" y="238661"/>
            <a:ext cx="13999907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8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DA LIÇÃO </a:t>
            </a:r>
          </a:p>
        </p:txBody>
      </p:sp>
    </p:spTree>
    <p:extLst>
      <p:ext uri="{BB962C8B-B14F-4D97-AF65-F5344CB8AC3E}">
        <p14:creationId xmlns:p14="http://schemas.microsoft.com/office/powerpoint/2010/main" val="273564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9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4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4" grpId="0"/>
      <p:bldP spid="98" grpId="0"/>
      <p:bldP spid="9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B38D142-62FF-C069-07E3-79A082BBB8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0" y="0"/>
            <a:ext cx="18287999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90000">
                <a:schemeClr val="tx1">
                  <a:lumMod val="95000"/>
                  <a:lumOff val="5000"/>
                  <a:alpha val="24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22" name="Group 3">
            <a:extLst>
              <a:ext uri="{FF2B5EF4-FFF2-40B4-BE49-F238E27FC236}">
                <a16:creationId xmlns:a16="http://schemas.microsoft.com/office/drawing/2014/main" id="{54BE409A-851F-427D-BD94-F02FA7C7C68E}"/>
              </a:ext>
            </a:extLst>
          </p:cNvPr>
          <p:cNvGrpSpPr/>
          <p:nvPr/>
        </p:nvGrpSpPr>
        <p:grpSpPr>
          <a:xfrm>
            <a:off x="7543800" y="2400300"/>
            <a:ext cx="10710996" cy="5248213"/>
            <a:chOff x="0" y="0"/>
            <a:chExt cx="6862939" cy="3093494"/>
          </a:xfrm>
          <a:gradFill>
            <a:gsLst>
              <a:gs pos="508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2882C842-97FA-4587-A6BB-99C5B95DF50F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37" name="Group 5">
            <a:extLst>
              <a:ext uri="{FF2B5EF4-FFF2-40B4-BE49-F238E27FC236}">
                <a16:creationId xmlns:a16="http://schemas.microsoft.com/office/drawing/2014/main" id="{E51BC78C-064F-4198-A3DA-7D415D352485}"/>
              </a:ext>
            </a:extLst>
          </p:cNvPr>
          <p:cNvGrpSpPr/>
          <p:nvPr/>
        </p:nvGrpSpPr>
        <p:grpSpPr>
          <a:xfrm>
            <a:off x="-1182112" y="-64786"/>
            <a:ext cx="11040401" cy="10525000"/>
            <a:chOff x="2507710" y="2815224"/>
            <a:chExt cx="9108265" cy="8683062"/>
          </a:xfrm>
        </p:grpSpPr>
        <p:pic>
          <p:nvPicPr>
            <p:cNvPr id="38" name="Picture 6">
              <a:extLst>
                <a:ext uri="{FF2B5EF4-FFF2-40B4-BE49-F238E27FC236}">
                  <a16:creationId xmlns:a16="http://schemas.microsoft.com/office/drawing/2014/main" id="{C156B654-1DB6-48C6-944E-1D82565A2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2507710" y="2815224"/>
              <a:ext cx="9108265" cy="8683062"/>
            </a:xfrm>
            <a:prstGeom prst="parallelogram">
              <a:avLst/>
            </a:prstGeom>
          </p:spPr>
        </p:pic>
      </p:grpSp>
      <p:grpSp>
        <p:nvGrpSpPr>
          <p:cNvPr id="34" name="Group 5">
            <a:extLst>
              <a:ext uri="{FF2B5EF4-FFF2-40B4-BE49-F238E27FC236}">
                <a16:creationId xmlns:a16="http://schemas.microsoft.com/office/drawing/2014/main" id="{ECEB7E96-71B0-4CCD-B7F2-68CDB6E99A39}"/>
              </a:ext>
            </a:extLst>
          </p:cNvPr>
          <p:cNvGrpSpPr/>
          <p:nvPr/>
        </p:nvGrpSpPr>
        <p:grpSpPr>
          <a:xfrm>
            <a:off x="-1182112" y="-64786"/>
            <a:ext cx="11040401" cy="10525000"/>
            <a:chOff x="2507709" y="4848905"/>
            <a:chExt cx="9108265" cy="6649381"/>
          </a:xfrm>
        </p:grpSpPr>
        <p:pic>
          <p:nvPicPr>
            <p:cNvPr id="35" name="Picture 6">
              <a:extLst>
                <a:ext uri="{FF2B5EF4-FFF2-40B4-BE49-F238E27FC236}">
                  <a16:creationId xmlns:a16="http://schemas.microsoft.com/office/drawing/2014/main" id="{5CEB20F0-5A67-4013-8543-3CDAE374B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2507709" y="4848905"/>
              <a:ext cx="9108265" cy="6649381"/>
            </a:xfrm>
            <a:prstGeom prst="parallelogram">
              <a:avLst/>
            </a:prstGeom>
          </p:spPr>
        </p:pic>
      </p:grp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9067800" y="2400300"/>
            <a:ext cx="8839200" cy="52322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68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I.</a:t>
            </a:r>
          </a:p>
          <a:p>
            <a:pPr algn="ctr"/>
            <a:r>
              <a:rPr lang="pt-BR" sz="68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PENSAMENTO HUMANO A RESPEITO DO INFERNO</a:t>
            </a:r>
            <a:endParaRPr lang="en-US" sz="6800" b="1" dirty="0">
              <a:gradFill>
                <a:gsLst>
                  <a:gs pos="53800">
                    <a:schemeClr val="tx1">
                      <a:lumMod val="85000"/>
                      <a:lumOff val="15000"/>
                    </a:schemeClr>
                  </a:gs>
                  <a:gs pos="100000">
                    <a:srgbClr val="010101"/>
                  </a:gs>
                  <a:gs pos="0">
                    <a:srgbClr val="099491"/>
                  </a:gs>
                </a:gsLst>
                <a:lin ang="114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elogramo 12">
            <a:extLst>
              <a:ext uri="{FF2B5EF4-FFF2-40B4-BE49-F238E27FC236}">
                <a16:creationId xmlns:a16="http://schemas.microsoft.com/office/drawing/2014/main" id="{06254DE5-EE5A-4756-A9B3-6BE61A99F2C9}"/>
              </a:ext>
            </a:extLst>
          </p:cNvPr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54000">
                <a:schemeClr val="bg1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9200000" scaled="0"/>
          </a:gradFill>
          <a:ln w="19050">
            <a:noFill/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B0D278C-57AB-421D-93F1-B76DC1FCC228}"/>
              </a:ext>
            </a:extLst>
          </p:cNvPr>
          <p:cNvSpPr txBox="1"/>
          <p:nvPr/>
        </p:nvSpPr>
        <p:spPr>
          <a:xfrm>
            <a:off x="9895585" y="4482763"/>
            <a:ext cx="740181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Os que vivem na incredulidade, dominados pelos poderes das trevas neste mundo, negam prontamente a realidade do Inferno.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D7C970-C62B-437E-AE9B-4F4B9E6D55BE}"/>
              </a:ext>
            </a:extLst>
          </p:cNvPr>
          <p:cNvSpPr txBox="1"/>
          <p:nvPr/>
        </p:nvSpPr>
        <p:spPr>
          <a:xfrm>
            <a:off x="9895585" y="2420660"/>
            <a:ext cx="82400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8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Filósofos e teólogos de mente cauterizada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C7174BA-4A4A-6369-FBEE-64D2AEB1F953}"/>
              </a:ext>
            </a:extLst>
          </p:cNvPr>
          <p:cNvSpPr/>
          <p:nvPr/>
        </p:nvSpPr>
        <p:spPr>
          <a:xfrm>
            <a:off x="11049000" y="1028700"/>
            <a:ext cx="7239000" cy="1093885"/>
          </a:xfrm>
          <a:prstGeom prst="rect">
            <a:avLst/>
          </a:prstGeom>
          <a:gradFill>
            <a:gsLst>
              <a:gs pos="54000">
                <a:srgbClr val="1E4443"/>
              </a:gs>
              <a:gs pos="0">
                <a:srgbClr val="050505"/>
              </a:gs>
              <a:gs pos="100000">
                <a:srgbClr val="0B8C89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B8DB9F-976B-41AF-BF6A-F03CE098453C}"/>
              </a:ext>
            </a:extLst>
          </p:cNvPr>
          <p:cNvSpPr txBox="1"/>
          <p:nvPr/>
        </p:nvSpPr>
        <p:spPr>
          <a:xfrm>
            <a:off x="11353800" y="1067811"/>
            <a:ext cx="579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O PENSAMENTO HUMANO A RESPEITO DO INFERNO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EA00601-3834-4C35-0ED6-3E08BD78BB0C}"/>
              </a:ext>
            </a:extLst>
          </p:cNvPr>
          <p:cNvSpPr/>
          <p:nvPr/>
        </p:nvSpPr>
        <p:spPr>
          <a:xfrm>
            <a:off x="9344022" y="1022388"/>
            <a:ext cx="1704976" cy="1093885"/>
          </a:xfrm>
          <a:prstGeom prst="rect">
            <a:avLst/>
          </a:prstGeom>
          <a:gradFill>
            <a:gsLst>
              <a:gs pos="54000">
                <a:schemeClr val="bg1">
                  <a:lumMod val="8500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9200000" scaled="0"/>
          </a:gradFill>
          <a:ln>
            <a:solidFill>
              <a:srgbClr val="0D1A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A27B54D-3026-B2A0-7BC0-E6AA45490E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0669" y="952500"/>
            <a:ext cx="1255408" cy="1255408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DC49F70C-9DC3-A9B6-682A-B2B047AC0E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5A78DEF-6BB2-401F-BF63-6B3DBFD135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5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9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  <p:bldP spid="5" grpId="0"/>
      <p:bldP spid="14" grpId="0" animBg="1"/>
      <p:bldP spid="7" grpId="0" build="p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elogramo 12">
            <a:extLst>
              <a:ext uri="{FF2B5EF4-FFF2-40B4-BE49-F238E27FC236}">
                <a16:creationId xmlns:a16="http://schemas.microsoft.com/office/drawing/2014/main" id="{06254DE5-EE5A-4756-A9B3-6BE61A99F2C9}"/>
              </a:ext>
            </a:extLst>
          </p:cNvPr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54000">
                <a:schemeClr val="bg1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9200000" scaled="0"/>
          </a:gradFill>
          <a:ln w="19050">
            <a:noFill/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D7C970-C62B-437E-AE9B-4F4B9E6D55BE}"/>
              </a:ext>
            </a:extLst>
          </p:cNvPr>
          <p:cNvSpPr txBox="1"/>
          <p:nvPr/>
        </p:nvSpPr>
        <p:spPr>
          <a:xfrm>
            <a:off x="9895585" y="2039660"/>
            <a:ext cx="82400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8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Filósofos e teólogos de mente cauterizada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C7174BA-4A4A-6369-FBEE-64D2AEB1F953}"/>
              </a:ext>
            </a:extLst>
          </p:cNvPr>
          <p:cNvSpPr/>
          <p:nvPr/>
        </p:nvSpPr>
        <p:spPr>
          <a:xfrm>
            <a:off x="11049000" y="647700"/>
            <a:ext cx="7239000" cy="1093885"/>
          </a:xfrm>
          <a:prstGeom prst="rect">
            <a:avLst/>
          </a:prstGeom>
          <a:gradFill>
            <a:gsLst>
              <a:gs pos="54000">
                <a:srgbClr val="1E4443"/>
              </a:gs>
              <a:gs pos="0">
                <a:srgbClr val="050505"/>
              </a:gs>
              <a:gs pos="100000">
                <a:srgbClr val="0B8C89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B8DB9F-976B-41AF-BF6A-F03CE098453C}"/>
              </a:ext>
            </a:extLst>
          </p:cNvPr>
          <p:cNvSpPr txBox="1"/>
          <p:nvPr/>
        </p:nvSpPr>
        <p:spPr>
          <a:xfrm>
            <a:off x="11353800" y="686811"/>
            <a:ext cx="579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O PENSAMENTO HUMANO A RESPEITO DO INFERNO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EA00601-3834-4C35-0ED6-3E08BD78BB0C}"/>
              </a:ext>
            </a:extLst>
          </p:cNvPr>
          <p:cNvSpPr/>
          <p:nvPr/>
        </p:nvSpPr>
        <p:spPr>
          <a:xfrm>
            <a:off x="9344022" y="641388"/>
            <a:ext cx="1704976" cy="1093885"/>
          </a:xfrm>
          <a:prstGeom prst="rect">
            <a:avLst/>
          </a:prstGeom>
          <a:gradFill>
            <a:gsLst>
              <a:gs pos="54000">
                <a:schemeClr val="bg1">
                  <a:lumMod val="8500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9200000" scaled="0"/>
          </a:gradFill>
          <a:ln>
            <a:solidFill>
              <a:srgbClr val="0D1A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A27B54D-3026-B2A0-7BC0-E6AA45490E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0669" y="571500"/>
            <a:ext cx="1255408" cy="1255408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DC49F70C-9DC3-A9B6-682A-B2B047AC0E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5A78DEF-6BB2-401F-BF63-6B3DBFD135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3104204F-6C86-B626-B2F6-8B75AC78F3B9}"/>
              </a:ext>
            </a:extLst>
          </p:cNvPr>
          <p:cNvGrpSpPr/>
          <p:nvPr/>
        </p:nvGrpSpPr>
        <p:grpSpPr>
          <a:xfrm>
            <a:off x="11615135" y="4156045"/>
            <a:ext cx="6054218" cy="1938991"/>
            <a:chOff x="0" y="0"/>
            <a:chExt cx="6862939" cy="3093494"/>
          </a:xfrm>
          <a:solidFill>
            <a:srgbClr val="0C8785"/>
          </a:solidFill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33AB5E35-C129-C761-6DD6-E47F8E58A05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12" name="Group 3">
            <a:extLst>
              <a:ext uri="{FF2B5EF4-FFF2-40B4-BE49-F238E27FC236}">
                <a16:creationId xmlns:a16="http://schemas.microsoft.com/office/drawing/2014/main" id="{57387199-4F5D-9578-0BD9-2F968F1F936C}"/>
              </a:ext>
            </a:extLst>
          </p:cNvPr>
          <p:cNvGrpSpPr/>
          <p:nvPr/>
        </p:nvGrpSpPr>
        <p:grpSpPr>
          <a:xfrm>
            <a:off x="10428669" y="4156044"/>
            <a:ext cx="1186465" cy="1325988"/>
            <a:chOff x="0" y="0"/>
            <a:chExt cx="6862939" cy="3093494"/>
          </a:xfrm>
          <a:gradFill flip="none" rotWithShape="1">
            <a:gsLst>
              <a:gs pos="0">
                <a:srgbClr val="0A706E">
                  <a:shade val="30000"/>
                  <a:satMod val="115000"/>
                </a:srgbClr>
              </a:gs>
              <a:gs pos="50000">
                <a:srgbClr val="0A706E">
                  <a:shade val="67500"/>
                  <a:satMod val="115000"/>
                </a:srgbClr>
              </a:gs>
              <a:gs pos="100000">
                <a:srgbClr val="0A706E">
                  <a:shade val="100000"/>
                  <a:satMod val="115000"/>
                </a:srgbClr>
              </a:gs>
            </a:gsLst>
            <a:lin ang="2700000" scaled="1"/>
            <a:tileRect/>
          </a:gra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6D460B69-0C9A-F60B-6988-7E1DD76422D1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8" name="Group 3">
            <a:extLst>
              <a:ext uri="{FF2B5EF4-FFF2-40B4-BE49-F238E27FC236}">
                <a16:creationId xmlns:a16="http://schemas.microsoft.com/office/drawing/2014/main" id="{1562A231-C513-0391-F1A3-A1FA478C4E6D}"/>
              </a:ext>
            </a:extLst>
          </p:cNvPr>
          <p:cNvGrpSpPr/>
          <p:nvPr/>
        </p:nvGrpSpPr>
        <p:grpSpPr>
          <a:xfrm>
            <a:off x="11561878" y="4156044"/>
            <a:ext cx="6040322" cy="1938992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50BBFAF1-B7A3-3A99-22CF-3F4B238B21BC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A0674BC-D507-EAA2-3CDA-AEE44839B9E0}"/>
              </a:ext>
            </a:extLst>
          </p:cNvPr>
          <p:cNvSpPr txBox="1"/>
          <p:nvPr/>
        </p:nvSpPr>
        <p:spPr>
          <a:xfrm>
            <a:off x="11887199" y="4247568"/>
            <a:ext cx="5968567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Filósofos humanistas dizem que a afirmação bíblica da existência do Inferno não é compatível com os valores éticos modernos</a:t>
            </a: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290805EE-F49B-D529-947A-881C6E0234A4}"/>
              </a:ext>
            </a:extLst>
          </p:cNvPr>
          <p:cNvSpPr txBox="1"/>
          <p:nvPr/>
        </p:nvSpPr>
        <p:spPr>
          <a:xfrm>
            <a:off x="10780980" y="4480484"/>
            <a:ext cx="57282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grpSp>
        <p:nvGrpSpPr>
          <p:cNvPr id="26" name="Group 3">
            <a:extLst>
              <a:ext uri="{FF2B5EF4-FFF2-40B4-BE49-F238E27FC236}">
                <a16:creationId xmlns:a16="http://schemas.microsoft.com/office/drawing/2014/main" id="{462C2248-32F2-A87F-CC32-E51B4DD4869D}"/>
              </a:ext>
            </a:extLst>
          </p:cNvPr>
          <p:cNvGrpSpPr/>
          <p:nvPr/>
        </p:nvGrpSpPr>
        <p:grpSpPr>
          <a:xfrm>
            <a:off x="11615135" y="6307789"/>
            <a:ext cx="6054218" cy="3255310"/>
            <a:chOff x="0" y="0"/>
            <a:chExt cx="6862939" cy="3093494"/>
          </a:xfrm>
          <a:solidFill>
            <a:srgbClr val="0C8785"/>
          </a:solidFill>
        </p:grpSpPr>
        <p:sp>
          <p:nvSpPr>
            <p:cNvPr id="27" name="Freeform 4">
              <a:extLst>
                <a:ext uri="{FF2B5EF4-FFF2-40B4-BE49-F238E27FC236}">
                  <a16:creationId xmlns:a16="http://schemas.microsoft.com/office/drawing/2014/main" id="{11AE5BDA-B244-AA84-C6C4-E25714872E83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32" name="Group 3">
            <a:extLst>
              <a:ext uri="{FF2B5EF4-FFF2-40B4-BE49-F238E27FC236}">
                <a16:creationId xmlns:a16="http://schemas.microsoft.com/office/drawing/2014/main" id="{D7DADCA6-0F0F-AE5D-B140-7AB1A09E00DF}"/>
              </a:ext>
            </a:extLst>
          </p:cNvPr>
          <p:cNvGrpSpPr/>
          <p:nvPr/>
        </p:nvGrpSpPr>
        <p:grpSpPr>
          <a:xfrm>
            <a:off x="10428669" y="6307788"/>
            <a:ext cx="1186465" cy="1325988"/>
            <a:chOff x="0" y="0"/>
            <a:chExt cx="6862939" cy="3093494"/>
          </a:xfrm>
          <a:gradFill flip="none" rotWithShape="1">
            <a:gsLst>
              <a:gs pos="0">
                <a:srgbClr val="0A706E">
                  <a:shade val="30000"/>
                  <a:satMod val="115000"/>
                </a:srgbClr>
              </a:gs>
              <a:gs pos="50000">
                <a:srgbClr val="0A706E">
                  <a:shade val="67500"/>
                  <a:satMod val="115000"/>
                </a:srgbClr>
              </a:gs>
              <a:gs pos="100000">
                <a:srgbClr val="0A706E">
                  <a:shade val="100000"/>
                  <a:satMod val="115000"/>
                </a:srgbClr>
              </a:gs>
            </a:gsLst>
            <a:lin ang="2700000" scaled="1"/>
            <a:tileRect/>
          </a:gradFill>
        </p:grpSpPr>
        <p:sp>
          <p:nvSpPr>
            <p:cNvPr id="33" name="Freeform 4">
              <a:extLst>
                <a:ext uri="{FF2B5EF4-FFF2-40B4-BE49-F238E27FC236}">
                  <a16:creationId xmlns:a16="http://schemas.microsoft.com/office/drawing/2014/main" id="{70469633-69E0-87DE-DBE1-AEC685375C3E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28" name="Group 3">
            <a:extLst>
              <a:ext uri="{FF2B5EF4-FFF2-40B4-BE49-F238E27FC236}">
                <a16:creationId xmlns:a16="http://schemas.microsoft.com/office/drawing/2014/main" id="{F89340E5-8E7B-6943-9C43-18CCF6B007BD}"/>
              </a:ext>
            </a:extLst>
          </p:cNvPr>
          <p:cNvGrpSpPr/>
          <p:nvPr/>
        </p:nvGrpSpPr>
        <p:grpSpPr>
          <a:xfrm>
            <a:off x="11561878" y="6307788"/>
            <a:ext cx="6040322" cy="3255312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30" name="Freeform 4">
              <a:extLst>
                <a:ext uri="{FF2B5EF4-FFF2-40B4-BE49-F238E27FC236}">
                  <a16:creationId xmlns:a16="http://schemas.microsoft.com/office/drawing/2014/main" id="{BF859E19-893A-D6B2-BC84-BB1469C9621F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31" name="TextBox 9">
            <a:extLst>
              <a:ext uri="{FF2B5EF4-FFF2-40B4-BE49-F238E27FC236}">
                <a16:creationId xmlns:a16="http://schemas.microsoft.com/office/drawing/2014/main" id="{02873F21-1180-585F-0EF3-03ABF166484F}"/>
              </a:ext>
            </a:extLst>
          </p:cNvPr>
          <p:cNvSpPr txBox="1"/>
          <p:nvPr/>
        </p:nvSpPr>
        <p:spPr>
          <a:xfrm>
            <a:off x="11887199" y="6399312"/>
            <a:ext cx="5638801" cy="3016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Teólogos modernos e</a:t>
            </a:r>
          </a:p>
          <a:p>
            <a:r>
              <a:rPr lang="pt-BR" sz="2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pós-modernos negam a inspiração plenária da Bíblia e, por isso, agem para enfraquecer a doutrina bíblica sobre o Inferno, dizendo que se trata de um pensamento pagão que deve ser erradicado da Bíblia</a:t>
            </a:r>
          </a:p>
        </p:txBody>
      </p:sp>
      <p:sp>
        <p:nvSpPr>
          <p:cNvPr id="34" name="TextBox 9">
            <a:extLst>
              <a:ext uri="{FF2B5EF4-FFF2-40B4-BE49-F238E27FC236}">
                <a16:creationId xmlns:a16="http://schemas.microsoft.com/office/drawing/2014/main" id="{664DD7C2-929D-7E80-C1F9-737C14F30EC7}"/>
              </a:ext>
            </a:extLst>
          </p:cNvPr>
          <p:cNvSpPr txBox="1"/>
          <p:nvPr/>
        </p:nvSpPr>
        <p:spPr>
          <a:xfrm>
            <a:off x="10780980" y="6632228"/>
            <a:ext cx="57282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93506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9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45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15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17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/>
      <p:bldP spid="14" grpId="0" animBg="1"/>
      <p:bldP spid="7" grpId="0" build="p"/>
      <p:bldP spid="15" grpId="0" animBg="1"/>
      <p:bldP spid="10" grpId="0"/>
      <p:bldP spid="17" grpId="0"/>
      <p:bldP spid="31" grpId="0"/>
      <p:bldP spid="3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4006</TotalTime>
  <Words>510</Words>
  <Application>Microsoft Office PowerPoint</Application>
  <PresentationFormat>Personalizar</PresentationFormat>
  <Paragraphs>52</Paragraphs>
  <Slides>18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2" baseType="lpstr">
      <vt:lpstr>Arial Black</vt:lpstr>
      <vt:lpstr>Calibri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Realidade Bíblica do Inferno</dc:title>
  <dc:creator>Henrique Nascimento</dc:creator>
  <cp:lastModifiedBy>HERBETH LINS</cp:lastModifiedBy>
  <cp:revision>94</cp:revision>
  <dcterms:created xsi:type="dcterms:W3CDTF">2006-08-16T00:00:00Z</dcterms:created>
  <dcterms:modified xsi:type="dcterms:W3CDTF">2024-06-10T20:04:41Z</dcterms:modified>
  <dc:identifier>DAFjsyPzqZA</dc:identifier>
</cp:coreProperties>
</file>