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400" r:id="rId3"/>
    <p:sldId id="495" r:id="rId4"/>
    <p:sldId id="468" r:id="rId5"/>
    <p:sldId id="492" r:id="rId6"/>
    <p:sldId id="402" r:id="rId7"/>
    <p:sldId id="475" r:id="rId8"/>
    <p:sldId id="348" r:id="rId9"/>
    <p:sldId id="418" r:id="rId10"/>
    <p:sldId id="293" r:id="rId11"/>
    <p:sldId id="493" r:id="rId12"/>
    <p:sldId id="494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oppins" panose="00000500000000000000" pitchFamily="50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D03"/>
    <a:srgbClr val="463322"/>
    <a:srgbClr val="A45511"/>
    <a:srgbClr val="835F3F"/>
    <a:srgbClr val="B18A65"/>
    <a:srgbClr val="00D05E"/>
    <a:srgbClr val="00602B"/>
    <a:srgbClr val="5C0000"/>
    <a:srgbClr val="1D1B1C"/>
    <a:srgbClr val="DFB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609600" y="2496321"/>
            <a:ext cx="760395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72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Daniel:</a:t>
            </a:r>
          </a:p>
          <a:p>
            <a:r>
              <a:rPr lang="pt-BR" sz="72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Inspiradora Jornada de Fidelidade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578130" y="7353300"/>
            <a:ext cx="41368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de Julho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98709" y="80657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5057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077646"/>
            <a:ext cx="5746373" cy="1219200"/>
          </a:xfrm>
          <a:prstGeom prst="rect">
            <a:avLst/>
          </a:prstGeom>
          <a:gradFill>
            <a:gsLst>
              <a:gs pos="100000">
                <a:srgbClr val="2B0D03"/>
              </a:gs>
              <a:gs pos="0">
                <a:srgbClr val="46332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2856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01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07764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08849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382000" y="1"/>
            <a:ext cx="11963400" cy="10286999"/>
          </a:xfrm>
          <a:prstGeom prst="rect">
            <a:avLst/>
          </a:prstGeom>
          <a:blipFill dpi="0"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2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2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675718"/>
            <a:ext cx="7271614" cy="589103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7669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876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003044" y="1031206"/>
            <a:ext cx="417992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LIVRO DE DANIEL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53296" y="2933700"/>
            <a:ext cx="647942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12 capítulos do Livro de Daniel percorrem um longo período histórico que começa com a primeira invasão babilônica ao Reino de Judá (605 a.C.), até a queda da Babilônia diante de Ciro da Pérsia (536 a.C.).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15761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92371" y="1710419"/>
            <a:ext cx="6201273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Panorama geral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348" y="7892448"/>
            <a:ext cx="1295400" cy="12954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4F294DE-E64D-E8C5-AB46-B9BBE63FCCC8}"/>
              </a:ext>
            </a:extLst>
          </p:cNvPr>
          <p:cNvSpPr/>
          <p:nvPr/>
        </p:nvSpPr>
        <p:spPr>
          <a:xfrm>
            <a:off x="8176393" y="-107157"/>
            <a:ext cx="10432257" cy="10432257"/>
          </a:xfrm>
          <a:prstGeom prst="rect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07157"/>
            <a:ext cx="10432257" cy="10425115"/>
          </a:xfrm>
          <a:prstGeom prst="rect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2"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915815"/>
            <a:ext cx="7271614" cy="536338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7364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1116397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003044" y="1271303"/>
            <a:ext cx="417992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LIVRO DE DANIEL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45016" y="3107472"/>
            <a:ext cx="6295982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livro narra a trajetória de Daniel e de seus amigos, destacando os desafios culturais, políticos, morais e espirituais que eles suportaram em terra estrangeira.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1816213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92371" y="1950516"/>
            <a:ext cx="6201273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Panorama geral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348" y="7587648"/>
            <a:ext cx="1295400" cy="12954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4F294DE-E64D-E8C5-AB46-B9BBE63FCCC8}"/>
              </a:ext>
            </a:extLst>
          </p:cNvPr>
          <p:cNvSpPr/>
          <p:nvPr/>
        </p:nvSpPr>
        <p:spPr>
          <a:xfrm>
            <a:off x="8176393" y="-107157"/>
            <a:ext cx="10432257" cy="10432257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69018" y="-107158"/>
            <a:ext cx="10432257" cy="10432257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066112"/>
            <a:ext cx="7271614" cy="719218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198596" y="8343900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266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003044" y="421606"/>
            <a:ext cx="417992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LIVRO DE DANIEL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788938" y="2171700"/>
            <a:ext cx="660813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b="1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se tratar de um documento histórico, e ao mesmo tempo, profético, é possível dividir o livro em duas seções que formam um todo perfeito.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9665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96463" y="1181100"/>
            <a:ext cx="698346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Estrutura e peculiaridades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447" y="8566751"/>
            <a:ext cx="1295400" cy="129540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DB52DCDC-C2F2-C396-1871-EF3E11FF8704}"/>
              </a:ext>
            </a:extLst>
          </p:cNvPr>
          <p:cNvSpPr txBox="1"/>
          <p:nvPr/>
        </p:nvSpPr>
        <p:spPr>
          <a:xfrm>
            <a:off x="979520" y="5361920"/>
            <a:ext cx="41648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7BB59FCE-54E7-C12D-282A-6883D18F72E6}"/>
              </a:ext>
            </a:extLst>
          </p:cNvPr>
          <p:cNvSpPr txBox="1"/>
          <p:nvPr/>
        </p:nvSpPr>
        <p:spPr>
          <a:xfrm>
            <a:off x="1637658" y="4904720"/>
            <a:ext cx="5238826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primeira parte (capítulos 1 a 6), são narrados os fatos e as experiências importantes na vida de Daniel dentro da Babilônia.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F938A45-3C45-E319-4933-9F993464D215}"/>
              </a:ext>
            </a:extLst>
          </p:cNvPr>
          <p:cNvSpPr txBox="1"/>
          <p:nvPr/>
        </p:nvSpPr>
        <p:spPr>
          <a:xfrm>
            <a:off x="979520" y="7114282"/>
            <a:ext cx="65813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95704CB-C56B-0045-23E1-BA90EA80529A}"/>
              </a:ext>
            </a:extLst>
          </p:cNvPr>
          <p:cNvSpPr txBox="1"/>
          <p:nvPr/>
        </p:nvSpPr>
        <p:spPr>
          <a:xfrm>
            <a:off x="1637657" y="6591062"/>
            <a:ext cx="5942273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2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segunda (capítulos 7 a 12), estão as visões e as mensagens proféticas, que revelam acontecimentos dos séculos seguintes e até o tempo do fim.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4F294DE-E64D-E8C5-AB46-B9BBE63FCCC8}"/>
              </a:ext>
            </a:extLst>
          </p:cNvPr>
          <p:cNvSpPr/>
          <p:nvPr/>
        </p:nvSpPr>
        <p:spPr>
          <a:xfrm>
            <a:off x="8176393" y="-107157"/>
            <a:ext cx="10432257" cy="10432257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2" y="-107156"/>
            <a:ext cx="10432257" cy="10410134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86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" grpId="0"/>
      <p:bldP spid="6" grpId="0"/>
      <p:bldP spid="8" grpId="0"/>
      <p:bldP spid="9" grpId="0"/>
      <p:bldP spid="7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496672" y="1790700"/>
            <a:ext cx="6876928" cy="5909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disse o rei a </a:t>
            </a:r>
            <a:r>
              <a:rPr lang="pt-BR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Aspenaz</a:t>
            </a:r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chefe dos seus eunucos, que trouxesse alguns dos filhos de Israel, e da linhagem real, e dos nobres.” (</a:t>
            </a:r>
            <a:r>
              <a:rPr lang="pt-BR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5181600" y="308994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40576" y="535401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169151" y="308994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46181" y="2154729"/>
            <a:ext cx="7181728" cy="51706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é um exemplo inspirador de fidelidade em uma cultura hostil.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9917" r="-17859"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522244" y="1905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881219" y="4169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720037" y="190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-1397914" y="102803"/>
            <a:ext cx="13122393" cy="10081394"/>
          </a:xfrm>
          <a:prstGeom prst="rect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62800" y="7200900"/>
            <a:ext cx="8395098" cy="1124948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173917" y="8271298"/>
            <a:ext cx="879431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9468858" y="8437323"/>
            <a:ext cx="61144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1.5-14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7189400" y="8275337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44457" y="8267700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8066635" y="7205152"/>
            <a:ext cx="67056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09B3D6-B23A-940E-8696-A7663482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543" y="0"/>
            <a:ext cx="18307542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E5E24BD-141D-3DED-84F9-9C1D2C2039DD}"/>
              </a:ext>
            </a:extLst>
          </p:cNvPr>
          <p:cNvSpPr/>
          <p:nvPr/>
        </p:nvSpPr>
        <p:spPr>
          <a:xfrm flipH="1">
            <a:off x="-989854" y="-41678"/>
            <a:ext cx="10668000" cy="10370356"/>
          </a:xfrm>
          <a:prstGeom prst="roundRect">
            <a:avLst>
              <a:gd name="adj" fmla="val 0"/>
            </a:avLst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D6C7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741041" y="1408318"/>
            <a:ext cx="9648740" cy="8394749"/>
            <a:chOff x="0" y="0"/>
            <a:chExt cx="6862939" cy="2630325"/>
          </a:xfrm>
          <a:pattFill prst="pct50">
            <a:fgClr>
              <a:srgbClr val="DFB480"/>
            </a:fgClr>
            <a:bgClr>
              <a:srgbClr val="835F3F"/>
            </a:bgClr>
          </a:patt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2630325"/>
            </a:xfrm>
            <a:prstGeom prst="rect">
              <a:avLst/>
            </a:prstGeom>
            <a:grpFill/>
            <a:ln w="1905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8237197" y="1647670"/>
            <a:ext cx="8656428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solidFill>
                  <a:srgbClr val="1D1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trimestre, vamos estudar o livro do profeta Daniel. O conteúdo desta literatura veterotestamentária é uma mescla de história, visões, revelações e profecias.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670C2EE3-A97C-4F67-A29C-52CDBC51D941}"/>
              </a:ext>
            </a:extLst>
          </p:cNvPr>
          <p:cNvGrpSpPr/>
          <p:nvPr/>
        </p:nvGrpSpPr>
        <p:grpSpPr>
          <a:xfrm>
            <a:off x="7741041" y="495300"/>
            <a:ext cx="9648740" cy="935222"/>
            <a:chOff x="0" y="0"/>
            <a:chExt cx="6862939" cy="3093494"/>
          </a:xfrm>
          <a:gradFill>
            <a:gsLst>
              <a:gs pos="100000">
                <a:srgbClr val="1D1B1C"/>
              </a:gs>
              <a:gs pos="48000">
                <a:schemeClr val="bg2">
                  <a:lumMod val="25000"/>
                </a:schemeClr>
              </a:gs>
              <a:gs pos="0">
                <a:srgbClr val="1D1B1C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BABA725D-994B-4D1B-8E0E-DE45F646AC7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TextBox 9">
            <a:extLst>
              <a:ext uri="{FF2B5EF4-FFF2-40B4-BE49-F238E27FC236}">
                <a16:creationId xmlns:a16="http://schemas.microsoft.com/office/drawing/2014/main" id="{8BDE6354-27E9-46D7-A32E-565B1F8CD329}"/>
              </a:ext>
            </a:extLst>
          </p:cNvPr>
          <p:cNvSpPr txBox="1"/>
          <p:nvPr/>
        </p:nvSpPr>
        <p:spPr>
          <a:xfrm>
            <a:off x="8001000" y="582868"/>
            <a:ext cx="9204396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500" b="1" dirty="0">
                <a:solidFill>
                  <a:srgbClr val="D6C7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DO TRIMESTRE 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D97E206E-5E62-65CE-05FF-44A026C540F5}"/>
              </a:ext>
            </a:extLst>
          </p:cNvPr>
          <p:cNvSpPr txBox="1"/>
          <p:nvPr/>
        </p:nvSpPr>
        <p:spPr>
          <a:xfrm>
            <a:off x="8190102" y="5008858"/>
            <a:ext cx="8656428" cy="452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solidFill>
                  <a:srgbClr val="1D1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de Daniel e seus amigos, aprenderemos valiosas lições de fé, fidelidade e integridade moral. Além disso, lançaremos nosso olhar para o futuro com as lentes da revelação divina, contemplando a soberania de Deus e Seus propósitos eternos.</a:t>
            </a:r>
          </a:p>
        </p:txBody>
      </p:sp>
    </p:spTree>
    <p:extLst>
      <p:ext uri="{BB962C8B-B14F-4D97-AF65-F5344CB8AC3E}">
        <p14:creationId xmlns:p14="http://schemas.microsoft.com/office/powerpoint/2010/main" val="7298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2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8E4FD3E-D03B-9C2A-F377-0AABC980EF10}"/>
              </a:ext>
            </a:extLst>
          </p:cNvPr>
          <p:cNvSpPr/>
          <p:nvPr/>
        </p:nvSpPr>
        <p:spPr>
          <a:xfrm rot="5400000">
            <a:off x="2200751" y="2353147"/>
            <a:ext cx="5352104" cy="7924802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1444303" y="3794522"/>
            <a:ext cx="6934198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745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comentarista do trimestre é o Pr, Valmir Nascimento, jurista, mestre em Teologia e doutorando em Filosofia. Ele e pastor auxiliar na Assembleia de Deus em Cuiabá, MT, onde preside o Conselho de Educação e Cultura local e do estado. Autor de várias obras publicadas pela CPAD. </a:t>
            </a:r>
          </a:p>
          <a:p>
            <a:endParaRPr lang="pt-BR" sz="3600" dirty="0">
              <a:solidFill>
                <a:srgbClr val="7455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C301E0C-0926-9A44-E29F-2D8D5947D0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998" y="1104900"/>
            <a:ext cx="1295402" cy="129540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4401" y="2590801"/>
            <a:ext cx="7063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835F3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COMENTARISTA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0053F0D-6BE4-2CCB-B3EF-EF0CF101F262}"/>
              </a:ext>
            </a:extLst>
          </p:cNvPr>
          <p:cNvSpPr/>
          <p:nvPr/>
        </p:nvSpPr>
        <p:spPr>
          <a:xfrm rot="5400000">
            <a:off x="-1738793" y="6292687"/>
            <a:ext cx="5352104" cy="45719"/>
          </a:xfrm>
          <a:prstGeom prst="rect">
            <a:avLst/>
          </a:prstGeom>
          <a:gradFill flip="none" rotWithShape="1">
            <a:gsLst>
              <a:gs pos="0">
                <a:srgbClr val="463322"/>
              </a:gs>
              <a:gs pos="100000">
                <a:srgbClr val="966D48"/>
              </a:gs>
            </a:gsLst>
            <a:lin ang="81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 flipH="1">
            <a:off x="8915398" y="995670"/>
            <a:ext cx="8610600" cy="8161302"/>
          </a:xfrm>
          <a:prstGeom prst="rect">
            <a:avLst/>
          </a:prstGeom>
          <a:blipFill dpi="0"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DCADE74-443E-6A23-5662-372A2DAD7744}"/>
              </a:ext>
            </a:extLst>
          </p:cNvPr>
          <p:cNvSpPr/>
          <p:nvPr/>
        </p:nvSpPr>
        <p:spPr>
          <a:xfrm rot="5400000">
            <a:off x="7477566" y="-553516"/>
            <a:ext cx="10287002" cy="11394030"/>
          </a:xfrm>
          <a:prstGeom prst="rect">
            <a:avLst/>
          </a:pr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8225043" y="1183985"/>
            <a:ext cx="8893038" cy="199039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9008619" y="1348187"/>
            <a:ext cx="75438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panorama geral do livro de Daniel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BF85AE6-1E49-8B27-A034-F9F4BDFC5C4F}"/>
              </a:ext>
            </a:extLst>
          </p:cNvPr>
          <p:cNvGrpSpPr/>
          <p:nvPr/>
        </p:nvGrpSpPr>
        <p:grpSpPr>
          <a:xfrm>
            <a:off x="8225043" y="266700"/>
            <a:ext cx="8893038" cy="92146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8EA560D-BF71-C5B1-971B-C6C7B02F97B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457200" y="3866228"/>
            <a:ext cx="6248766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3D324AE-58F5-23A5-48D7-68D93F9AB47B}"/>
              </a:ext>
            </a:extLst>
          </p:cNvPr>
          <p:cNvSpPr txBox="1"/>
          <p:nvPr/>
        </p:nvSpPr>
        <p:spPr>
          <a:xfrm>
            <a:off x="8899662" y="311936"/>
            <a:ext cx="7543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83FEF0-B4FC-778C-DD07-3A26DC2B5562}"/>
              </a:ext>
            </a:extLst>
          </p:cNvPr>
          <p:cNvGrpSpPr/>
          <p:nvPr/>
        </p:nvGrpSpPr>
        <p:grpSpPr>
          <a:xfrm>
            <a:off x="8251962" y="4244069"/>
            <a:ext cx="8893038" cy="199039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16AE41A-A533-F18A-0C23-9B542C74D34C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id="{1A439042-5746-4992-954A-5A61680563DA}"/>
              </a:ext>
            </a:extLst>
          </p:cNvPr>
          <p:cNvSpPr txBox="1"/>
          <p:nvPr/>
        </p:nvSpPr>
        <p:spPr>
          <a:xfrm>
            <a:off x="9035538" y="4408271"/>
            <a:ext cx="740792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dirty="0">
                <a:gradFill flip="none" rotWithShape="1">
                  <a:gsLst>
                    <a:gs pos="0">
                      <a:srgbClr val="2B0D03"/>
                    </a:gs>
                    <a:gs pos="50000">
                      <a:srgbClr val="463322"/>
                    </a:gs>
                    <a:gs pos="100000">
                      <a:srgbClr val="B18A65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contexto histórico da vida do profeta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036C8D22-1BBF-72B1-1042-0D979F830AA7}"/>
              </a:ext>
            </a:extLst>
          </p:cNvPr>
          <p:cNvGrpSpPr/>
          <p:nvPr/>
        </p:nvGrpSpPr>
        <p:grpSpPr>
          <a:xfrm>
            <a:off x="8251962" y="3326784"/>
            <a:ext cx="8893038" cy="92146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C11BA2A-86E9-86DC-AC95-A00FC99DB25C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rgbClr val="463322"/>
              </a:fgClr>
              <a:bgClr>
                <a:srgbClr val="2B0D03"/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DEF132-6699-0587-F6AA-3B3DB2CA4E1C}"/>
              </a:ext>
            </a:extLst>
          </p:cNvPr>
          <p:cNvSpPr txBox="1"/>
          <p:nvPr/>
        </p:nvSpPr>
        <p:spPr>
          <a:xfrm>
            <a:off x="8926581" y="3372020"/>
            <a:ext cx="7543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 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4E2941B0-8395-B27B-4951-41738A0FB268}"/>
              </a:ext>
            </a:extLst>
          </p:cNvPr>
          <p:cNvGrpSpPr/>
          <p:nvPr/>
        </p:nvGrpSpPr>
        <p:grpSpPr>
          <a:xfrm>
            <a:off x="8251962" y="7333685"/>
            <a:ext cx="8893038" cy="268661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A6F08DD0-C6F5-6CEF-9FEB-29D5C79F194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69216DB4-EB1A-7CE0-446C-2FE3742F0B5C}"/>
              </a:ext>
            </a:extLst>
          </p:cNvPr>
          <p:cNvSpPr txBox="1"/>
          <p:nvPr/>
        </p:nvSpPr>
        <p:spPr>
          <a:xfrm>
            <a:off x="8610600" y="7532191"/>
            <a:ext cx="81534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dirty="0">
                <a:gradFill flip="none" rotWithShape="1">
                  <a:gsLst>
                    <a:gs pos="0">
                      <a:srgbClr val="5C0000"/>
                    </a:gs>
                    <a:gs pos="50000">
                      <a:srgbClr val="C000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respeito da chegada dos jovens hebreus na Babilônia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20B2E719-E739-90A4-EAE9-D3A710994FA4}"/>
              </a:ext>
            </a:extLst>
          </p:cNvPr>
          <p:cNvGrpSpPr/>
          <p:nvPr/>
        </p:nvGrpSpPr>
        <p:grpSpPr>
          <a:xfrm>
            <a:off x="8251962" y="6416400"/>
            <a:ext cx="8893038" cy="92146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E46ADFF-F54A-2B19-4119-6E420953BD9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rgbClr val="C00000"/>
              </a:fgClr>
              <a:bgClr>
                <a:schemeClr val="tx1">
                  <a:lumMod val="95000"/>
                  <a:lumOff val="5000"/>
                </a:schemeClr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101660D6-2E27-18BA-B455-890F3559FD90}"/>
              </a:ext>
            </a:extLst>
          </p:cNvPr>
          <p:cNvSpPr txBox="1"/>
          <p:nvPr/>
        </p:nvSpPr>
        <p:spPr>
          <a:xfrm>
            <a:off x="8926581" y="6461636"/>
            <a:ext cx="7543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REFLETIR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/>
      <p:bldP spid="10" grpId="0"/>
      <p:bldP spid="1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838200" y="4305300"/>
            <a:ext cx="8915400" cy="53340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557" y="4514611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224066" y="48387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312014" y="6119695"/>
            <a:ext cx="8136786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primeira lição, teremos uma visão panorâmica do livro e do seu contexto, e o início da vida dos jovens hebreus no cativeiro babilônico.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040B399A-A0F9-9A0B-5C67-305C527C1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Paralelogramo 19">
            <a:extLst>
              <a:ext uri="{FF2B5EF4-FFF2-40B4-BE49-F238E27FC236}">
                <a16:creationId xmlns:a16="http://schemas.microsoft.com/office/drawing/2014/main" id="{44FFC1AD-262D-4983-A487-3A1426F6F44F}"/>
              </a:ext>
            </a:extLst>
          </p:cNvPr>
          <p:cNvSpPr/>
          <p:nvPr/>
        </p:nvSpPr>
        <p:spPr>
          <a:xfrm>
            <a:off x="8229600" y="0"/>
            <a:ext cx="10058399" cy="10287000"/>
          </a:xfrm>
          <a:prstGeom prst="parallelogram">
            <a:avLst>
              <a:gd name="adj" fmla="val 0"/>
            </a:avLst>
          </a:prstGeom>
          <a:pattFill prst="dkUpDiag">
            <a:fgClr>
              <a:schemeClr val="bg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601200" y="4398051"/>
            <a:ext cx="7750661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9600" b="1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I. O LIVRO DE DANIEL</a:t>
            </a:r>
          </a:p>
        </p:txBody>
      </p:sp>
      <p:sp>
        <p:nvSpPr>
          <p:cNvPr id="5" name="Paralelogramo 4">
            <a:extLst>
              <a:ext uri="{FF2B5EF4-FFF2-40B4-BE49-F238E27FC236}">
                <a16:creationId xmlns:a16="http://schemas.microsoft.com/office/drawing/2014/main" id="{015A8635-9336-7B49-375F-9F0AB498744B}"/>
              </a:ext>
            </a:extLst>
          </p:cNvPr>
          <p:cNvSpPr/>
          <p:nvPr/>
        </p:nvSpPr>
        <p:spPr>
          <a:xfrm flipH="1">
            <a:off x="-1461611" y="-294486"/>
            <a:ext cx="11236949" cy="10875972"/>
          </a:xfrm>
          <a:prstGeom prst="parallelogram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9055" y="1943100"/>
            <a:ext cx="2454951" cy="24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457</Words>
  <Application>Microsoft Office PowerPoint</Application>
  <PresentationFormat>Personalizar</PresentationFormat>
  <Paragraphs>39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Poppins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Daniel: Uma Inspiradora Jornada de Fidelidade</dc:title>
  <dc:creator>Henrique Nascimento</dc:creator>
  <cp:lastModifiedBy>HERBETH LINS</cp:lastModifiedBy>
  <cp:revision>95</cp:revision>
  <dcterms:created xsi:type="dcterms:W3CDTF">2006-08-16T00:00:00Z</dcterms:created>
  <dcterms:modified xsi:type="dcterms:W3CDTF">2024-07-02T19:03:59Z</dcterms:modified>
  <dc:identifier>DAFjsyPzqZA</dc:identifier>
</cp:coreProperties>
</file>