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348" r:id="rId6"/>
    <p:sldId id="475" r:id="rId7"/>
    <p:sldId id="418" r:id="rId8"/>
    <p:sldId id="293" r:id="rId9"/>
    <p:sldId id="511" r:id="rId10"/>
    <p:sldId id="513" r:id="rId11"/>
    <p:sldId id="512" r:id="rId12"/>
    <p:sldId id="514" r:id="rId13"/>
    <p:sldId id="515" r:id="rId14"/>
    <p:sldId id="516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oppins" panose="00000500000000000000" pitchFamily="50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0A"/>
    <a:srgbClr val="39200A"/>
    <a:srgbClr val="1D1B1C"/>
    <a:srgbClr val="00602B"/>
    <a:srgbClr val="00D05E"/>
    <a:srgbClr val="2B0D03"/>
    <a:srgbClr val="463322"/>
    <a:srgbClr val="A45511"/>
    <a:srgbClr val="835F3F"/>
    <a:srgbClr val="B18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09600" y="3050381"/>
            <a:ext cx="760395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VIVEREMOS NA BABILONIA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578130" y="71247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de Julho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98709" y="78371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771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631706"/>
            <a:ext cx="5746373" cy="1219200"/>
          </a:xfrm>
          <a:prstGeom prst="rect">
            <a:avLst/>
          </a:prstGeom>
          <a:gradFill>
            <a:gsLst>
              <a:gs pos="100000">
                <a:srgbClr val="2B0D03"/>
              </a:gs>
              <a:gs pos="0">
                <a:srgbClr val="46332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8396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6317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31" y="16425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382000" y="1"/>
            <a:ext cx="11963400" cy="10286999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3132917"/>
            <a:ext cx="7271614" cy="45136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6777796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13335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137296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66801" y="3503526"/>
            <a:ext cx="6019799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Eles tiveram de enfrentar o sofrimento e a vergonha de serem levados como escravos de um rei ambicioso e cruel.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202630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16950" y="2022111"/>
            <a:ext cx="49521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7000647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300"/>
            <a:ext cx="10432257" cy="10432257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375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8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24585" y="3714656"/>
            <a:ext cx="7271614" cy="3446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26882" y="6297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24586" y="191524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698193" y="195470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57986" y="4111817"/>
            <a:ext cx="6248399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Você pode imaginar o que se passava na cabeça desses jovens?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24585" y="260804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84335" y="2603851"/>
            <a:ext cx="49521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33" y="65208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298"/>
            <a:ext cx="10432257" cy="1043225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68" b="348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500984"/>
            <a:ext cx="7271614" cy="62777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70156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741037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62000" y="2725988"/>
            <a:ext cx="66294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terra natal havia sido devastada, os muros derrubados, o Templo destruído, amigos e familiares assassinados por ocasião da invasão (2 Cr 36.6-20;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Lm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5). Todavia, não deixaram se abater pelas circunstâncias da sua vida.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39437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16950" y="1409700"/>
            <a:ext cx="472440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0448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07156"/>
            <a:ext cx="10432257" cy="10425114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83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447116"/>
            <a:ext cx="7271614" cy="627778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7844329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647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68716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2672120"/>
            <a:ext cx="659923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história de Daniel e seus amigos nos faz recordar que os justos podem passar por provações. O sofrimento é uma parte comum da experiência humana e não poupa aqueles que temem ao Senhor (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9.2)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34050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92168" y="1593124"/>
            <a:ext cx="6569063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sofrimento do justo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067180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299"/>
            <a:ext cx="10432257" cy="1043225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7867" t="68" r="-27867" b="-68"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042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3209116"/>
            <a:ext cx="7271614" cy="46013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6907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1409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1449169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3513534"/>
            <a:ext cx="659923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Embora novos, tinham a mente madura o suficiente para não adotarem uma postura de amargura e vitimismo.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210250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92168" y="2355124"/>
            <a:ext cx="6569063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sofrimento do justo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71304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300"/>
            <a:ext cx="10432257" cy="1043225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2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744200" y="1638300"/>
            <a:ext cx="6876928" cy="590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“Procurai a paz da cidade para onde vos fiz transportar; e orai por ela ao SENHOR, porque, na sua paz, vós tereis paz.”</a:t>
            </a:r>
          </a:p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(Jr 29.7)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85725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87989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8572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9600" y="1873389"/>
            <a:ext cx="7181728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crente fiel pode habitar na Babilônia, mas a cultura da Babilônia não pode ter domínio sobre ele.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85725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87989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8572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-1397914" y="102803"/>
            <a:ext cx="13122393" cy="10081394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62800" y="7200900"/>
            <a:ext cx="8395098" cy="1124948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173917" y="8271298"/>
            <a:ext cx="879431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9468858" y="8411170"/>
            <a:ext cx="611444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1.1-3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7189400" y="8275337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457" y="8267700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8066635" y="7205152"/>
            <a:ext cx="670560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2552700"/>
            <a:ext cx="8915400" cy="73914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3157" y="2762011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90666" y="30861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8614" y="4367095"/>
            <a:ext cx="813678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chegarem a Babilônia, os jovens hebreus se depararam com um mundo novo e uma cultura completamente distinta de sua terra natal. Dentro desse ambiente, repleto de desafios culturais e morais, como Daniel e seus amigos deveriam viver? 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DCADE74-443E-6A23-5662-372A2DAD7744}"/>
              </a:ext>
            </a:extLst>
          </p:cNvPr>
          <p:cNvSpPr/>
          <p:nvPr/>
        </p:nvSpPr>
        <p:spPr>
          <a:xfrm rot="5400000">
            <a:off x="7477566" y="-553516"/>
            <a:ext cx="10287002" cy="11394030"/>
          </a:xfrm>
          <a:prstGeom prst="rect">
            <a:avLst/>
          </a:pr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8251962" y="988212"/>
            <a:ext cx="8893038" cy="151188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8926581" y="1104900"/>
            <a:ext cx="754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chegada dos jovens hebreus na Babilônia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BF85AE6-1E49-8B27-A034-F9F4BDFC5C4F}"/>
              </a:ext>
            </a:extLst>
          </p:cNvPr>
          <p:cNvGrpSpPr/>
          <p:nvPr/>
        </p:nvGrpSpPr>
        <p:grpSpPr>
          <a:xfrm>
            <a:off x="8251962" y="190500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8EA560D-BF71-C5B1-971B-C6C7B02F97B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chemeClr val="accent1">
                  <a:lumMod val="75000"/>
                </a:schemeClr>
              </a:fgClr>
              <a:bgClr>
                <a:schemeClr val="accent1">
                  <a:lumMod val="50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457200" y="3866228"/>
            <a:ext cx="6248766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3D324AE-58F5-23A5-48D7-68D93F9AB47B}"/>
              </a:ext>
            </a:extLst>
          </p:cNvPr>
          <p:cNvSpPr txBox="1"/>
          <p:nvPr/>
        </p:nvSpPr>
        <p:spPr>
          <a:xfrm>
            <a:off x="8926581" y="235735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 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83FEF0-B4FC-778C-DD07-3A26DC2B5562}"/>
              </a:ext>
            </a:extLst>
          </p:cNvPr>
          <p:cNvGrpSpPr/>
          <p:nvPr/>
        </p:nvGrpSpPr>
        <p:grpSpPr>
          <a:xfrm>
            <a:off x="8251962" y="3393697"/>
            <a:ext cx="8893038" cy="151188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16AE41A-A533-F18A-0C23-9B542C74D34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id="{1A439042-5746-4992-954A-5A61680563DA}"/>
              </a:ext>
            </a:extLst>
          </p:cNvPr>
          <p:cNvSpPr txBox="1"/>
          <p:nvPr/>
        </p:nvSpPr>
        <p:spPr>
          <a:xfrm>
            <a:off x="8994519" y="3510385"/>
            <a:ext cx="740792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 flip="none" rotWithShape="1">
                  <a:gsLst>
                    <a:gs pos="0">
                      <a:srgbClr val="2B0D03"/>
                    </a:gs>
                    <a:gs pos="50000">
                      <a:srgbClr val="463322"/>
                    </a:gs>
                    <a:gs pos="100000">
                      <a:srgbClr val="B18A65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características da imponente cidade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036C8D22-1BBF-72B1-1042-0D979F830AA7}"/>
              </a:ext>
            </a:extLst>
          </p:cNvPr>
          <p:cNvGrpSpPr/>
          <p:nvPr/>
        </p:nvGrpSpPr>
        <p:grpSpPr>
          <a:xfrm>
            <a:off x="8251962" y="2595985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C11BA2A-86E9-86DC-AC95-A00FC99DB25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463322"/>
              </a:fgClr>
              <a:bgClr>
                <a:srgbClr val="2B0D03"/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DEF132-6699-0587-F6AA-3B3DB2CA4E1C}"/>
              </a:ext>
            </a:extLst>
          </p:cNvPr>
          <p:cNvSpPr txBox="1"/>
          <p:nvPr/>
        </p:nvSpPr>
        <p:spPr>
          <a:xfrm>
            <a:off x="8926581" y="2641220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CONHECER 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4E2941B0-8395-B27B-4951-41738A0FB268}"/>
              </a:ext>
            </a:extLst>
          </p:cNvPr>
          <p:cNvGrpSpPr/>
          <p:nvPr/>
        </p:nvGrpSpPr>
        <p:grpSpPr>
          <a:xfrm>
            <a:off x="8251962" y="5788812"/>
            <a:ext cx="8893038" cy="161427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A6F08DD0-C6F5-6CEF-9FEB-29D5C79F194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69216DB4-EB1A-7CE0-446C-2FE3742F0B5C}"/>
              </a:ext>
            </a:extLst>
          </p:cNvPr>
          <p:cNvSpPr txBox="1"/>
          <p:nvPr/>
        </p:nvSpPr>
        <p:spPr>
          <a:xfrm>
            <a:off x="9171756" y="5956698"/>
            <a:ext cx="70534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 flip="none" rotWithShape="1">
                  <a:gsLst>
                    <a:gs pos="0">
                      <a:srgbClr val="5C0000"/>
                    </a:gs>
                    <a:gs pos="50000">
                      <a:srgbClr val="C000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cultura e o espírito da Babilônia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20B2E719-E739-90A4-EAE9-D3A710994FA4}"/>
              </a:ext>
            </a:extLst>
          </p:cNvPr>
          <p:cNvGrpSpPr/>
          <p:nvPr/>
        </p:nvGrpSpPr>
        <p:grpSpPr>
          <a:xfrm>
            <a:off x="8251962" y="4991100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E46ADFF-F54A-2B19-4119-6E420953BD9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C00000"/>
              </a:fgClr>
              <a:bgClr>
                <a:schemeClr val="tx1">
                  <a:lumMod val="95000"/>
                  <a:lumOff val="5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101660D6-2E27-18BA-B455-890F3559FD90}"/>
              </a:ext>
            </a:extLst>
          </p:cNvPr>
          <p:cNvSpPr txBox="1"/>
          <p:nvPr/>
        </p:nvSpPr>
        <p:spPr>
          <a:xfrm>
            <a:off x="8926581" y="5036335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 </a:t>
            </a: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5167CAFD-1764-87F1-110B-8FE9A2381BED}"/>
              </a:ext>
            </a:extLst>
          </p:cNvPr>
          <p:cNvGrpSpPr/>
          <p:nvPr/>
        </p:nvGrpSpPr>
        <p:grpSpPr>
          <a:xfrm>
            <a:off x="8251962" y="8303412"/>
            <a:ext cx="8893038" cy="161427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11CC8CF-5ABC-01F5-A6E2-439844C393D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3" name="TextBox 9">
            <a:extLst>
              <a:ext uri="{FF2B5EF4-FFF2-40B4-BE49-F238E27FC236}">
                <a16:creationId xmlns:a16="http://schemas.microsoft.com/office/drawing/2014/main" id="{908ECB30-C2AC-E328-2873-E47ACD8C80FB}"/>
              </a:ext>
            </a:extLst>
          </p:cNvPr>
          <p:cNvSpPr txBox="1"/>
          <p:nvPr/>
        </p:nvSpPr>
        <p:spPr>
          <a:xfrm>
            <a:off x="9171756" y="8471298"/>
            <a:ext cx="70534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solidFill>
                  <a:srgbClr val="1D1B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viver e testemunhar na Babilônia</a:t>
            </a: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03B2D8F3-84B5-1101-9CB2-01338E18450A}"/>
              </a:ext>
            </a:extLst>
          </p:cNvPr>
          <p:cNvGrpSpPr/>
          <p:nvPr/>
        </p:nvGrpSpPr>
        <p:grpSpPr>
          <a:xfrm>
            <a:off x="8251962" y="7505700"/>
            <a:ext cx="8893038" cy="83845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61D894D7-1A64-B393-5121-B770B639293A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pattFill prst="pct70">
              <a:fgClr>
                <a:srgbClr val="1D1B1C"/>
              </a:fgClr>
              <a:bgClr>
                <a:schemeClr val="tx1">
                  <a:lumMod val="95000"/>
                  <a:lumOff val="5000"/>
                </a:schemeClr>
              </a:bgClr>
            </a:patt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" name="TextBox 9">
            <a:extLst>
              <a:ext uri="{FF2B5EF4-FFF2-40B4-BE49-F238E27FC236}">
                <a16:creationId xmlns:a16="http://schemas.microsoft.com/office/drawing/2014/main" id="{7E1C1A08-702E-64AD-2CCE-D342B996E565}"/>
              </a:ext>
            </a:extLst>
          </p:cNvPr>
          <p:cNvSpPr txBox="1"/>
          <p:nvPr/>
        </p:nvSpPr>
        <p:spPr>
          <a:xfrm>
            <a:off x="8926581" y="7550935"/>
            <a:ext cx="754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 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/>
      <p:bldP spid="10" grpId="0"/>
      <p:bldP spid="13" grpId="0"/>
      <p:bldP spid="19" grpId="0"/>
      <p:bldP spid="2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40B399A-A0F9-9A0B-5C67-305C527C1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Paralelogramo 19">
            <a:extLst>
              <a:ext uri="{FF2B5EF4-FFF2-40B4-BE49-F238E27FC236}">
                <a16:creationId xmlns:a16="http://schemas.microsoft.com/office/drawing/2014/main" id="{44FFC1AD-262D-4983-A487-3A1426F6F44F}"/>
              </a:ext>
            </a:extLst>
          </p:cNvPr>
          <p:cNvSpPr/>
          <p:nvPr/>
        </p:nvSpPr>
        <p:spPr>
          <a:xfrm>
            <a:off x="8229600" y="0"/>
            <a:ext cx="10058399" cy="10287000"/>
          </a:xfrm>
          <a:prstGeom prst="parallelogram">
            <a:avLst>
              <a:gd name="adj" fmla="val 0"/>
            </a:avLst>
          </a:prstGeom>
          <a:pattFill prst="dkUpDiag">
            <a:fgClr>
              <a:schemeClr val="bg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350862" y="3895785"/>
            <a:ext cx="8403738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200" b="1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I. A CHEGADA DE DANIEL E SEUS AMIGOS NA BABILÔNIA</a:t>
            </a:r>
          </a:p>
        </p:txBody>
      </p:sp>
      <p:sp>
        <p:nvSpPr>
          <p:cNvPr id="5" name="Paralelogramo 4">
            <a:extLst>
              <a:ext uri="{FF2B5EF4-FFF2-40B4-BE49-F238E27FC236}">
                <a16:creationId xmlns:a16="http://schemas.microsoft.com/office/drawing/2014/main" id="{015A8635-9336-7B49-375F-9F0AB498744B}"/>
              </a:ext>
            </a:extLst>
          </p:cNvPr>
          <p:cNvSpPr/>
          <p:nvPr/>
        </p:nvSpPr>
        <p:spPr>
          <a:xfrm flipH="1">
            <a:off x="-1461611" y="-294486"/>
            <a:ext cx="11236949" cy="10875972"/>
          </a:xfrm>
          <a:prstGeom prst="parallelogram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17" y="1440834"/>
            <a:ext cx="2454951" cy="24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077615"/>
            <a:ext cx="7271614" cy="703978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8202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278197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317666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1977" y="2335597"/>
            <a:ext cx="6479423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judeus foram deportados para o exílio babilônio em três levas (605, 597 e 586 </a:t>
            </a:r>
            <a:r>
              <a:rPr lang="pt-BR" sz="34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a.C</a:t>
            </a:r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). No primeiro grupo estavam alguns israelitas de origem nobre. Usando uma estratégia comum na antiguidade, o objetivo de Nabucodonosor era treiná-los para ocuparem posições importantes e servirem ao reino dos conquistadores.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978013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503093" y="963997"/>
            <a:ext cx="5179829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Deportados para uma terra estranha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4258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>
            <a:off x="8176393" y="-114301"/>
            <a:ext cx="10432257" cy="1043225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457200" y="2165312"/>
            <a:ext cx="7271614" cy="67996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059497" y="8126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457201" y="365894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730808" y="405363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CHEGADA DE DANIEL E SEUS AMIGOS NA BABILÔNIA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0601" y="2434419"/>
            <a:ext cx="624839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 fazia parte desse grupo, juntamente com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Hananias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Misael e Azarias. Daniel descendia de uma família da aristocracia, talvez até mesmo pertencesse à linhagem real de Judá. Nessa época, tinha provavelmente entre quatorze e dezoito anos de idade.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457200" y="1058702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616950" y="1054505"/>
            <a:ext cx="495211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Jovem Daniel e seus companheiros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48" y="8349648"/>
            <a:ext cx="1295400" cy="12954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4FC4BEE3-285C-73A5-77FC-A490362BEBAF}"/>
              </a:ext>
            </a:extLst>
          </p:cNvPr>
          <p:cNvSpPr/>
          <p:nvPr/>
        </p:nvSpPr>
        <p:spPr>
          <a:xfrm flipH="1">
            <a:off x="8176390" y="-114299"/>
            <a:ext cx="10432257" cy="1043225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2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</TotalTime>
  <Words>520</Words>
  <Application>Microsoft Office PowerPoint</Application>
  <PresentationFormat>Personalizar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VIVEREMOS NA BABILONIA</dc:title>
  <dc:creator>Henrique Nascimento</dc:creator>
  <cp:lastModifiedBy>HERBETH LINS</cp:lastModifiedBy>
  <cp:revision>101</cp:revision>
  <dcterms:created xsi:type="dcterms:W3CDTF">2006-08-16T00:00:00Z</dcterms:created>
  <dcterms:modified xsi:type="dcterms:W3CDTF">2024-07-09T19:58:23Z</dcterms:modified>
  <dc:identifier>DAFjsyPzqZA</dc:identifier>
</cp:coreProperties>
</file>