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402" r:id="rId3"/>
    <p:sldId id="491" r:id="rId4"/>
    <p:sldId id="468" r:id="rId5"/>
    <p:sldId id="348" r:id="rId6"/>
    <p:sldId id="261" r:id="rId7"/>
    <p:sldId id="418" r:id="rId8"/>
    <p:sldId id="293" r:id="rId9"/>
    <p:sldId id="492" r:id="rId10"/>
    <p:sldId id="493" r:id="rId11"/>
    <p:sldId id="494" r:id="rId12"/>
    <p:sldId id="495" r:id="rId13"/>
    <p:sldId id="496" r:id="rId14"/>
    <p:sldId id="497" r:id="rId15"/>
    <p:sldId id="498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ppins" panose="00000500000000000000" pitchFamily="50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78"/>
    <a:srgbClr val="D9D9D9"/>
    <a:srgbClr val="DB9870"/>
    <a:srgbClr val="DB6D1B"/>
    <a:srgbClr val="A25114"/>
    <a:srgbClr val="720000"/>
    <a:srgbClr val="1F1320"/>
    <a:srgbClr val="10253E"/>
    <a:srgbClr val="463322"/>
    <a:srgbClr val="3E2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7" autoAdjust="0"/>
    <p:restoredTop sz="94622" autoAdjust="0"/>
  </p:normalViewPr>
  <p:slideViewPr>
    <p:cSldViewPr>
      <p:cViewPr varScale="1">
        <p:scale>
          <a:sx n="74" d="100"/>
          <a:sy n="74" d="100"/>
        </p:scale>
        <p:origin x="6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5.pn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8.png"/><Relationship Id="rId10" Type="http://schemas.openxmlformats.org/officeDocument/2006/relationships/image" Target="../media/image40.emf"/><Relationship Id="rId4" Type="http://schemas.openxmlformats.org/officeDocument/2006/relationships/image" Target="../media/image26.gif"/><Relationship Id="rId9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13.wdp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2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45.pn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microsoft.com/office/2007/relationships/hdphoto" Target="../media/hdphoto28.wdp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48.pn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microsoft.com/office/2007/relationships/hdphoto" Target="../media/hdphoto31.wdp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51.png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gif"/><Relationship Id="rId7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openxmlformats.org/officeDocument/2006/relationships/image" Target="../media/image6.gi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2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.docx"/><Relationship Id="rId3" Type="http://schemas.microsoft.com/office/2007/relationships/hdphoto" Target="../media/hdphoto17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openxmlformats.org/officeDocument/2006/relationships/image" Target="../media/image26.gif"/><Relationship Id="rId9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0" y="0"/>
            <a:ext cx="154305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125200" y="2171700"/>
            <a:ext cx="6093888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de Rute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95254" y="6084563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de Julho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440759" y="67589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071" y="6224036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555781" y="647700"/>
            <a:ext cx="8959819" cy="8671993"/>
          </a:xfrm>
          <a:prstGeom prst="roundRect">
            <a:avLst>
              <a:gd name="adj" fmla="val 0"/>
            </a:avLst>
          </a:prstGeom>
          <a:blipFill dpi="0"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726867" y="8740395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1" grpId="0" animBg="1"/>
      <p:bldP spid="20" grpId="0" animBg="1"/>
      <p:bldP spid="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399" y="1442581"/>
            <a:ext cx="49530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Na Bíblia Hebraica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399" y="3489563"/>
            <a:ext cx="6248400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função de narrar fatos ocorridos durante a colheita,</a:t>
            </a:r>
          </a:p>
          <a:p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leitura litúrgica de Rute era tradicionalmente feita durante o </a:t>
            </a:r>
            <a:r>
              <a:rPr lang="pt-BR" sz="3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Shovuot</a:t>
            </a:r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(Pentecoste), a festa da colheita.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0" y="7747813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0" y="8089790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8" y="11811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36425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brightnessContrast brigh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909181"/>
            <a:ext cx="49530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Na Bíblia Cristã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2781300"/>
            <a:ext cx="655320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Enquanto a </a:t>
            </a:r>
            <a:r>
              <a:rPr lang="pt-BR" sz="3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Bíblia Hebraica </a:t>
            </a:r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dividida em três seções (Pentateuco, Profetas e Escritos), o Antigo Testamento da </a:t>
            </a:r>
            <a:r>
              <a:rPr lang="pt-BR" sz="3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Bíblia Cristã</a:t>
            </a:r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composto de quatro: Pentateuco, Poéticos, Históricos e Proféticos.</a:t>
            </a:r>
          </a:p>
          <a:p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 está categorizado como um livro histórico, por seu evidente gênero narrativo.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1" y="8128813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1" y="8470790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9" y="6477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9601200" cy="8763000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BE89491D-2B5F-54C6-6406-E1AE08AFC5EF}"/>
              </a:ext>
            </a:extLst>
          </p:cNvPr>
          <p:cNvGrpSpPr/>
          <p:nvPr/>
        </p:nvGrpSpPr>
        <p:grpSpPr>
          <a:xfrm>
            <a:off x="7696200" y="762000"/>
            <a:ext cx="9601200" cy="8763000"/>
            <a:chOff x="0" y="0"/>
            <a:chExt cx="6862939" cy="3093494"/>
          </a:xfr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1D2DCE9-43B1-5097-8707-0F8E562F236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28575">
              <a:solidFill>
                <a:schemeClr val="bg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79BB4BF-2CAD-4C11-8797-34116DD795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959474"/>
              </p:ext>
            </p:extLst>
          </p:nvPr>
        </p:nvGraphicFramePr>
        <p:xfrm>
          <a:off x="7893050" y="1620838"/>
          <a:ext cx="9207500" cy="627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6844471" imgH="4666488" progId="Word.Document.12">
                  <p:embed/>
                </p:oleObj>
              </mc:Choice>
              <mc:Fallback>
                <p:oleObj name="Document" r:id="rId9" imgW="6844471" imgH="46664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93050" y="1620838"/>
                        <a:ext cx="9207500" cy="627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37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594981"/>
            <a:ext cx="38862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Autoria e data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641963"/>
            <a:ext cx="65532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uma diversidade de opiniões entre os eruditos acerca da autoria e data do Livro de Rute. Samuel é o autor mais provável. O Talmude, obra milenar de regulamentos e tradições judaicas, atribui a ele a autoria.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1" y="7747813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1" y="8089790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9" y="13335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r="-37210"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139953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684694"/>
            <a:ext cx="38862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Autoria e data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619500"/>
            <a:ext cx="65532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forma como o autor se refere a Jessé e Davi, parece indicar contemporaneidade e familiaridade com os personagens, o que também aponta para Samuel (</a:t>
            </a:r>
            <a:r>
              <a:rPr lang="pt-BR" sz="3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4.17).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1" y="7443013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1" y="7784990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9" y="1423213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34207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>
            <a:off x="9104888" y="0"/>
            <a:ext cx="9205108" cy="10287000"/>
          </a:xfrm>
          <a:prstGeom prst="rect">
            <a:avLst/>
          </a:pr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442581"/>
            <a:ext cx="38862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Autoria e data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489563"/>
            <a:ext cx="6553200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disso, as características gerais da obra indicam uma atmosfera própria do início do período da monarquia de Israel. Sendo assim, o livro teria sido escrito no século</a:t>
            </a:r>
          </a:p>
          <a:p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a.C.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1" y="7810500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1" y="8152477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9" y="11811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 flipH="1">
            <a:off x="7696200" y="762000"/>
            <a:ext cx="6553200" cy="8763000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 flipH="1">
            <a:off x="7696200" y="762000"/>
            <a:ext cx="6553200" cy="8763000"/>
          </a:xfrm>
          <a:prstGeom prst="rect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5102" r="-21642"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390004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bright="-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2416740"/>
            <a:ext cx="388620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641963"/>
            <a:ext cx="57150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 está categorizado como um livro histórico por causa do seu evidente gênero narrativo.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1" y="6300013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1" y="6641990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9" y="1607026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425869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85801" y="17242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DB6D1B"/>
                    </a:gs>
                    <a:gs pos="0">
                      <a:srgbClr val="A251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5800" y="3859498"/>
            <a:ext cx="7620001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100000">
                      <a:srgbClr val="DB6D1B"/>
                    </a:gs>
                    <a:gs pos="0">
                      <a:srgbClr val="A251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 sucedeu que, nos dias em que os juízes julgavam, houve uma fome na terra; pelo que um homem de Belém de Judá saiu a peregrinar nos campos de Moabe, ele, e sua mulher, e seus dois filhos.” (</a:t>
            </a:r>
            <a:r>
              <a:rPr lang="pt-BR" sz="4400" dirty="0" err="1">
                <a:gradFill>
                  <a:gsLst>
                    <a:gs pos="100000">
                      <a:srgbClr val="DB6D1B"/>
                    </a:gs>
                    <a:gs pos="0">
                      <a:srgbClr val="A251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4400" dirty="0">
                <a:gradFill>
                  <a:gsLst>
                    <a:gs pos="100000">
                      <a:srgbClr val="DB6D1B"/>
                    </a:gs>
                    <a:gs pos="0">
                      <a:srgbClr val="A251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605" y="14859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8839200" y="1928301"/>
            <a:ext cx="6388780" cy="6055416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 dpi="0"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 dpi="0"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744200" y="2114178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4288973"/>
            <a:ext cx="691507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Servir a Deus não nos isenta de crises.</a:t>
            </a:r>
          </a:p>
          <a:p>
            <a:r>
              <a:rPr lang="pt-BR" sz="4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 qualquer circunstância, o segredo é permanecer fiel, confiando na providência divina.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931" y="19431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7577911" y="1294684"/>
            <a:ext cx="2590800" cy="2455613"/>
          </a:xfrm>
          <a:prstGeom prst="rect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 dpi="0"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064229" y="8531074"/>
            <a:ext cx="61144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 1.1- 5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277100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622622"/>
            <a:ext cx="7243866" cy="7041757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291" y="14097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066800" y="18243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154748" y="3148608"/>
            <a:ext cx="770403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de Rute se destaca não apenas por sua beleza literária, mas, principalmente, pela profundidade espiritual de sua mensagem.</a:t>
            </a:r>
          </a:p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temos o objetivo de apresentar um panorama do Livro de Rute e seus principais temas.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15A0539F-8ABD-E357-3C26-86509C3B6F04}"/>
              </a:ext>
            </a:extLst>
          </p:cNvPr>
          <p:cNvGrpSpPr/>
          <p:nvPr/>
        </p:nvGrpSpPr>
        <p:grpSpPr>
          <a:xfrm>
            <a:off x="-2" y="2000429"/>
            <a:ext cx="18288000" cy="7486471"/>
            <a:chOff x="0" y="7697"/>
            <a:chExt cx="6862939" cy="309349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93455338-E2D7-DB92-E9C4-4479F5FA642C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1676400" y="723900"/>
            <a:ext cx="1015414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0FAFA4B-C619-4424-BE98-DCA04773603E}"/>
              </a:ext>
            </a:extLst>
          </p:cNvPr>
          <p:cNvSpPr/>
          <p:nvPr/>
        </p:nvSpPr>
        <p:spPr>
          <a:xfrm>
            <a:off x="1600201" y="6293728"/>
            <a:ext cx="4886325" cy="2913514"/>
          </a:xfrm>
          <a:prstGeom prst="rect">
            <a:avLst/>
          </a:prstGeom>
          <a:solidFill>
            <a:srgbClr val="102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5F02379-B86A-432D-AB42-E156D71350EA}"/>
              </a:ext>
            </a:extLst>
          </p:cNvPr>
          <p:cNvSpPr/>
          <p:nvPr/>
        </p:nvSpPr>
        <p:spPr>
          <a:xfrm>
            <a:off x="1600201" y="6196878"/>
            <a:ext cx="4886324" cy="96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B51CD9C-03B2-4B5F-8651-433C69A58180}"/>
              </a:ext>
            </a:extLst>
          </p:cNvPr>
          <p:cNvSpPr txBox="1"/>
          <p:nvPr/>
        </p:nvSpPr>
        <p:spPr>
          <a:xfrm flipH="1">
            <a:off x="1898548" y="6324561"/>
            <a:ext cx="3882626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Fazer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5AECB5A-5BA2-4172-94F2-D8E346689B89}"/>
              </a:ext>
            </a:extLst>
          </p:cNvPr>
          <p:cNvSpPr txBox="1"/>
          <p:nvPr/>
        </p:nvSpPr>
        <p:spPr>
          <a:xfrm flipH="1">
            <a:off x="2020090" y="7238961"/>
            <a:ext cx="3907529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análise da organização do Livro de Rute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8522F14-0CE5-4E41-9373-D085306E5B05}"/>
              </a:ext>
            </a:extLst>
          </p:cNvPr>
          <p:cNvSpPr/>
          <p:nvPr/>
        </p:nvSpPr>
        <p:spPr>
          <a:xfrm>
            <a:off x="1600200" y="2247900"/>
            <a:ext cx="4886325" cy="3948977"/>
          </a:xfrm>
          <a:prstGeom prst="rect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B6F248E-561D-A03B-C4DE-C8EB19DDBBFD}"/>
              </a:ext>
            </a:extLst>
          </p:cNvPr>
          <p:cNvSpPr/>
          <p:nvPr/>
        </p:nvSpPr>
        <p:spPr>
          <a:xfrm>
            <a:off x="6696211" y="6293729"/>
            <a:ext cx="4886325" cy="2913514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34755A3-1221-E109-D34C-69E0AFB62692}"/>
              </a:ext>
            </a:extLst>
          </p:cNvPr>
          <p:cNvSpPr/>
          <p:nvPr/>
        </p:nvSpPr>
        <p:spPr>
          <a:xfrm>
            <a:off x="6696211" y="6196878"/>
            <a:ext cx="4886324" cy="96849"/>
          </a:xfrm>
          <a:prstGeom prst="rect">
            <a:avLst/>
          </a:prstGeom>
          <a:solidFill>
            <a:srgbClr val="46332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1D0C2F-1720-4FEB-877F-8ADC9F9200C3}"/>
              </a:ext>
            </a:extLst>
          </p:cNvPr>
          <p:cNvSpPr txBox="1"/>
          <p:nvPr/>
        </p:nvSpPr>
        <p:spPr>
          <a:xfrm flipH="1">
            <a:off x="6994556" y="6324561"/>
            <a:ext cx="3521043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Remontar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DF6B609-2783-F5AA-2CEB-7B5598CC19EA}"/>
              </a:ext>
            </a:extLst>
          </p:cNvPr>
          <p:cNvSpPr txBox="1"/>
          <p:nvPr/>
        </p:nvSpPr>
        <p:spPr>
          <a:xfrm flipH="1">
            <a:off x="7138511" y="7238961"/>
            <a:ext cx="3834289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contexto histórico do Livro de Rute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F319797-57BA-3F59-6BFE-2A0C8677BC82}"/>
              </a:ext>
            </a:extLst>
          </p:cNvPr>
          <p:cNvSpPr/>
          <p:nvPr/>
        </p:nvSpPr>
        <p:spPr>
          <a:xfrm flipH="1">
            <a:off x="6696210" y="2247900"/>
            <a:ext cx="4886325" cy="3948977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EAB3294-5E35-2FFD-0F6A-126826B70BCD}"/>
              </a:ext>
            </a:extLst>
          </p:cNvPr>
          <p:cNvSpPr/>
          <p:nvPr/>
        </p:nvSpPr>
        <p:spPr>
          <a:xfrm>
            <a:off x="11744095" y="6293729"/>
            <a:ext cx="4886325" cy="2913514"/>
          </a:xfrm>
          <a:prstGeom prst="rect">
            <a:avLst/>
          </a:prstGeom>
          <a:solidFill>
            <a:srgbClr val="7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8A0CA69-76FA-AC12-2DFA-FD18DD2A1BBA}"/>
              </a:ext>
            </a:extLst>
          </p:cNvPr>
          <p:cNvSpPr/>
          <p:nvPr/>
        </p:nvSpPr>
        <p:spPr>
          <a:xfrm>
            <a:off x="11744095" y="6196878"/>
            <a:ext cx="4886324" cy="968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6CBB4F9-902A-CEFF-87CE-A1B5CFEE68E1}"/>
              </a:ext>
            </a:extLst>
          </p:cNvPr>
          <p:cNvSpPr txBox="1"/>
          <p:nvPr/>
        </p:nvSpPr>
        <p:spPr>
          <a:xfrm flipH="1">
            <a:off x="12055879" y="6324561"/>
            <a:ext cx="4212030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FC308D1-9E29-7894-D867-C394C704316F}"/>
              </a:ext>
            </a:extLst>
          </p:cNvPr>
          <p:cNvSpPr txBox="1"/>
          <p:nvPr/>
        </p:nvSpPr>
        <p:spPr>
          <a:xfrm flipH="1">
            <a:off x="12078612" y="7256582"/>
            <a:ext cx="4294362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propósito e a mensagem do Livro de Rute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840FD8C-8AB6-74DB-3F0D-3071F7AE9F3B}"/>
              </a:ext>
            </a:extLst>
          </p:cNvPr>
          <p:cNvSpPr/>
          <p:nvPr/>
        </p:nvSpPr>
        <p:spPr>
          <a:xfrm>
            <a:off x="11744094" y="2247900"/>
            <a:ext cx="4886325" cy="3948977"/>
          </a:xfrm>
          <a:prstGeom prst="rect">
            <a:avLst/>
          </a:prstGeom>
          <a:blipFill dpi="0"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5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6" grpId="0" animBg="1"/>
      <p:bldP spid="27" grpId="0"/>
      <p:bldP spid="28" grpId="0"/>
      <p:bldP spid="38" grpId="0" animBg="1"/>
      <p:bldP spid="2" grpId="0" animBg="1"/>
      <p:bldP spid="4" grpId="0" animBg="1"/>
      <p:bldP spid="7" grpId="0"/>
      <p:bldP spid="8" grpId="0"/>
      <p:bldP spid="9" grpId="0" animBg="1"/>
      <p:bldP spid="11" grpId="0" animBg="1"/>
      <p:bldP spid="12" grpId="0" animBg="1"/>
      <p:bldP spid="14" grpId="0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40B399A-A0F9-9A0B-5C67-305C527C1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907000" cy="10287000"/>
          </a:xfrm>
          <a:prstGeom prst="rect">
            <a:avLst/>
          </a:prstGeom>
        </p:spPr>
      </p:pic>
      <p:sp>
        <p:nvSpPr>
          <p:cNvPr id="20" name="Paralelogramo 19">
            <a:extLst>
              <a:ext uri="{FF2B5EF4-FFF2-40B4-BE49-F238E27FC236}">
                <a16:creationId xmlns:a16="http://schemas.microsoft.com/office/drawing/2014/main" id="{44FFC1AD-262D-4983-A487-3A1426F6F44F}"/>
              </a:ext>
            </a:extLst>
          </p:cNvPr>
          <p:cNvSpPr/>
          <p:nvPr/>
        </p:nvSpPr>
        <p:spPr>
          <a:xfrm>
            <a:off x="7970578" y="-592512"/>
            <a:ext cx="11460422" cy="11832012"/>
          </a:xfrm>
          <a:prstGeom prst="parallelogram">
            <a:avLst>
              <a:gd name="adj" fmla="val 10167"/>
            </a:avLst>
          </a:prstGeom>
          <a:solidFill>
            <a:srgbClr val="F1F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Paralelogramo 25">
            <a:extLst>
              <a:ext uri="{FF2B5EF4-FFF2-40B4-BE49-F238E27FC236}">
                <a16:creationId xmlns:a16="http://schemas.microsoft.com/office/drawing/2014/main" id="{B8FF5F49-CDB6-4235-A84E-E810E2AC85EE}"/>
              </a:ext>
            </a:extLst>
          </p:cNvPr>
          <p:cNvSpPr/>
          <p:nvPr/>
        </p:nvSpPr>
        <p:spPr>
          <a:xfrm>
            <a:off x="7970578" y="-592512"/>
            <a:ext cx="11445066" cy="11832012"/>
          </a:xfrm>
          <a:prstGeom prst="parallelogram">
            <a:avLst>
              <a:gd name="adj" fmla="val 10456"/>
            </a:avLst>
          </a:prstGeom>
          <a:pattFill prst="weave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425910" y="3796248"/>
            <a:ext cx="893829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8000" b="1" dirty="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  <a:p>
            <a:pPr lvl="0" algn="ctr"/>
            <a:r>
              <a:rPr lang="pt-BR" sz="8000" b="1" dirty="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ORGANIZAÇÃO DO LIVRO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6E9E278-5BFB-3FFA-FB06-813EE7A3F2D8}"/>
              </a:ext>
            </a:extLst>
          </p:cNvPr>
          <p:cNvSpPr/>
          <p:nvPr/>
        </p:nvSpPr>
        <p:spPr>
          <a:xfrm>
            <a:off x="12268200" y="-592512"/>
            <a:ext cx="2895600" cy="374548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015A8635-9336-7B49-375F-9F0AB498744B}"/>
              </a:ext>
            </a:extLst>
          </p:cNvPr>
          <p:cNvSpPr/>
          <p:nvPr/>
        </p:nvSpPr>
        <p:spPr>
          <a:xfrm>
            <a:off x="381000" y="928957"/>
            <a:ext cx="8708850" cy="8429086"/>
          </a:xfrm>
          <a:prstGeom prst="hexagon">
            <a:avLst>
              <a:gd name="adj" fmla="val 0"/>
              <a:gd name="vf" fmla="val 11547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524" y="530586"/>
            <a:ext cx="2454951" cy="24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12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213981"/>
            <a:ext cx="49530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Na Bíblia Hebraica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260963"/>
            <a:ext cx="6781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Livro de Rute pertence à terceira divisão ou seção da Tanakh, a Bíblia Hebraica, que é composta apenas dos livros do Antigo Testamento da Bíblia Cristã. Essa terceira seção é chamada 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Ketuvim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Hagiógrafos (Escritos).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1" y="7886700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1" y="8228677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9" y="9525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5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442" r="-26744"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909181"/>
            <a:ext cx="49530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Na Bíblia Hebraica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2857500"/>
            <a:ext cx="624840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primeira seção é a Torá (Pentateuco) e a segunda é a </a:t>
            </a:r>
            <a:r>
              <a:rPr lang="pt-BR" sz="3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Neviim</a:t>
            </a:r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(Profetas) (</a:t>
            </a:r>
            <a:r>
              <a:rPr lang="pt-BR" sz="3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24.44). Dentre os Escritos, que são onze livros, estão os </a:t>
            </a:r>
            <a:r>
              <a:rPr lang="pt-BR" sz="3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Megillot</a:t>
            </a:r>
            <a:r>
              <a:rPr lang="pt-BR" sz="3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(cinco rolos), livros curtos lidos publicamente nas festas judaicas anuais: Cântico dos Cânticos, Rute, Lamentações, Eclesiastes e Ester.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1" y="8245237"/>
            <a:ext cx="48768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1001" y="8587214"/>
            <a:ext cx="5105399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ORGANIZAÇÃO DO LIVRO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69" y="6477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9601200" cy="8763000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9601200" cy="8763000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576B5FAC-41D3-4D3E-9A03-3F8C5C322D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645801"/>
              </p:ext>
            </p:extLst>
          </p:nvPr>
        </p:nvGraphicFramePr>
        <p:xfrm>
          <a:off x="7700963" y="2262188"/>
          <a:ext cx="9559925" cy="624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6844471" imgH="4467400" progId="Word.Document.12">
                  <p:embed/>
                </p:oleObj>
              </mc:Choice>
              <mc:Fallback>
                <p:oleObj name="Document" r:id="rId8" imgW="6844471" imgH="446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00963" y="2262188"/>
                        <a:ext cx="9559925" cy="624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64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4" grpId="0" animBg="1"/>
      <p:bldP spid="16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564</Words>
  <Application>Microsoft Office PowerPoint</Application>
  <PresentationFormat>Personalizar</PresentationFormat>
  <Paragraphs>50</Paragraphs>
  <Slides>19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Poppins</vt:lpstr>
      <vt:lpstr>Calibri</vt:lpstr>
      <vt:lpstr>Arial</vt:lpstr>
      <vt:lpstr>Office Theme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Livro de Rute</dc:title>
  <dc:creator>Henrique Nascimento</dc:creator>
  <cp:lastModifiedBy>HERBETH LINS</cp:lastModifiedBy>
  <cp:revision>94</cp:revision>
  <dcterms:created xsi:type="dcterms:W3CDTF">2006-08-16T00:00:00Z</dcterms:created>
  <dcterms:modified xsi:type="dcterms:W3CDTF">2024-07-08T20:31:33Z</dcterms:modified>
  <dc:identifier>DAFjsyPzqZA</dc:identifier>
</cp:coreProperties>
</file>