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91" r:id="rId2"/>
    <p:sldId id="400" r:id="rId3"/>
    <p:sldId id="495" r:id="rId4"/>
    <p:sldId id="468" r:id="rId5"/>
    <p:sldId id="348" r:id="rId6"/>
    <p:sldId id="475" r:id="rId7"/>
    <p:sldId id="418" r:id="rId8"/>
    <p:sldId id="293" r:id="rId9"/>
    <p:sldId id="511" r:id="rId10"/>
    <p:sldId id="513" r:id="rId11"/>
    <p:sldId id="512" r:id="rId12"/>
    <p:sldId id="514" r:id="rId13"/>
    <p:sldId id="515" r:id="rId14"/>
    <p:sldId id="516" r:id="rId15"/>
    <p:sldId id="287" r:id="rId16"/>
    <p:sldId id="444" r:id="rId17"/>
    <p:sldId id="320" r:id="rId18"/>
    <p:sldId id="321" r:id="rId19"/>
  </p:sldIdLst>
  <p:sldSz cx="18288000" cy="10287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Poppins" panose="00000500000000000000" pitchFamily="50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120A"/>
    <a:srgbClr val="39200A"/>
    <a:srgbClr val="1D1B1C"/>
    <a:srgbClr val="00602B"/>
    <a:srgbClr val="00D05E"/>
    <a:srgbClr val="2B0D03"/>
    <a:srgbClr val="463322"/>
    <a:srgbClr val="A45511"/>
    <a:srgbClr val="835F3F"/>
    <a:srgbClr val="B18A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58" autoAdjust="0"/>
    <p:restoredTop sz="94622" autoAdjust="0"/>
  </p:normalViewPr>
  <p:slideViewPr>
    <p:cSldViewPr>
      <p:cViewPr varScale="1">
        <p:scale>
          <a:sx n="74" d="100"/>
          <a:sy n="74" d="100"/>
        </p:scale>
        <p:origin x="54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19.png"/><Relationship Id="rId4" Type="http://schemas.openxmlformats.org/officeDocument/2006/relationships/image" Target="../media/image15.gif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5.gif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21.png"/><Relationship Id="rId4" Type="http://schemas.openxmlformats.org/officeDocument/2006/relationships/image" Target="../media/image15.gif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15.gif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15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gif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microsoft.com/office/2007/relationships/hdphoto" Target="../media/hdphoto6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gif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5.gif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TextBox 15">
            <a:extLst>
              <a:ext uri="{FF2B5EF4-FFF2-40B4-BE49-F238E27FC236}">
                <a16:creationId xmlns:a16="http://schemas.microsoft.com/office/drawing/2014/main" id="{41272FF2-E332-4273-8ED4-F8C72CC704E9}"/>
              </a:ext>
            </a:extLst>
          </p:cNvPr>
          <p:cNvSpPr txBox="1"/>
          <p:nvPr/>
        </p:nvSpPr>
        <p:spPr>
          <a:xfrm>
            <a:off x="609600" y="3050381"/>
            <a:ext cx="7603958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8000" b="1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0">
                      <a:srgbClr val="0205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COMO VIVEREMOS NA BABILONIA</a:t>
            </a:r>
          </a:p>
        </p:txBody>
      </p:sp>
      <p:sp>
        <p:nvSpPr>
          <p:cNvPr id="246" name="TextBox 16">
            <a:extLst>
              <a:ext uri="{FF2B5EF4-FFF2-40B4-BE49-F238E27FC236}">
                <a16:creationId xmlns:a16="http://schemas.microsoft.com/office/drawing/2014/main" id="{818D07A8-A360-4EAD-A0AE-91D408FBD283}"/>
              </a:ext>
            </a:extLst>
          </p:cNvPr>
          <p:cNvSpPr txBox="1"/>
          <p:nvPr/>
        </p:nvSpPr>
        <p:spPr>
          <a:xfrm>
            <a:off x="1578130" y="7124700"/>
            <a:ext cx="4136870" cy="5829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36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de Julho 2024</a:t>
            </a:r>
          </a:p>
        </p:txBody>
      </p:sp>
      <p:sp>
        <p:nvSpPr>
          <p:cNvPr id="247" name="TextBox 16">
            <a:extLst>
              <a:ext uri="{FF2B5EF4-FFF2-40B4-BE49-F238E27FC236}">
                <a16:creationId xmlns:a16="http://schemas.microsoft.com/office/drawing/2014/main" id="{1B2F7132-E229-43EB-B907-CC41D0140B5C}"/>
              </a:ext>
            </a:extLst>
          </p:cNvPr>
          <p:cNvSpPr txBox="1"/>
          <p:nvPr/>
        </p:nvSpPr>
        <p:spPr>
          <a:xfrm>
            <a:off x="1798709" y="7837184"/>
            <a:ext cx="3695711" cy="5829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36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3º trimestre 2024</a:t>
            </a:r>
          </a:p>
        </p:txBody>
      </p:sp>
      <p:pic>
        <p:nvPicPr>
          <p:cNvPr id="248" name="Imagem 247">
            <a:extLst>
              <a:ext uri="{FF2B5EF4-FFF2-40B4-BE49-F238E27FC236}">
                <a16:creationId xmlns:a16="http://schemas.microsoft.com/office/drawing/2014/main" id="{ED22620E-2AE1-4B72-A4EF-3342BB259A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7277100"/>
            <a:ext cx="914400" cy="914400"/>
          </a:xfrm>
          <a:prstGeom prst="rect">
            <a:avLst/>
          </a:prstGeom>
        </p:spPr>
      </p:pic>
      <p:sp>
        <p:nvSpPr>
          <p:cNvPr id="250" name="Retângulo 249">
            <a:extLst>
              <a:ext uri="{FF2B5EF4-FFF2-40B4-BE49-F238E27FC236}">
                <a16:creationId xmlns:a16="http://schemas.microsoft.com/office/drawing/2014/main" id="{680A6F90-0BD2-437B-AB9B-B7F3A59E774B}"/>
              </a:ext>
            </a:extLst>
          </p:cNvPr>
          <p:cNvSpPr/>
          <p:nvPr/>
        </p:nvSpPr>
        <p:spPr>
          <a:xfrm>
            <a:off x="0" y="1631706"/>
            <a:ext cx="5746373" cy="1219200"/>
          </a:xfrm>
          <a:prstGeom prst="rect">
            <a:avLst/>
          </a:prstGeom>
          <a:gradFill>
            <a:gsLst>
              <a:gs pos="100000">
                <a:srgbClr val="2B0D03"/>
              </a:gs>
              <a:gs pos="0">
                <a:srgbClr val="463322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9" name="TextBox 22">
            <a:extLst>
              <a:ext uri="{FF2B5EF4-FFF2-40B4-BE49-F238E27FC236}">
                <a16:creationId xmlns:a16="http://schemas.microsoft.com/office/drawing/2014/main" id="{899C2825-4E8A-4C6F-BBB4-3C277E411C93}"/>
              </a:ext>
            </a:extLst>
          </p:cNvPr>
          <p:cNvSpPr txBox="1"/>
          <p:nvPr/>
        </p:nvSpPr>
        <p:spPr>
          <a:xfrm>
            <a:off x="2353467" y="1839683"/>
            <a:ext cx="2971800" cy="777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LIÇÃO 02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55C8648A-1447-ED6D-21B2-17C89F7D47FD}"/>
              </a:ext>
            </a:extLst>
          </p:cNvPr>
          <p:cNvSpPr/>
          <p:nvPr/>
        </p:nvSpPr>
        <p:spPr>
          <a:xfrm>
            <a:off x="0" y="1631706"/>
            <a:ext cx="1932361" cy="1219200"/>
          </a:xfrm>
          <a:prstGeom prst="rect">
            <a:avLst/>
          </a:prstGeom>
          <a:pattFill prst="dkDnDiag">
            <a:fgClr>
              <a:schemeClr val="bg1">
                <a:lumMod val="95000"/>
              </a:schemeClr>
            </a:fgClr>
            <a:bgClr>
              <a:schemeClr val="bg1">
                <a:lumMod val="8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53" name="Imagem 252">
            <a:extLst>
              <a:ext uri="{FF2B5EF4-FFF2-40B4-BE49-F238E27FC236}">
                <a16:creationId xmlns:a16="http://schemas.microsoft.com/office/drawing/2014/main" id="{87A8FAF9-FDD3-4753-B5D1-D7479CBC0B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8931" y="1642552"/>
            <a:ext cx="1143000" cy="1143000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F4DE41DE-023D-425C-BC5E-288039E9C8DB}"/>
              </a:ext>
            </a:extLst>
          </p:cNvPr>
          <p:cNvSpPr/>
          <p:nvPr/>
        </p:nvSpPr>
        <p:spPr>
          <a:xfrm>
            <a:off x="8382000" y="1"/>
            <a:ext cx="11963400" cy="10286999"/>
          </a:xfrm>
          <a:prstGeom prst="rect">
            <a:avLst/>
          </a:pr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695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825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325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825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" grpId="0"/>
      <p:bldP spid="246" grpId="0"/>
      <p:bldP spid="247" grpId="0"/>
      <p:bldP spid="250" grpId="0" animBg="1"/>
      <p:bldP spid="249" grpId="0"/>
      <p:bldP spid="2" grpId="0" animBg="1"/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AD268BAF-4ADC-A671-CBE4-A4F8C92E81EF}"/>
              </a:ext>
            </a:extLst>
          </p:cNvPr>
          <p:cNvSpPr/>
          <p:nvPr/>
        </p:nvSpPr>
        <p:spPr>
          <a:xfrm>
            <a:off x="8499570" y="0"/>
            <a:ext cx="9788430" cy="10281804"/>
          </a:xfrm>
          <a:prstGeom prst="rect">
            <a:avLst/>
          </a:prstGeom>
          <a:pattFill prst="dkUpDiag">
            <a:fgClr>
              <a:schemeClr val="bg1"/>
            </a:fgClr>
            <a:bgClr>
              <a:schemeClr val="bg1">
                <a:lumMod val="95000"/>
              </a:schemeClr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451DEACB-7CE1-D943-4EC3-2F02E348CA2F}"/>
              </a:ext>
            </a:extLst>
          </p:cNvPr>
          <p:cNvSpPr/>
          <p:nvPr/>
        </p:nvSpPr>
        <p:spPr>
          <a:xfrm>
            <a:off x="1" y="0"/>
            <a:ext cx="8763000" cy="10307302"/>
          </a:xfrm>
          <a:prstGeom prst="rect">
            <a:avLst/>
          </a:prstGeom>
          <a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5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7C29735A-4AD5-093D-92A3-88916534004F}"/>
              </a:ext>
            </a:extLst>
          </p:cNvPr>
          <p:cNvSpPr/>
          <p:nvPr/>
        </p:nvSpPr>
        <p:spPr>
          <a:xfrm flipV="1">
            <a:off x="457200" y="3132917"/>
            <a:ext cx="7271614" cy="451368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8A383B4F-DE14-8178-8D63-085B06613106}"/>
              </a:ext>
            </a:extLst>
          </p:cNvPr>
          <p:cNvSpPr/>
          <p:nvPr/>
        </p:nvSpPr>
        <p:spPr>
          <a:xfrm>
            <a:off x="3059497" y="6777796"/>
            <a:ext cx="1741103" cy="1741103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rgbClr val="ECF1F8"/>
              </a:gs>
            </a:gsLst>
            <a:lin ang="16200000" scaled="1"/>
            <a:tileRect/>
          </a:gradFill>
          <a:ln w="3175">
            <a:solidFill>
              <a:srgbClr val="2744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BDAE254-6153-AA04-1489-C9F1D5CA37D7}"/>
              </a:ext>
            </a:extLst>
          </p:cNvPr>
          <p:cNvSpPr/>
          <p:nvPr/>
        </p:nvSpPr>
        <p:spPr>
          <a:xfrm>
            <a:off x="457201" y="1333500"/>
            <a:ext cx="7271614" cy="721551"/>
          </a:xfrm>
          <a:prstGeom prst="rect">
            <a:avLst/>
          </a:prstGeom>
          <a:pattFill prst="pct70">
            <a:fgClr>
              <a:schemeClr val="accent1">
                <a:lumMod val="75000"/>
              </a:schemeClr>
            </a:fgClr>
            <a:bgClr>
              <a:schemeClr val="accent1">
                <a:lumMod val="50000"/>
              </a:schemeClr>
            </a:bgClr>
          </a:patt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1730808" y="1372969"/>
            <a:ext cx="4724400" cy="646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100" dirty="0">
                <a:solidFill>
                  <a:schemeClr val="bg1">
                    <a:lumMod val="9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 - A CHEGADA DE DANIEL E SEUS AMIGOS NA BABILÔNIA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1066801" y="3503526"/>
            <a:ext cx="6019799" cy="29238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8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Eles tiveram de enfrentar o sofrimento e a vergonha de serem levados como escravos de um rei ambicioso e cruel.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BD10BF93-4804-2984-F9FB-DFF0C1454209}"/>
              </a:ext>
            </a:extLst>
          </p:cNvPr>
          <p:cNvSpPr/>
          <p:nvPr/>
        </p:nvSpPr>
        <p:spPr>
          <a:xfrm>
            <a:off x="457200" y="2026308"/>
            <a:ext cx="7271614" cy="109960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0800000" scaled="1"/>
            <a:tileRect/>
          </a:gra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1616950" y="2022111"/>
            <a:ext cx="4952115" cy="110799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3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Jovem Daniel e seus companheiros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348" y="7000647"/>
            <a:ext cx="1295400" cy="1295400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4FC4BEE3-285C-73A5-77FC-A490362BEBAF}"/>
              </a:ext>
            </a:extLst>
          </p:cNvPr>
          <p:cNvSpPr/>
          <p:nvPr/>
        </p:nvSpPr>
        <p:spPr>
          <a:xfrm>
            <a:off x="8176393" y="-114300"/>
            <a:ext cx="10432257" cy="10432257"/>
          </a:xfrm>
          <a:prstGeom prst="rect">
            <a:avLst/>
          </a:prstGeom>
          <a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1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t="375"/>
            </a:stretch>
          </a:blipFill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6808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3" grpId="0"/>
      <p:bldP spid="15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AD268BAF-4ADC-A671-CBE4-A4F8C92E81EF}"/>
              </a:ext>
            </a:extLst>
          </p:cNvPr>
          <p:cNvSpPr/>
          <p:nvPr/>
        </p:nvSpPr>
        <p:spPr>
          <a:xfrm>
            <a:off x="8499570" y="0"/>
            <a:ext cx="9788430" cy="10281804"/>
          </a:xfrm>
          <a:prstGeom prst="rect">
            <a:avLst/>
          </a:prstGeom>
          <a:pattFill prst="dkUpDiag">
            <a:fgClr>
              <a:schemeClr val="bg1"/>
            </a:fgClr>
            <a:bgClr>
              <a:schemeClr val="bg1">
                <a:lumMod val="95000"/>
              </a:schemeClr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451DEACB-7CE1-D943-4EC3-2F02E348CA2F}"/>
              </a:ext>
            </a:extLst>
          </p:cNvPr>
          <p:cNvSpPr/>
          <p:nvPr/>
        </p:nvSpPr>
        <p:spPr>
          <a:xfrm>
            <a:off x="1" y="0"/>
            <a:ext cx="8763000" cy="10307302"/>
          </a:xfrm>
          <a:prstGeom prst="rect">
            <a:avLst/>
          </a:prstGeom>
          <a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5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7C29735A-4AD5-093D-92A3-88916534004F}"/>
              </a:ext>
            </a:extLst>
          </p:cNvPr>
          <p:cNvSpPr/>
          <p:nvPr/>
        </p:nvSpPr>
        <p:spPr>
          <a:xfrm flipV="1">
            <a:off x="424585" y="3714656"/>
            <a:ext cx="7271614" cy="3446886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8A383B4F-DE14-8178-8D63-085B06613106}"/>
              </a:ext>
            </a:extLst>
          </p:cNvPr>
          <p:cNvSpPr/>
          <p:nvPr/>
        </p:nvSpPr>
        <p:spPr>
          <a:xfrm>
            <a:off x="3026882" y="6297997"/>
            <a:ext cx="1741103" cy="1741103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rgbClr val="ECF1F8"/>
              </a:gs>
            </a:gsLst>
            <a:lin ang="16200000" scaled="1"/>
            <a:tileRect/>
          </a:gradFill>
          <a:ln w="3175">
            <a:solidFill>
              <a:srgbClr val="2744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BDAE254-6153-AA04-1489-C9F1D5CA37D7}"/>
              </a:ext>
            </a:extLst>
          </p:cNvPr>
          <p:cNvSpPr/>
          <p:nvPr/>
        </p:nvSpPr>
        <p:spPr>
          <a:xfrm>
            <a:off x="424586" y="1915240"/>
            <a:ext cx="7271614" cy="721551"/>
          </a:xfrm>
          <a:prstGeom prst="rect">
            <a:avLst/>
          </a:prstGeom>
          <a:pattFill prst="pct70">
            <a:fgClr>
              <a:schemeClr val="accent1">
                <a:lumMod val="75000"/>
              </a:schemeClr>
            </a:fgClr>
            <a:bgClr>
              <a:schemeClr val="accent1">
                <a:lumMod val="50000"/>
              </a:schemeClr>
            </a:bgClr>
          </a:patt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1698193" y="1954709"/>
            <a:ext cx="4724400" cy="646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100" dirty="0">
                <a:solidFill>
                  <a:schemeClr val="bg1">
                    <a:lumMod val="9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 - A CHEGADA DE DANIEL E SEUS AMIGOS NA BABILÔNIA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957986" y="4111817"/>
            <a:ext cx="6248399" cy="17543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8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Você pode imaginar o que se passava na cabeça desses jovens?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BD10BF93-4804-2984-F9FB-DFF0C1454209}"/>
              </a:ext>
            </a:extLst>
          </p:cNvPr>
          <p:cNvSpPr/>
          <p:nvPr/>
        </p:nvSpPr>
        <p:spPr>
          <a:xfrm>
            <a:off x="424585" y="2608048"/>
            <a:ext cx="7271614" cy="109960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0800000" scaled="1"/>
            <a:tileRect/>
          </a:gra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1584335" y="2603851"/>
            <a:ext cx="4952115" cy="110799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3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Jovem Daniel e seus companheiros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733" y="6520848"/>
            <a:ext cx="1295400" cy="1295400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4FC4BEE3-285C-73A5-77FC-A490362BEBAF}"/>
              </a:ext>
            </a:extLst>
          </p:cNvPr>
          <p:cNvSpPr/>
          <p:nvPr/>
        </p:nvSpPr>
        <p:spPr>
          <a:xfrm>
            <a:off x="8176393" y="-114298"/>
            <a:ext cx="10432257" cy="10432256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t="68" b="348"/>
            </a:stretch>
          </a:blipFill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5825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3" grpId="0"/>
      <p:bldP spid="15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AD268BAF-4ADC-A671-CBE4-A4F8C92E81EF}"/>
              </a:ext>
            </a:extLst>
          </p:cNvPr>
          <p:cNvSpPr/>
          <p:nvPr/>
        </p:nvSpPr>
        <p:spPr>
          <a:xfrm>
            <a:off x="8499570" y="0"/>
            <a:ext cx="9788430" cy="10281804"/>
          </a:xfrm>
          <a:prstGeom prst="rect">
            <a:avLst/>
          </a:prstGeom>
          <a:pattFill prst="dkUpDiag">
            <a:fgClr>
              <a:schemeClr val="bg1"/>
            </a:fgClr>
            <a:bgClr>
              <a:schemeClr val="bg1">
                <a:lumMod val="95000"/>
              </a:schemeClr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451DEACB-7CE1-D943-4EC3-2F02E348CA2F}"/>
              </a:ext>
            </a:extLst>
          </p:cNvPr>
          <p:cNvSpPr/>
          <p:nvPr/>
        </p:nvSpPr>
        <p:spPr>
          <a:xfrm>
            <a:off x="1" y="0"/>
            <a:ext cx="8763000" cy="10307302"/>
          </a:xfrm>
          <a:prstGeom prst="rect">
            <a:avLst/>
          </a:prstGeom>
          <a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5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7C29735A-4AD5-093D-92A3-88916534004F}"/>
              </a:ext>
            </a:extLst>
          </p:cNvPr>
          <p:cNvSpPr/>
          <p:nvPr/>
        </p:nvSpPr>
        <p:spPr>
          <a:xfrm flipV="1">
            <a:off x="457200" y="2500984"/>
            <a:ext cx="7271614" cy="6277783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8A383B4F-DE14-8178-8D63-085B06613106}"/>
              </a:ext>
            </a:extLst>
          </p:cNvPr>
          <p:cNvSpPr/>
          <p:nvPr/>
        </p:nvSpPr>
        <p:spPr>
          <a:xfrm>
            <a:off x="3059497" y="7821997"/>
            <a:ext cx="1741103" cy="1741103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rgbClr val="ECF1F8"/>
              </a:gs>
            </a:gsLst>
            <a:lin ang="16200000" scaled="1"/>
            <a:tileRect/>
          </a:gradFill>
          <a:ln w="3175">
            <a:solidFill>
              <a:srgbClr val="2744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BDAE254-6153-AA04-1489-C9F1D5CA37D7}"/>
              </a:ext>
            </a:extLst>
          </p:cNvPr>
          <p:cNvSpPr/>
          <p:nvPr/>
        </p:nvSpPr>
        <p:spPr>
          <a:xfrm>
            <a:off x="457201" y="701568"/>
            <a:ext cx="7271614" cy="721551"/>
          </a:xfrm>
          <a:prstGeom prst="rect">
            <a:avLst/>
          </a:prstGeom>
          <a:pattFill prst="pct70">
            <a:fgClr>
              <a:schemeClr val="accent1">
                <a:lumMod val="75000"/>
              </a:schemeClr>
            </a:fgClr>
            <a:bgClr>
              <a:schemeClr val="accent1">
                <a:lumMod val="50000"/>
              </a:schemeClr>
            </a:bgClr>
          </a:patt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1730808" y="741037"/>
            <a:ext cx="4724400" cy="646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100" dirty="0">
                <a:solidFill>
                  <a:schemeClr val="bg1">
                    <a:lumMod val="9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 - A CHEGADA DE DANIEL E SEUS AMIGOS NA BABILÔNIA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762000" y="2725988"/>
            <a:ext cx="6629400" cy="49859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6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terra natal havia sido devastada, os muros derrubados, o Templo destruído, amigos e familiares assassinados por ocasião da invasão (2 Cr 36.6-20; </a:t>
            </a:r>
            <a:r>
              <a:rPr lang="pt-BR" sz="3600" dirty="0" err="1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Lm</a:t>
            </a:r>
            <a:r>
              <a:rPr lang="pt-BR" sz="36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 5). Todavia, não deixaram se abater pelas circunstâncias da sua vida. 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BD10BF93-4804-2984-F9FB-DFF0C1454209}"/>
              </a:ext>
            </a:extLst>
          </p:cNvPr>
          <p:cNvSpPr/>
          <p:nvPr/>
        </p:nvSpPr>
        <p:spPr>
          <a:xfrm>
            <a:off x="457200" y="1394376"/>
            <a:ext cx="7271614" cy="109960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0800000" scaled="1"/>
            <a:tileRect/>
          </a:gra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1616950" y="1409700"/>
            <a:ext cx="4724401" cy="110799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3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Jovem Daniel e seus companheiros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348" y="8044848"/>
            <a:ext cx="1295400" cy="1295400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4FC4BEE3-285C-73A5-77FC-A490362BEBAF}"/>
              </a:ext>
            </a:extLst>
          </p:cNvPr>
          <p:cNvSpPr/>
          <p:nvPr/>
        </p:nvSpPr>
        <p:spPr>
          <a:xfrm>
            <a:off x="8176393" y="-107156"/>
            <a:ext cx="10432257" cy="10425114"/>
          </a:xfrm>
          <a:prstGeom prst="rect">
            <a:avLst/>
          </a:prstGeom>
          <a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1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3836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3" grpId="0"/>
      <p:bldP spid="15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AD268BAF-4ADC-A671-CBE4-A4F8C92E81EF}"/>
              </a:ext>
            </a:extLst>
          </p:cNvPr>
          <p:cNvSpPr/>
          <p:nvPr/>
        </p:nvSpPr>
        <p:spPr>
          <a:xfrm>
            <a:off x="8499570" y="0"/>
            <a:ext cx="9788430" cy="10281804"/>
          </a:xfrm>
          <a:prstGeom prst="rect">
            <a:avLst/>
          </a:prstGeom>
          <a:pattFill prst="dkUpDiag">
            <a:fgClr>
              <a:schemeClr val="bg1"/>
            </a:fgClr>
            <a:bgClr>
              <a:schemeClr val="bg1">
                <a:lumMod val="95000"/>
              </a:schemeClr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451DEACB-7CE1-D943-4EC3-2F02E348CA2F}"/>
              </a:ext>
            </a:extLst>
          </p:cNvPr>
          <p:cNvSpPr/>
          <p:nvPr/>
        </p:nvSpPr>
        <p:spPr>
          <a:xfrm>
            <a:off x="1" y="0"/>
            <a:ext cx="8763000" cy="10307302"/>
          </a:xfrm>
          <a:prstGeom prst="rect">
            <a:avLst/>
          </a:prstGeom>
          <a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5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7C29735A-4AD5-093D-92A3-88916534004F}"/>
              </a:ext>
            </a:extLst>
          </p:cNvPr>
          <p:cNvSpPr/>
          <p:nvPr/>
        </p:nvSpPr>
        <p:spPr>
          <a:xfrm flipV="1">
            <a:off x="457200" y="2447116"/>
            <a:ext cx="7271614" cy="6277783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8A383B4F-DE14-8178-8D63-085B06613106}"/>
              </a:ext>
            </a:extLst>
          </p:cNvPr>
          <p:cNvSpPr/>
          <p:nvPr/>
        </p:nvSpPr>
        <p:spPr>
          <a:xfrm>
            <a:off x="3059497" y="7844329"/>
            <a:ext cx="1741103" cy="1741103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rgbClr val="ECF1F8"/>
              </a:gs>
            </a:gsLst>
            <a:lin ang="16200000" scaled="1"/>
            <a:tileRect/>
          </a:gradFill>
          <a:ln w="3175">
            <a:solidFill>
              <a:srgbClr val="2744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BDAE254-6153-AA04-1489-C9F1D5CA37D7}"/>
              </a:ext>
            </a:extLst>
          </p:cNvPr>
          <p:cNvSpPr/>
          <p:nvPr/>
        </p:nvSpPr>
        <p:spPr>
          <a:xfrm>
            <a:off x="457201" y="647700"/>
            <a:ext cx="7271614" cy="721551"/>
          </a:xfrm>
          <a:prstGeom prst="rect">
            <a:avLst/>
          </a:prstGeom>
          <a:pattFill prst="pct70">
            <a:fgClr>
              <a:schemeClr val="accent1">
                <a:lumMod val="75000"/>
              </a:schemeClr>
            </a:fgClr>
            <a:bgClr>
              <a:schemeClr val="accent1">
                <a:lumMod val="50000"/>
              </a:schemeClr>
            </a:bgClr>
          </a:patt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1730808" y="687169"/>
            <a:ext cx="4724400" cy="646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100" dirty="0">
                <a:solidFill>
                  <a:schemeClr val="bg1">
                    <a:lumMod val="9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 - A CHEGADA DE DANIEL E SEUS AMIGOS NA BABILÔNIA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838200" y="2672120"/>
            <a:ext cx="6599231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história de Daniel e seus amigos nos faz recordar que os justos podem passar por provações. O sofrimento é uma parte comum da experiência humana e não poupa aqueles que temem ao Senhor (</a:t>
            </a:r>
            <a:r>
              <a:rPr lang="pt-BR" sz="4000" dirty="0" err="1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Ec</a:t>
            </a:r>
            <a:r>
              <a:rPr lang="pt-BR" sz="40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 9.2)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BD10BF93-4804-2984-F9FB-DFF0C1454209}"/>
              </a:ext>
            </a:extLst>
          </p:cNvPr>
          <p:cNvSpPr/>
          <p:nvPr/>
        </p:nvSpPr>
        <p:spPr>
          <a:xfrm>
            <a:off x="457200" y="1340508"/>
            <a:ext cx="7271614" cy="109960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0800000" scaled="1"/>
            <a:tileRect/>
          </a:gra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792168" y="1593124"/>
            <a:ext cx="6569063" cy="67710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4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O sofrimento do justo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348" y="8067180"/>
            <a:ext cx="1295400" cy="1295400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4FC4BEE3-285C-73A5-77FC-A490362BEBAF}"/>
              </a:ext>
            </a:extLst>
          </p:cNvPr>
          <p:cNvSpPr/>
          <p:nvPr/>
        </p:nvSpPr>
        <p:spPr>
          <a:xfrm>
            <a:off x="8176393" y="-114299"/>
            <a:ext cx="10432257" cy="10432257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27867" t="68" r="-27867" b="-68"/>
            </a:stretch>
          </a:blipFill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0429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3" grpId="0"/>
      <p:bldP spid="15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AD268BAF-4ADC-A671-CBE4-A4F8C92E81EF}"/>
              </a:ext>
            </a:extLst>
          </p:cNvPr>
          <p:cNvSpPr/>
          <p:nvPr/>
        </p:nvSpPr>
        <p:spPr>
          <a:xfrm>
            <a:off x="8499570" y="0"/>
            <a:ext cx="9788430" cy="10281804"/>
          </a:xfrm>
          <a:prstGeom prst="rect">
            <a:avLst/>
          </a:prstGeom>
          <a:pattFill prst="dkUpDiag">
            <a:fgClr>
              <a:schemeClr val="bg1"/>
            </a:fgClr>
            <a:bgClr>
              <a:schemeClr val="bg1">
                <a:lumMod val="95000"/>
              </a:schemeClr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451DEACB-7CE1-D943-4EC3-2F02E348CA2F}"/>
              </a:ext>
            </a:extLst>
          </p:cNvPr>
          <p:cNvSpPr/>
          <p:nvPr/>
        </p:nvSpPr>
        <p:spPr>
          <a:xfrm>
            <a:off x="1" y="0"/>
            <a:ext cx="8763000" cy="10307302"/>
          </a:xfrm>
          <a:prstGeom prst="rect">
            <a:avLst/>
          </a:prstGeom>
          <a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5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7C29735A-4AD5-093D-92A3-88916534004F}"/>
              </a:ext>
            </a:extLst>
          </p:cNvPr>
          <p:cNvSpPr/>
          <p:nvPr/>
        </p:nvSpPr>
        <p:spPr>
          <a:xfrm flipV="1">
            <a:off x="457200" y="3209116"/>
            <a:ext cx="7271614" cy="4601384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8A383B4F-DE14-8178-8D63-085B06613106}"/>
              </a:ext>
            </a:extLst>
          </p:cNvPr>
          <p:cNvSpPr/>
          <p:nvPr/>
        </p:nvSpPr>
        <p:spPr>
          <a:xfrm>
            <a:off x="3059497" y="6907597"/>
            <a:ext cx="1741103" cy="1741103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rgbClr val="ECF1F8"/>
              </a:gs>
            </a:gsLst>
            <a:lin ang="16200000" scaled="1"/>
            <a:tileRect/>
          </a:gradFill>
          <a:ln w="3175">
            <a:solidFill>
              <a:srgbClr val="2744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BDAE254-6153-AA04-1489-C9F1D5CA37D7}"/>
              </a:ext>
            </a:extLst>
          </p:cNvPr>
          <p:cNvSpPr/>
          <p:nvPr/>
        </p:nvSpPr>
        <p:spPr>
          <a:xfrm>
            <a:off x="457201" y="1409700"/>
            <a:ext cx="7271614" cy="721551"/>
          </a:xfrm>
          <a:prstGeom prst="rect">
            <a:avLst/>
          </a:prstGeom>
          <a:pattFill prst="pct70">
            <a:fgClr>
              <a:schemeClr val="accent1">
                <a:lumMod val="75000"/>
              </a:schemeClr>
            </a:fgClr>
            <a:bgClr>
              <a:schemeClr val="accent1">
                <a:lumMod val="50000"/>
              </a:schemeClr>
            </a:bgClr>
          </a:patt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1730808" y="1449169"/>
            <a:ext cx="4724400" cy="646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100" dirty="0">
                <a:solidFill>
                  <a:schemeClr val="bg1">
                    <a:lumMod val="9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 - A CHEGADA DE DANIEL E SEUS AMIGOS NA BABILÔNIA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838200" y="3513534"/>
            <a:ext cx="6599231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Embora novos, tinham a mente madura o suficiente para não adotarem uma postura de amargura e vitimismo.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BD10BF93-4804-2984-F9FB-DFF0C1454209}"/>
              </a:ext>
            </a:extLst>
          </p:cNvPr>
          <p:cNvSpPr/>
          <p:nvPr/>
        </p:nvSpPr>
        <p:spPr>
          <a:xfrm>
            <a:off x="457200" y="2102508"/>
            <a:ext cx="7271614" cy="109960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0800000" scaled="1"/>
            <a:tileRect/>
          </a:gra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792168" y="2355124"/>
            <a:ext cx="6569063" cy="67710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4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O sofrimento do justo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348" y="7130448"/>
            <a:ext cx="1295400" cy="1295400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4FC4BEE3-285C-73A5-77FC-A490362BEBAF}"/>
              </a:ext>
            </a:extLst>
          </p:cNvPr>
          <p:cNvSpPr/>
          <p:nvPr/>
        </p:nvSpPr>
        <p:spPr>
          <a:xfrm>
            <a:off x="8176393" y="-114300"/>
            <a:ext cx="10432257" cy="10432257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7252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3" grpId="0"/>
      <p:bldP spid="15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65411A0-32A7-4EA2-A057-7629F6C03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-6240"/>
            <a:ext cx="18276920" cy="1029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53054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30067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48605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4"/>
            <a:ext cx="18265841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3018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E28C4C1-984E-65F4-8BDA-E2E4AA76E2BC}"/>
              </a:ext>
            </a:extLst>
          </p:cNvPr>
          <p:cNvSpPr/>
          <p:nvPr/>
        </p:nvSpPr>
        <p:spPr>
          <a:xfrm rot="5400000">
            <a:off x="8572499" y="571498"/>
            <a:ext cx="10287002" cy="9144001"/>
          </a:xfrm>
          <a:prstGeom prst="rect">
            <a:avLst/>
          </a:prstGeom>
          <a:pattFill prst="ltDnDiag">
            <a:fgClr>
              <a:srgbClr val="835F3F"/>
            </a:fgClr>
            <a:bgClr>
              <a:srgbClr val="46332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10744200" y="1638300"/>
            <a:ext cx="6876928" cy="59093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“Procurai a paz da cidade para onde vos fiz transportar; e orai por ela ao SENHOR, porque, na sua paz, vós tereis paz.”</a:t>
            </a:r>
          </a:p>
          <a:p>
            <a:r>
              <a:rPr lang="pt-BR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(Jr 29.7)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EF60E09F-CCAF-8246-C6EC-B603AB9935ED}"/>
              </a:ext>
            </a:extLst>
          </p:cNvPr>
          <p:cNvSpPr/>
          <p:nvPr/>
        </p:nvSpPr>
        <p:spPr>
          <a:xfrm flipH="1">
            <a:off x="1047872" y="525009"/>
            <a:ext cx="8959819" cy="8671993"/>
          </a:xfrm>
          <a:prstGeom prst="roundRect">
            <a:avLst>
              <a:gd name="adj" fmla="val 0"/>
            </a:avLst>
          </a:prstGeom>
          <a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130000"/>
                      </a14:imgEffect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9525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D71ED5D-0589-F107-AB1A-8780C217D126}"/>
              </a:ext>
            </a:extLst>
          </p:cNvPr>
          <p:cNvSpPr/>
          <p:nvPr/>
        </p:nvSpPr>
        <p:spPr>
          <a:xfrm>
            <a:off x="4902291" y="8572500"/>
            <a:ext cx="7067418" cy="1219200"/>
          </a:xfrm>
          <a:prstGeom prst="rect">
            <a:avLst/>
          </a:prstGeom>
          <a:gradFill flip="none" rotWithShape="1">
            <a:gsLst>
              <a:gs pos="0">
                <a:srgbClr val="6F5135"/>
              </a:gs>
              <a:gs pos="100000">
                <a:srgbClr val="271D13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TextBox 22">
            <a:extLst>
              <a:ext uri="{FF2B5EF4-FFF2-40B4-BE49-F238E27FC236}">
                <a16:creationId xmlns:a16="http://schemas.microsoft.com/office/drawing/2014/main" id="{8C0F2B0D-4EBC-4CD7-B625-E6417D30D3B7}"/>
              </a:ext>
            </a:extLst>
          </p:cNvPr>
          <p:cNvSpPr txBox="1"/>
          <p:nvPr/>
        </p:nvSpPr>
        <p:spPr>
          <a:xfrm>
            <a:off x="5261267" y="8798907"/>
            <a:ext cx="6230086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PRINCIPAL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6E9E7E26-1C12-4ECE-B94A-0C773917FBE5}"/>
              </a:ext>
            </a:extLst>
          </p:cNvPr>
          <p:cNvSpPr/>
          <p:nvPr/>
        </p:nvSpPr>
        <p:spPr>
          <a:xfrm>
            <a:off x="4902291" y="8572500"/>
            <a:ext cx="45719" cy="1219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810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 animBg="1"/>
      <p:bldP spid="2" grpId="0" animBg="1"/>
      <p:bldP spid="21" grpId="0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E28C4C1-984E-65F4-8BDA-E2E4AA76E2BC}"/>
              </a:ext>
            </a:extLst>
          </p:cNvPr>
          <p:cNvSpPr/>
          <p:nvPr/>
        </p:nvSpPr>
        <p:spPr>
          <a:xfrm rot="5400000">
            <a:off x="-571502" y="571498"/>
            <a:ext cx="10287002" cy="9144001"/>
          </a:xfrm>
          <a:prstGeom prst="rect">
            <a:avLst/>
          </a:prstGeom>
          <a:pattFill prst="ltDnDiag">
            <a:fgClr>
              <a:schemeClr val="tx1">
                <a:lumMod val="85000"/>
                <a:lumOff val="15000"/>
              </a:schemeClr>
            </a:fgClr>
            <a:bgClr>
              <a:schemeClr val="tx1">
                <a:lumMod val="95000"/>
                <a:lumOff val="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609600" y="1873389"/>
            <a:ext cx="7181728" cy="563231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crente fiel pode habitar na Babilônia, mas a cultura da Babilônia não pode ter domínio sobre ele.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EF60E09F-CCAF-8246-C6EC-B603AB9935ED}"/>
              </a:ext>
            </a:extLst>
          </p:cNvPr>
          <p:cNvSpPr/>
          <p:nvPr/>
        </p:nvSpPr>
        <p:spPr>
          <a:xfrm>
            <a:off x="8261381" y="525009"/>
            <a:ext cx="8959819" cy="8671993"/>
          </a:xfrm>
          <a:prstGeom prst="roundRect">
            <a:avLst>
              <a:gd name="adj" fmla="val 0"/>
            </a:avLst>
          </a:prstGeom>
          <a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1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9525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D71ED5D-0589-F107-AB1A-8780C217D126}"/>
              </a:ext>
            </a:extLst>
          </p:cNvPr>
          <p:cNvSpPr/>
          <p:nvPr/>
        </p:nvSpPr>
        <p:spPr>
          <a:xfrm flipH="1">
            <a:off x="5235406" y="8572500"/>
            <a:ext cx="7243512" cy="12192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TextBox 22">
            <a:extLst>
              <a:ext uri="{FF2B5EF4-FFF2-40B4-BE49-F238E27FC236}">
                <a16:creationId xmlns:a16="http://schemas.microsoft.com/office/drawing/2014/main" id="{8C0F2B0D-4EBC-4CD7-B625-E6417D30D3B7}"/>
              </a:ext>
            </a:extLst>
          </p:cNvPr>
          <p:cNvSpPr txBox="1"/>
          <p:nvPr/>
        </p:nvSpPr>
        <p:spPr>
          <a:xfrm>
            <a:off x="5594381" y="8798907"/>
            <a:ext cx="6884537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RESUMO DA LIÇÃO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6E9E7E26-1C12-4ECE-B94A-0C773917FBE5}"/>
              </a:ext>
            </a:extLst>
          </p:cNvPr>
          <p:cNvSpPr/>
          <p:nvPr/>
        </p:nvSpPr>
        <p:spPr>
          <a:xfrm>
            <a:off x="12433199" y="8572500"/>
            <a:ext cx="45719" cy="1219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945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 animBg="1"/>
      <p:bldP spid="2" grpId="0" animBg="1"/>
      <p:bldP spid="21" grpId="0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UpDiag">
          <a:fgClr>
            <a:schemeClr val="bg1">
              <a:lumMod val="75000"/>
            </a:schemeClr>
          </a:fgClr>
          <a:bgClr>
            <a:schemeClr val="bg1">
              <a:lumMod val="6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3">
            <a:extLst>
              <a:ext uri="{FF2B5EF4-FFF2-40B4-BE49-F238E27FC236}">
                <a16:creationId xmlns:a16="http://schemas.microsoft.com/office/drawing/2014/main" id="{F6ED6EEF-5EB3-43AB-A411-F5BC2345511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0A3B8E27-6550-1D6B-438D-3A77422CD7FF}"/>
              </a:ext>
            </a:extLst>
          </p:cNvPr>
          <p:cNvSpPr/>
          <p:nvPr/>
        </p:nvSpPr>
        <p:spPr>
          <a:xfrm>
            <a:off x="-1397914" y="102803"/>
            <a:ext cx="13122393" cy="10081394"/>
          </a:xfrm>
          <a:prstGeom prst="rect">
            <a:avLst/>
          </a:prstGeom>
          <a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72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3" name="Group 3">
            <a:extLst>
              <a:ext uri="{FF2B5EF4-FFF2-40B4-BE49-F238E27FC236}">
                <a16:creationId xmlns:a16="http://schemas.microsoft.com/office/drawing/2014/main" id="{DFFA4FCE-2645-4919-973B-404E415F25D1}"/>
              </a:ext>
            </a:extLst>
          </p:cNvPr>
          <p:cNvGrpSpPr/>
          <p:nvPr/>
        </p:nvGrpSpPr>
        <p:grpSpPr>
          <a:xfrm>
            <a:off x="7162800" y="7200900"/>
            <a:ext cx="8395098" cy="1124948"/>
            <a:chOff x="0" y="0"/>
            <a:chExt cx="6862939" cy="3093494"/>
          </a:xfrm>
          <a:gradFill>
            <a:gsLst>
              <a:gs pos="49500">
                <a:srgbClr val="835F3F"/>
              </a:gs>
              <a:gs pos="100000">
                <a:srgbClr val="463322"/>
              </a:gs>
              <a:gs pos="0">
                <a:srgbClr val="463322"/>
              </a:gs>
            </a:gsLst>
            <a:lin ang="11400000" scaled="0"/>
          </a:gradFill>
        </p:grpSpPr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49A11EEF-8417-4E94-A23F-C2BE352EC080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grpSp>
        <p:nvGrpSpPr>
          <p:cNvPr id="15" name="Group 3">
            <a:extLst>
              <a:ext uri="{FF2B5EF4-FFF2-40B4-BE49-F238E27FC236}">
                <a16:creationId xmlns:a16="http://schemas.microsoft.com/office/drawing/2014/main" id="{32EBD4F8-0A4F-47AC-B467-97B682E8B821}"/>
              </a:ext>
            </a:extLst>
          </p:cNvPr>
          <p:cNvGrpSpPr/>
          <p:nvPr/>
        </p:nvGrpSpPr>
        <p:grpSpPr>
          <a:xfrm>
            <a:off x="7173917" y="8271298"/>
            <a:ext cx="8794310" cy="1255381"/>
            <a:chOff x="0" y="0"/>
            <a:chExt cx="6862939" cy="3093494"/>
          </a:xfrm>
          <a:solidFill>
            <a:srgbClr val="1D1B1C"/>
          </a:solidFill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83C442CC-2CBA-4AF4-9795-2ADF33838CD6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17" name="TextBox 9">
            <a:extLst>
              <a:ext uri="{FF2B5EF4-FFF2-40B4-BE49-F238E27FC236}">
                <a16:creationId xmlns:a16="http://schemas.microsoft.com/office/drawing/2014/main" id="{8557DAB9-C4DC-4AE8-A490-77FBA55E0084}"/>
              </a:ext>
            </a:extLst>
          </p:cNvPr>
          <p:cNvSpPr txBox="1"/>
          <p:nvPr/>
        </p:nvSpPr>
        <p:spPr>
          <a:xfrm>
            <a:off x="9468858" y="8411170"/>
            <a:ext cx="611444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6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Daniel 1.1-3</a:t>
            </a:r>
          </a:p>
        </p:txBody>
      </p:sp>
      <p:grpSp>
        <p:nvGrpSpPr>
          <p:cNvPr id="18" name="Group 3">
            <a:extLst>
              <a:ext uri="{FF2B5EF4-FFF2-40B4-BE49-F238E27FC236}">
                <a16:creationId xmlns:a16="http://schemas.microsoft.com/office/drawing/2014/main" id="{EC34B2FD-67CC-4DFA-B02F-4BD8D8793175}"/>
              </a:ext>
            </a:extLst>
          </p:cNvPr>
          <p:cNvGrpSpPr/>
          <p:nvPr/>
        </p:nvGrpSpPr>
        <p:grpSpPr>
          <a:xfrm>
            <a:off x="7189400" y="8275337"/>
            <a:ext cx="2020235" cy="1251342"/>
            <a:chOff x="0" y="0"/>
            <a:chExt cx="6862939" cy="3093494"/>
          </a:xfrm>
          <a:solidFill>
            <a:schemeClr val="bg1">
              <a:lumMod val="95000"/>
            </a:schemeClr>
          </a:solidFill>
        </p:grpSpPr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7E655FCC-6874-4576-8163-399FA8986002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pic>
        <p:nvPicPr>
          <p:cNvPr id="21" name="Imagem 20">
            <a:extLst>
              <a:ext uri="{FF2B5EF4-FFF2-40B4-BE49-F238E27FC236}">
                <a16:creationId xmlns:a16="http://schemas.microsoft.com/office/drawing/2014/main" id="{1BCB58E7-7733-45CE-B832-384B2EA332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44457" y="8267700"/>
            <a:ext cx="1310121" cy="1310121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DD3B0C21-6BC3-4698-B59D-9CF1A069969C}"/>
              </a:ext>
            </a:extLst>
          </p:cNvPr>
          <p:cNvSpPr txBox="1"/>
          <p:nvPr/>
        </p:nvSpPr>
        <p:spPr>
          <a:xfrm flipH="1">
            <a:off x="8066635" y="7205152"/>
            <a:ext cx="6705600" cy="110799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BÍBLICO</a:t>
            </a:r>
          </a:p>
        </p:txBody>
      </p:sp>
    </p:spTree>
    <p:extLst>
      <p:ext uri="{BB962C8B-B14F-4D97-AF65-F5344CB8AC3E}">
        <p14:creationId xmlns:p14="http://schemas.microsoft.com/office/powerpoint/2010/main" val="132381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5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7" grpId="0"/>
      <p:bldP spid="2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60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52807784-2319-9448-A2D6-343DD0E3C304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blipFill dpi="0" rotWithShape="1"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702853E1-A762-4601-B0C2-31FA0C050879}"/>
              </a:ext>
            </a:extLst>
          </p:cNvPr>
          <p:cNvSpPr/>
          <p:nvPr/>
        </p:nvSpPr>
        <p:spPr>
          <a:xfrm flipH="1">
            <a:off x="6980950" y="-361950"/>
            <a:ext cx="11326929" cy="11010900"/>
          </a:xfrm>
          <a:prstGeom prst="roundRect">
            <a:avLst>
              <a:gd name="adj" fmla="val 0"/>
            </a:avLst>
          </a:pr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381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grpSp>
        <p:nvGrpSpPr>
          <p:cNvPr id="14" name="Group 3">
            <a:extLst>
              <a:ext uri="{FF2B5EF4-FFF2-40B4-BE49-F238E27FC236}">
                <a16:creationId xmlns:a16="http://schemas.microsoft.com/office/drawing/2014/main" id="{B138CC9C-D0D4-4922-B65C-4FBE50E8DFAF}"/>
              </a:ext>
            </a:extLst>
          </p:cNvPr>
          <p:cNvGrpSpPr/>
          <p:nvPr/>
        </p:nvGrpSpPr>
        <p:grpSpPr>
          <a:xfrm>
            <a:off x="304800" y="2552700"/>
            <a:ext cx="8915400" cy="7391400"/>
            <a:chOff x="0" y="7697"/>
            <a:chExt cx="6862939" cy="3093494"/>
          </a:xfrm>
          <a:pattFill prst="zigZag">
            <a:fgClr>
              <a:schemeClr val="bg2"/>
            </a:fgClr>
            <a:bgClr>
              <a:schemeClr val="bg1">
                <a:lumMod val="95000"/>
              </a:schemeClr>
            </a:bgClr>
          </a:pattFill>
        </p:grpSpPr>
        <p:sp>
          <p:nvSpPr>
            <p:cNvPr id="15" name="Freeform 4">
              <a:extLst>
                <a:ext uri="{FF2B5EF4-FFF2-40B4-BE49-F238E27FC236}">
                  <a16:creationId xmlns:a16="http://schemas.microsoft.com/office/drawing/2014/main" id="{785D90EC-1111-431F-A0DA-A766FB68C10E}"/>
                </a:ext>
              </a:extLst>
            </p:cNvPr>
            <p:cNvSpPr/>
            <p:nvPr/>
          </p:nvSpPr>
          <p:spPr>
            <a:xfrm>
              <a:off x="0" y="7697"/>
              <a:ext cx="6862939" cy="3093494"/>
            </a:xfrm>
            <a:prstGeom prst="rect">
              <a:avLst/>
            </a:prstGeom>
            <a:grpFill/>
            <a:ln w="28575">
              <a:noFill/>
              <a:prstDash val="sysDash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pic>
        <p:nvPicPr>
          <p:cNvPr id="12" name="Imagem 11">
            <a:extLst>
              <a:ext uri="{FF2B5EF4-FFF2-40B4-BE49-F238E27FC236}">
                <a16:creationId xmlns:a16="http://schemas.microsoft.com/office/drawing/2014/main" id="{AE98E3DE-D732-4E0E-9151-70941651E6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63157" y="2762011"/>
            <a:ext cx="1619488" cy="1619488"/>
          </a:xfrm>
          <a:prstGeom prst="rect">
            <a:avLst/>
          </a:prstGeom>
        </p:spPr>
      </p:pic>
      <p:sp>
        <p:nvSpPr>
          <p:cNvPr id="16" name="TextBox 10">
            <a:extLst>
              <a:ext uri="{FF2B5EF4-FFF2-40B4-BE49-F238E27FC236}">
                <a16:creationId xmlns:a16="http://schemas.microsoft.com/office/drawing/2014/main" id="{1028E4FF-6C66-4C41-B5D6-3E8566A38480}"/>
              </a:ext>
            </a:extLst>
          </p:cNvPr>
          <p:cNvSpPr txBox="1"/>
          <p:nvPr/>
        </p:nvSpPr>
        <p:spPr>
          <a:xfrm>
            <a:off x="690666" y="3086100"/>
            <a:ext cx="5811598" cy="1068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6600" b="1" dirty="0">
                <a:gradFill>
                  <a:gsLst>
                    <a:gs pos="100000">
                      <a:srgbClr val="876241"/>
                    </a:gs>
                    <a:gs pos="0">
                      <a:schemeClr val="tx1">
                        <a:lumMod val="95000"/>
                        <a:lumOff val="5000"/>
                      </a:schemeClr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93EBBDF7-1106-47D5-AA2A-B07877DC7E80}"/>
              </a:ext>
            </a:extLst>
          </p:cNvPr>
          <p:cNvSpPr txBox="1"/>
          <p:nvPr/>
        </p:nvSpPr>
        <p:spPr>
          <a:xfrm>
            <a:off x="778614" y="4367095"/>
            <a:ext cx="8136786" cy="5170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200" dirty="0">
                <a:gradFill>
                  <a:gsLst>
                    <a:gs pos="100000">
                      <a:srgbClr val="876241"/>
                    </a:gs>
                    <a:gs pos="0">
                      <a:schemeClr val="tx1">
                        <a:lumMod val="95000"/>
                        <a:lumOff val="5000"/>
                      </a:schemeClr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Ao chegarem a Babilônia, os jovens hebreus se depararam com um mundo novo e uma cultura completamente distinta de sua terra natal. Dentro desse ambiente, repleto de desafios culturais e morais, como Daniel e seus amigos deveriam viver? </a:t>
            </a:r>
          </a:p>
        </p:txBody>
      </p:sp>
    </p:spTree>
    <p:extLst>
      <p:ext uri="{BB962C8B-B14F-4D97-AF65-F5344CB8AC3E}">
        <p14:creationId xmlns:p14="http://schemas.microsoft.com/office/powerpoint/2010/main" val="69612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Imagem 100">
            <a:extLst>
              <a:ext uri="{FF2B5EF4-FFF2-40B4-BE49-F238E27FC236}">
                <a16:creationId xmlns:a16="http://schemas.microsoft.com/office/drawing/2014/main" id="{8664B116-8B68-6CF9-BBCA-D15F20471E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6" name="Freeform 3">
            <a:extLst>
              <a:ext uri="{FF2B5EF4-FFF2-40B4-BE49-F238E27FC236}">
                <a16:creationId xmlns:a16="http://schemas.microsoft.com/office/drawing/2014/main" id="{F6ED6EEF-5EB3-43AB-A411-F5BC23455110}"/>
              </a:ext>
            </a:extLst>
          </p:cNvPr>
          <p:cNvSpPr/>
          <p:nvPr/>
        </p:nvSpPr>
        <p:spPr>
          <a:xfrm>
            <a:off x="1" y="0"/>
            <a:ext cx="18308054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100000">
                <a:schemeClr val="tx1">
                  <a:lumMod val="95000"/>
                  <a:lumOff val="5000"/>
                  <a:alpha val="78000"/>
                </a:schemeClr>
              </a:gs>
              <a:gs pos="0">
                <a:srgbClr val="02050A"/>
              </a:gs>
            </a:gsLst>
            <a:lin ang="11400000" scaled="0"/>
          </a:gradFill>
        </p:spPr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8DCADE74-443E-6A23-5662-372A2DAD7744}"/>
              </a:ext>
            </a:extLst>
          </p:cNvPr>
          <p:cNvSpPr/>
          <p:nvPr/>
        </p:nvSpPr>
        <p:spPr>
          <a:xfrm rot="5400000">
            <a:off x="7477566" y="-553516"/>
            <a:ext cx="10287002" cy="11394030"/>
          </a:xfrm>
          <a:prstGeom prst="rect">
            <a:avLst/>
          </a:pr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5" name="Group 3">
            <a:extLst>
              <a:ext uri="{FF2B5EF4-FFF2-40B4-BE49-F238E27FC236}">
                <a16:creationId xmlns:a16="http://schemas.microsoft.com/office/drawing/2014/main" id="{32EBD4F8-0A4F-47AC-B467-97B682E8B821}"/>
              </a:ext>
            </a:extLst>
          </p:cNvPr>
          <p:cNvGrpSpPr/>
          <p:nvPr/>
        </p:nvGrpSpPr>
        <p:grpSpPr>
          <a:xfrm>
            <a:off x="8251962" y="988212"/>
            <a:ext cx="8893038" cy="1511882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83C442CC-2CBA-4AF4-9795-2ADF33838CD6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17" name="TextBox 9">
            <a:extLst>
              <a:ext uri="{FF2B5EF4-FFF2-40B4-BE49-F238E27FC236}">
                <a16:creationId xmlns:a16="http://schemas.microsoft.com/office/drawing/2014/main" id="{8557DAB9-C4DC-4AE8-A490-77FBA55E0084}"/>
              </a:ext>
            </a:extLst>
          </p:cNvPr>
          <p:cNvSpPr txBox="1"/>
          <p:nvPr/>
        </p:nvSpPr>
        <p:spPr>
          <a:xfrm>
            <a:off x="8926581" y="1104900"/>
            <a:ext cx="75438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40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chegada dos jovens hebreus na Babilônia</a:t>
            </a: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0BF85AE6-1E49-8B27-A034-F9F4BDFC5C4F}"/>
              </a:ext>
            </a:extLst>
          </p:cNvPr>
          <p:cNvGrpSpPr/>
          <p:nvPr/>
        </p:nvGrpSpPr>
        <p:grpSpPr>
          <a:xfrm>
            <a:off x="8251962" y="190500"/>
            <a:ext cx="8893038" cy="838454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88EA560D-BF71-C5B1-971B-C6C7B02F97B1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pattFill prst="pct70">
              <a:fgClr>
                <a:schemeClr val="accent1">
                  <a:lumMod val="75000"/>
                </a:schemeClr>
              </a:fgClr>
              <a:bgClr>
                <a:schemeClr val="accent1">
                  <a:lumMod val="50000"/>
                </a:schemeClr>
              </a:bgClr>
            </a:pattFill>
            <a:ln w="31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99" name="CaixaDeTexto 98">
            <a:extLst>
              <a:ext uri="{FF2B5EF4-FFF2-40B4-BE49-F238E27FC236}">
                <a16:creationId xmlns:a16="http://schemas.microsoft.com/office/drawing/2014/main" id="{66CD7D38-8806-9D10-5ABF-D9450ADFCBF3}"/>
              </a:ext>
            </a:extLst>
          </p:cNvPr>
          <p:cNvSpPr txBox="1"/>
          <p:nvPr/>
        </p:nvSpPr>
        <p:spPr>
          <a:xfrm flipH="1">
            <a:off x="457200" y="3866228"/>
            <a:ext cx="6248766" cy="25545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8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DA LIÇÃO </a:t>
            </a: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43D324AE-58F5-23A5-48D7-68D93F9AB47B}"/>
              </a:ext>
            </a:extLst>
          </p:cNvPr>
          <p:cNvSpPr txBox="1"/>
          <p:nvPr/>
        </p:nvSpPr>
        <p:spPr>
          <a:xfrm>
            <a:off x="8926581" y="235735"/>
            <a:ext cx="75438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4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APRESENTAR </a:t>
            </a:r>
          </a:p>
        </p:txBody>
      </p:sp>
      <p:grpSp>
        <p:nvGrpSpPr>
          <p:cNvPr id="5" name="Group 3">
            <a:extLst>
              <a:ext uri="{FF2B5EF4-FFF2-40B4-BE49-F238E27FC236}">
                <a16:creationId xmlns:a16="http://schemas.microsoft.com/office/drawing/2014/main" id="{2883FEF0-B4FC-778C-DD07-3A26DC2B5562}"/>
              </a:ext>
            </a:extLst>
          </p:cNvPr>
          <p:cNvGrpSpPr/>
          <p:nvPr/>
        </p:nvGrpSpPr>
        <p:grpSpPr>
          <a:xfrm>
            <a:off x="8251962" y="3393697"/>
            <a:ext cx="8893038" cy="1511882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516AE41A-A533-F18A-0C23-9B542C74D34C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7" name="TextBox 9">
            <a:extLst>
              <a:ext uri="{FF2B5EF4-FFF2-40B4-BE49-F238E27FC236}">
                <a16:creationId xmlns:a16="http://schemas.microsoft.com/office/drawing/2014/main" id="{1A439042-5746-4992-954A-5A61680563DA}"/>
              </a:ext>
            </a:extLst>
          </p:cNvPr>
          <p:cNvSpPr txBox="1"/>
          <p:nvPr/>
        </p:nvSpPr>
        <p:spPr>
          <a:xfrm>
            <a:off x="8994519" y="3510385"/>
            <a:ext cx="7407924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4000" dirty="0">
                <a:gradFill flip="none" rotWithShape="1">
                  <a:gsLst>
                    <a:gs pos="0">
                      <a:srgbClr val="2B0D03"/>
                    </a:gs>
                    <a:gs pos="50000">
                      <a:srgbClr val="463322"/>
                    </a:gs>
                    <a:gs pos="100000">
                      <a:srgbClr val="B18A65"/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as características da imponente cidade</a:t>
            </a:r>
          </a:p>
        </p:txBody>
      </p:sp>
      <p:grpSp>
        <p:nvGrpSpPr>
          <p:cNvPr id="8" name="Group 3">
            <a:extLst>
              <a:ext uri="{FF2B5EF4-FFF2-40B4-BE49-F238E27FC236}">
                <a16:creationId xmlns:a16="http://schemas.microsoft.com/office/drawing/2014/main" id="{036C8D22-1BBF-72B1-1042-0D979F830AA7}"/>
              </a:ext>
            </a:extLst>
          </p:cNvPr>
          <p:cNvGrpSpPr/>
          <p:nvPr/>
        </p:nvGrpSpPr>
        <p:grpSpPr>
          <a:xfrm>
            <a:off x="8251962" y="2595985"/>
            <a:ext cx="8893038" cy="838454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EC11BA2A-86E9-86DC-AC95-A00FC99DB25C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pattFill prst="pct70">
              <a:fgClr>
                <a:srgbClr val="463322"/>
              </a:fgClr>
              <a:bgClr>
                <a:srgbClr val="2B0D03"/>
              </a:bgClr>
            </a:pattFill>
            <a:ln w="31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7DEF132-6699-0587-F6AA-3B3DB2CA4E1C}"/>
              </a:ext>
            </a:extLst>
          </p:cNvPr>
          <p:cNvSpPr txBox="1"/>
          <p:nvPr/>
        </p:nvSpPr>
        <p:spPr>
          <a:xfrm>
            <a:off x="8926581" y="2641220"/>
            <a:ext cx="75438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4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CONHECER </a:t>
            </a:r>
          </a:p>
        </p:txBody>
      </p:sp>
      <p:grpSp>
        <p:nvGrpSpPr>
          <p:cNvPr id="11" name="Group 3">
            <a:extLst>
              <a:ext uri="{FF2B5EF4-FFF2-40B4-BE49-F238E27FC236}">
                <a16:creationId xmlns:a16="http://schemas.microsoft.com/office/drawing/2014/main" id="{4E2941B0-8395-B27B-4951-41738A0FB268}"/>
              </a:ext>
            </a:extLst>
          </p:cNvPr>
          <p:cNvGrpSpPr/>
          <p:nvPr/>
        </p:nvGrpSpPr>
        <p:grpSpPr>
          <a:xfrm>
            <a:off x="8251962" y="5788812"/>
            <a:ext cx="8893038" cy="1614278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A6F08DD0-C6F5-6CEF-9FEB-29D5C79F1942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13" name="TextBox 9">
            <a:extLst>
              <a:ext uri="{FF2B5EF4-FFF2-40B4-BE49-F238E27FC236}">
                <a16:creationId xmlns:a16="http://schemas.microsoft.com/office/drawing/2014/main" id="{69216DB4-EB1A-7CE0-446C-2FE3742F0B5C}"/>
              </a:ext>
            </a:extLst>
          </p:cNvPr>
          <p:cNvSpPr txBox="1"/>
          <p:nvPr/>
        </p:nvSpPr>
        <p:spPr>
          <a:xfrm>
            <a:off x="9171756" y="5956698"/>
            <a:ext cx="705345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4000" dirty="0">
                <a:gradFill flip="none" rotWithShape="1">
                  <a:gsLst>
                    <a:gs pos="0">
                      <a:srgbClr val="5C0000"/>
                    </a:gs>
                    <a:gs pos="50000">
                      <a:srgbClr val="C00000"/>
                    </a:gs>
                    <a:gs pos="100000">
                      <a:srgbClr val="FF0000"/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cultura e o espírito da Babilônia</a:t>
            </a:r>
          </a:p>
        </p:txBody>
      </p:sp>
      <p:grpSp>
        <p:nvGrpSpPr>
          <p:cNvPr id="14" name="Group 3">
            <a:extLst>
              <a:ext uri="{FF2B5EF4-FFF2-40B4-BE49-F238E27FC236}">
                <a16:creationId xmlns:a16="http://schemas.microsoft.com/office/drawing/2014/main" id="{20B2E719-E739-90A4-EAE9-D3A710994FA4}"/>
              </a:ext>
            </a:extLst>
          </p:cNvPr>
          <p:cNvGrpSpPr/>
          <p:nvPr/>
        </p:nvGrpSpPr>
        <p:grpSpPr>
          <a:xfrm>
            <a:off x="8251962" y="4991100"/>
            <a:ext cx="8893038" cy="838454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18" name="Freeform 4">
              <a:extLst>
                <a:ext uri="{FF2B5EF4-FFF2-40B4-BE49-F238E27FC236}">
                  <a16:creationId xmlns:a16="http://schemas.microsoft.com/office/drawing/2014/main" id="{EE46ADFF-F54A-2B19-4119-6E420953BD91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pattFill prst="pct70">
              <a:fgClr>
                <a:srgbClr val="C00000"/>
              </a:fgClr>
              <a:bgClr>
                <a:schemeClr val="tx1">
                  <a:lumMod val="95000"/>
                  <a:lumOff val="5000"/>
                </a:schemeClr>
              </a:bgClr>
            </a:pattFill>
            <a:ln w="31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9" name="TextBox 9">
            <a:extLst>
              <a:ext uri="{FF2B5EF4-FFF2-40B4-BE49-F238E27FC236}">
                <a16:creationId xmlns:a16="http://schemas.microsoft.com/office/drawing/2014/main" id="{101660D6-2E27-18BA-B455-890F3559FD90}"/>
              </a:ext>
            </a:extLst>
          </p:cNvPr>
          <p:cNvSpPr txBox="1"/>
          <p:nvPr/>
        </p:nvSpPr>
        <p:spPr>
          <a:xfrm>
            <a:off x="8926581" y="5036335"/>
            <a:ext cx="75438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4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IDENTIFICAR  </a:t>
            </a:r>
          </a:p>
        </p:txBody>
      </p:sp>
      <p:grpSp>
        <p:nvGrpSpPr>
          <p:cNvPr id="21" name="Group 3">
            <a:extLst>
              <a:ext uri="{FF2B5EF4-FFF2-40B4-BE49-F238E27FC236}">
                <a16:creationId xmlns:a16="http://schemas.microsoft.com/office/drawing/2014/main" id="{5167CAFD-1764-87F1-110B-8FE9A2381BED}"/>
              </a:ext>
            </a:extLst>
          </p:cNvPr>
          <p:cNvGrpSpPr/>
          <p:nvPr/>
        </p:nvGrpSpPr>
        <p:grpSpPr>
          <a:xfrm>
            <a:off x="8251962" y="8303412"/>
            <a:ext cx="8893038" cy="1614278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22" name="Freeform 4">
              <a:extLst>
                <a:ext uri="{FF2B5EF4-FFF2-40B4-BE49-F238E27FC236}">
                  <a16:creationId xmlns:a16="http://schemas.microsoft.com/office/drawing/2014/main" id="{611CC8CF-5ABC-01F5-A6E2-439844C393DA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23" name="TextBox 9">
            <a:extLst>
              <a:ext uri="{FF2B5EF4-FFF2-40B4-BE49-F238E27FC236}">
                <a16:creationId xmlns:a16="http://schemas.microsoft.com/office/drawing/2014/main" id="{908ECB30-C2AC-E328-2873-E47ACD8C80FB}"/>
              </a:ext>
            </a:extLst>
          </p:cNvPr>
          <p:cNvSpPr txBox="1"/>
          <p:nvPr/>
        </p:nvSpPr>
        <p:spPr>
          <a:xfrm>
            <a:off x="9171756" y="8471298"/>
            <a:ext cx="705345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4000" dirty="0">
                <a:solidFill>
                  <a:srgbClr val="1D1B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viver e testemunhar na Babilônia</a:t>
            </a:r>
          </a:p>
        </p:txBody>
      </p:sp>
      <p:grpSp>
        <p:nvGrpSpPr>
          <p:cNvPr id="24" name="Group 3">
            <a:extLst>
              <a:ext uri="{FF2B5EF4-FFF2-40B4-BE49-F238E27FC236}">
                <a16:creationId xmlns:a16="http://schemas.microsoft.com/office/drawing/2014/main" id="{03B2D8F3-84B5-1101-9CB2-01338E18450A}"/>
              </a:ext>
            </a:extLst>
          </p:cNvPr>
          <p:cNvGrpSpPr/>
          <p:nvPr/>
        </p:nvGrpSpPr>
        <p:grpSpPr>
          <a:xfrm>
            <a:off x="8251962" y="7505700"/>
            <a:ext cx="8893038" cy="838454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25" name="Freeform 4">
              <a:extLst>
                <a:ext uri="{FF2B5EF4-FFF2-40B4-BE49-F238E27FC236}">
                  <a16:creationId xmlns:a16="http://schemas.microsoft.com/office/drawing/2014/main" id="{61D894D7-1A64-B393-5121-B770B639293A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pattFill prst="pct70">
              <a:fgClr>
                <a:srgbClr val="1D1B1C"/>
              </a:fgClr>
              <a:bgClr>
                <a:schemeClr val="tx1">
                  <a:lumMod val="95000"/>
                  <a:lumOff val="5000"/>
                </a:schemeClr>
              </a:bgClr>
            </a:pattFill>
            <a:ln w="31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6" name="TextBox 9">
            <a:extLst>
              <a:ext uri="{FF2B5EF4-FFF2-40B4-BE49-F238E27FC236}">
                <a16:creationId xmlns:a16="http://schemas.microsoft.com/office/drawing/2014/main" id="{7E1C1A08-702E-64AD-2CCE-D342B996E565}"/>
              </a:ext>
            </a:extLst>
          </p:cNvPr>
          <p:cNvSpPr txBox="1"/>
          <p:nvPr/>
        </p:nvSpPr>
        <p:spPr>
          <a:xfrm>
            <a:off x="8926581" y="7550935"/>
            <a:ext cx="75438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4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COMPREENDER   </a:t>
            </a:r>
          </a:p>
        </p:txBody>
      </p:sp>
    </p:spTree>
    <p:extLst>
      <p:ext uri="{BB962C8B-B14F-4D97-AF65-F5344CB8AC3E}">
        <p14:creationId xmlns:p14="http://schemas.microsoft.com/office/powerpoint/2010/main" val="273564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  <p:bldP spid="7" grpId="0"/>
      <p:bldP spid="10" grpId="0"/>
      <p:bldP spid="13" grpId="0"/>
      <p:bldP spid="19" grpId="0"/>
      <p:bldP spid="23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040B399A-A0F9-9A0B-5C67-305C527C1A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0" name="Paralelogramo 19">
            <a:extLst>
              <a:ext uri="{FF2B5EF4-FFF2-40B4-BE49-F238E27FC236}">
                <a16:creationId xmlns:a16="http://schemas.microsoft.com/office/drawing/2014/main" id="{44FFC1AD-262D-4983-A487-3A1426F6F44F}"/>
              </a:ext>
            </a:extLst>
          </p:cNvPr>
          <p:cNvSpPr/>
          <p:nvPr/>
        </p:nvSpPr>
        <p:spPr>
          <a:xfrm>
            <a:off x="8229600" y="0"/>
            <a:ext cx="10058399" cy="10287000"/>
          </a:xfrm>
          <a:prstGeom prst="parallelogram">
            <a:avLst>
              <a:gd name="adj" fmla="val 0"/>
            </a:avLst>
          </a:prstGeom>
          <a:pattFill prst="dkUpDiag">
            <a:fgClr>
              <a:schemeClr val="bg1"/>
            </a:fgClr>
            <a:bgClr>
              <a:schemeClr val="accent1">
                <a:lumMod val="20000"/>
                <a:lumOff val="8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9350862" y="3895785"/>
            <a:ext cx="8403738" cy="452431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/>
            <a:r>
              <a:rPr lang="pt-BR" sz="7200" b="1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I. A CHEGADA DE DANIEL E SEUS AMIGOS NA BABILÔNIA</a:t>
            </a:r>
          </a:p>
        </p:txBody>
      </p:sp>
      <p:sp>
        <p:nvSpPr>
          <p:cNvPr id="5" name="Paralelogramo 4">
            <a:extLst>
              <a:ext uri="{FF2B5EF4-FFF2-40B4-BE49-F238E27FC236}">
                <a16:creationId xmlns:a16="http://schemas.microsoft.com/office/drawing/2014/main" id="{015A8635-9336-7B49-375F-9F0AB498744B}"/>
              </a:ext>
            </a:extLst>
          </p:cNvPr>
          <p:cNvSpPr/>
          <p:nvPr/>
        </p:nvSpPr>
        <p:spPr>
          <a:xfrm flipH="1">
            <a:off x="-1461611" y="-294486"/>
            <a:ext cx="11236949" cy="10875972"/>
          </a:xfrm>
          <a:prstGeom prst="parallelogram">
            <a:avLst/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D86EDC99-9C3D-6EE1-4B66-16E467C7F1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3517" y="1440834"/>
            <a:ext cx="2454951" cy="245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98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2" grpId="0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AD268BAF-4ADC-A671-CBE4-A4F8C92E81EF}"/>
              </a:ext>
            </a:extLst>
          </p:cNvPr>
          <p:cNvSpPr/>
          <p:nvPr/>
        </p:nvSpPr>
        <p:spPr>
          <a:xfrm>
            <a:off x="8499570" y="0"/>
            <a:ext cx="9788430" cy="10281804"/>
          </a:xfrm>
          <a:prstGeom prst="rect">
            <a:avLst/>
          </a:prstGeom>
          <a:pattFill prst="dkUpDiag">
            <a:fgClr>
              <a:schemeClr val="bg1"/>
            </a:fgClr>
            <a:bgClr>
              <a:schemeClr val="bg1">
                <a:lumMod val="95000"/>
              </a:schemeClr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451DEACB-7CE1-D943-4EC3-2F02E348CA2F}"/>
              </a:ext>
            </a:extLst>
          </p:cNvPr>
          <p:cNvSpPr/>
          <p:nvPr/>
        </p:nvSpPr>
        <p:spPr>
          <a:xfrm>
            <a:off x="1" y="0"/>
            <a:ext cx="8763000" cy="10307302"/>
          </a:xfrm>
          <a:prstGeom prst="rect">
            <a:avLst/>
          </a:prstGeom>
          <a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5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7C29735A-4AD5-093D-92A3-88916534004F}"/>
              </a:ext>
            </a:extLst>
          </p:cNvPr>
          <p:cNvSpPr/>
          <p:nvPr/>
        </p:nvSpPr>
        <p:spPr>
          <a:xfrm flipV="1">
            <a:off x="457200" y="2077615"/>
            <a:ext cx="7271614" cy="703978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8A383B4F-DE14-8178-8D63-085B06613106}"/>
              </a:ext>
            </a:extLst>
          </p:cNvPr>
          <p:cNvSpPr/>
          <p:nvPr/>
        </p:nvSpPr>
        <p:spPr>
          <a:xfrm>
            <a:off x="3059497" y="8202997"/>
            <a:ext cx="1741103" cy="1741103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rgbClr val="ECF1F8"/>
              </a:gs>
            </a:gsLst>
            <a:lin ang="16200000" scaled="1"/>
            <a:tileRect/>
          </a:gradFill>
          <a:ln w="3175">
            <a:solidFill>
              <a:srgbClr val="2744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BDAE254-6153-AA04-1489-C9F1D5CA37D7}"/>
              </a:ext>
            </a:extLst>
          </p:cNvPr>
          <p:cNvSpPr/>
          <p:nvPr/>
        </p:nvSpPr>
        <p:spPr>
          <a:xfrm>
            <a:off x="457201" y="278197"/>
            <a:ext cx="7271614" cy="721551"/>
          </a:xfrm>
          <a:prstGeom prst="rect">
            <a:avLst/>
          </a:prstGeom>
          <a:pattFill prst="pct70">
            <a:fgClr>
              <a:schemeClr val="accent1">
                <a:lumMod val="75000"/>
              </a:schemeClr>
            </a:fgClr>
            <a:bgClr>
              <a:schemeClr val="accent1">
                <a:lumMod val="50000"/>
              </a:schemeClr>
            </a:bgClr>
          </a:patt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1730808" y="317666"/>
            <a:ext cx="4724400" cy="646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100" dirty="0">
                <a:solidFill>
                  <a:schemeClr val="bg1">
                    <a:lumMod val="9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 - A CHEGADA DE DANIEL E SEUS AMIGOS NA BABILÔNIA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911977" y="2335597"/>
            <a:ext cx="6479423" cy="57554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4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Os judeus foram deportados para o exílio babilônio em três levas (605, 597 e 586 </a:t>
            </a:r>
            <a:r>
              <a:rPr lang="pt-BR" sz="3400" dirty="0" err="1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a.C</a:t>
            </a:r>
            <a:r>
              <a:rPr lang="pt-BR" sz="34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). No primeiro grupo estavam alguns israelitas de origem nobre. Usando uma estratégia comum na antiguidade, o objetivo de Nabucodonosor era treiná-los para ocuparem posições importantes e servirem ao reino dos conquistadores.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BD10BF93-4804-2984-F9FB-DFF0C1454209}"/>
              </a:ext>
            </a:extLst>
          </p:cNvPr>
          <p:cNvSpPr/>
          <p:nvPr/>
        </p:nvSpPr>
        <p:spPr>
          <a:xfrm>
            <a:off x="457200" y="978013"/>
            <a:ext cx="7271614" cy="109960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0800000" scaled="1"/>
            <a:tileRect/>
          </a:gra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1503093" y="963997"/>
            <a:ext cx="5179829" cy="110799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3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Deportados para uma terra estranha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348" y="8425848"/>
            <a:ext cx="1295400" cy="1295400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4FC4BEE3-285C-73A5-77FC-A490362BEBAF}"/>
              </a:ext>
            </a:extLst>
          </p:cNvPr>
          <p:cNvSpPr/>
          <p:nvPr/>
        </p:nvSpPr>
        <p:spPr>
          <a:xfrm>
            <a:off x="8176393" y="-114301"/>
            <a:ext cx="10432257" cy="10432257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706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3" grpId="0"/>
      <p:bldP spid="15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AD268BAF-4ADC-A671-CBE4-A4F8C92E81EF}"/>
              </a:ext>
            </a:extLst>
          </p:cNvPr>
          <p:cNvSpPr/>
          <p:nvPr/>
        </p:nvSpPr>
        <p:spPr>
          <a:xfrm>
            <a:off x="8499570" y="0"/>
            <a:ext cx="9788430" cy="10281804"/>
          </a:xfrm>
          <a:prstGeom prst="rect">
            <a:avLst/>
          </a:prstGeom>
          <a:pattFill prst="dkUpDiag">
            <a:fgClr>
              <a:schemeClr val="bg1"/>
            </a:fgClr>
            <a:bgClr>
              <a:schemeClr val="bg1">
                <a:lumMod val="95000"/>
              </a:schemeClr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451DEACB-7CE1-D943-4EC3-2F02E348CA2F}"/>
              </a:ext>
            </a:extLst>
          </p:cNvPr>
          <p:cNvSpPr/>
          <p:nvPr/>
        </p:nvSpPr>
        <p:spPr>
          <a:xfrm>
            <a:off x="1" y="0"/>
            <a:ext cx="8763000" cy="10307302"/>
          </a:xfrm>
          <a:prstGeom prst="rect">
            <a:avLst/>
          </a:prstGeom>
          <a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5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7C29735A-4AD5-093D-92A3-88916534004F}"/>
              </a:ext>
            </a:extLst>
          </p:cNvPr>
          <p:cNvSpPr/>
          <p:nvPr/>
        </p:nvSpPr>
        <p:spPr>
          <a:xfrm flipV="1">
            <a:off x="457200" y="2165312"/>
            <a:ext cx="7271614" cy="679968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8A383B4F-DE14-8178-8D63-085B06613106}"/>
              </a:ext>
            </a:extLst>
          </p:cNvPr>
          <p:cNvSpPr/>
          <p:nvPr/>
        </p:nvSpPr>
        <p:spPr>
          <a:xfrm>
            <a:off x="3059497" y="8126797"/>
            <a:ext cx="1741103" cy="1741103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rgbClr val="ECF1F8"/>
              </a:gs>
            </a:gsLst>
            <a:lin ang="16200000" scaled="1"/>
            <a:tileRect/>
          </a:gradFill>
          <a:ln w="3175">
            <a:solidFill>
              <a:srgbClr val="2744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BDAE254-6153-AA04-1489-C9F1D5CA37D7}"/>
              </a:ext>
            </a:extLst>
          </p:cNvPr>
          <p:cNvSpPr/>
          <p:nvPr/>
        </p:nvSpPr>
        <p:spPr>
          <a:xfrm>
            <a:off x="457201" y="365894"/>
            <a:ext cx="7271614" cy="721551"/>
          </a:xfrm>
          <a:prstGeom prst="rect">
            <a:avLst/>
          </a:prstGeom>
          <a:pattFill prst="pct70">
            <a:fgClr>
              <a:schemeClr val="accent1">
                <a:lumMod val="75000"/>
              </a:schemeClr>
            </a:fgClr>
            <a:bgClr>
              <a:schemeClr val="accent1">
                <a:lumMod val="50000"/>
              </a:schemeClr>
            </a:bgClr>
          </a:patt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1730808" y="405363"/>
            <a:ext cx="4724400" cy="646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100" dirty="0">
                <a:solidFill>
                  <a:schemeClr val="bg1">
                    <a:lumMod val="9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 - A CHEGADA DE DANIEL E SEUS AMIGOS NA BABILÔNIA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990601" y="2434419"/>
            <a:ext cx="6248399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6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Daniel fazia parte desse grupo, juntamente com </a:t>
            </a:r>
            <a:r>
              <a:rPr lang="pt-BR" sz="3600" dirty="0" err="1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Hananias</a:t>
            </a:r>
            <a:r>
              <a:rPr lang="pt-BR" sz="36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, Misael e Azarias. Daniel descendia de uma família da aristocracia, talvez até mesmo pertencesse à linhagem real de Judá. Nessa época, tinha provavelmente entre quatorze e dezoito anos de idade.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BD10BF93-4804-2984-F9FB-DFF0C1454209}"/>
              </a:ext>
            </a:extLst>
          </p:cNvPr>
          <p:cNvSpPr/>
          <p:nvPr/>
        </p:nvSpPr>
        <p:spPr>
          <a:xfrm>
            <a:off x="457200" y="1058702"/>
            <a:ext cx="7271614" cy="109960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0800000" scaled="1"/>
            <a:tileRect/>
          </a:gra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1616950" y="1054505"/>
            <a:ext cx="4952115" cy="110799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3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Jovem Daniel e seus companheiros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348" y="8349648"/>
            <a:ext cx="1295400" cy="1295400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4FC4BEE3-285C-73A5-77FC-A490362BEBAF}"/>
              </a:ext>
            </a:extLst>
          </p:cNvPr>
          <p:cNvSpPr/>
          <p:nvPr/>
        </p:nvSpPr>
        <p:spPr>
          <a:xfrm flipH="1">
            <a:off x="8176390" y="-114299"/>
            <a:ext cx="10432257" cy="10432256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5210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3" grpId="0"/>
      <p:bldP spid="15" grpId="0" animBg="1"/>
      <p:bldP spid="2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3773</TotalTime>
  <Words>520</Words>
  <Application>Microsoft Office PowerPoint</Application>
  <PresentationFormat>Personalizar</PresentationFormat>
  <Paragraphs>44</Paragraphs>
  <Slides>18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2" baseType="lpstr">
      <vt:lpstr>Calibri</vt:lpstr>
      <vt:lpstr>Arial</vt:lpstr>
      <vt:lpstr>Poppins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COMO VIVEREMOS NA BABILONIA</dc:title>
  <dc:creator>Henrique Nascimento</dc:creator>
  <cp:lastModifiedBy>HERBETH LINS</cp:lastModifiedBy>
  <cp:revision>101</cp:revision>
  <dcterms:created xsi:type="dcterms:W3CDTF">2006-08-16T00:00:00Z</dcterms:created>
  <dcterms:modified xsi:type="dcterms:W3CDTF">2024-07-16T18:37:05Z</dcterms:modified>
  <dc:identifier>DAFjsyPzqZA</dc:identifier>
</cp:coreProperties>
</file>