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63" r:id="rId2"/>
    <p:sldId id="291" r:id="rId3"/>
    <p:sldId id="400" r:id="rId4"/>
    <p:sldId id="495" r:id="rId5"/>
    <p:sldId id="468" r:id="rId6"/>
    <p:sldId id="348" r:id="rId7"/>
    <p:sldId id="546" r:id="rId8"/>
    <p:sldId id="543" r:id="rId9"/>
    <p:sldId id="544" r:id="rId10"/>
    <p:sldId id="545" r:id="rId11"/>
    <p:sldId id="547" r:id="rId12"/>
    <p:sldId id="418" r:id="rId13"/>
    <p:sldId id="293" r:id="rId14"/>
    <p:sldId id="550" r:id="rId15"/>
    <p:sldId id="551" r:id="rId16"/>
    <p:sldId id="552" r:id="rId17"/>
    <p:sldId id="553" r:id="rId18"/>
    <p:sldId id="287" r:id="rId19"/>
    <p:sldId id="444" r:id="rId20"/>
    <p:sldId id="320" r:id="rId21"/>
    <p:sldId id="321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oppins" panose="00000500000000000000" pitchFamily="50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4F24"/>
    <a:srgbClr val="39200A"/>
    <a:srgbClr val="102334"/>
    <a:srgbClr val="580000"/>
    <a:srgbClr val="1D1005"/>
    <a:srgbClr val="005426"/>
    <a:srgbClr val="00602B"/>
    <a:srgbClr val="12120A"/>
    <a:srgbClr val="1D1B1C"/>
    <a:srgbClr val="00D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8" autoAdjust="0"/>
    <p:restoredTop sz="94622" autoAdjust="0"/>
  </p:normalViewPr>
  <p:slideViewPr>
    <p:cSldViewPr>
      <p:cViewPr varScale="1">
        <p:scale>
          <a:sx n="74" d="100"/>
          <a:sy n="74" d="100"/>
        </p:scale>
        <p:origin x="5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-10814"/>
            <a:ext cx="18318082" cy="10297817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5402"/>
            <a:ext cx="18318082" cy="10287008"/>
          </a:xfrm>
          <a:prstGeom prst="rect">
            <a:avLst/>
          </a:prstGeom>
          <a:gradFill flip="none" rotWithShape="1">
            <a:gsLst>
              <a:gs pos="38000">
                <a:srgbClr val="580000">
                  <a:alpha val="70000"/>
                </a:srgbClr>
              </a:gs>
              <a:gs pos="0">
                <a:srgbClr val="580000"/>
              </a:gs>
              <a:gs pos="64000">
                <a:srgbClr val="580000">
                  <a:alpha val="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5041" y="-342720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-3432606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-6859805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6859803"/>
            <a:ext cx="18318082" cy="342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0591800" y="-6115699"/>
            <a:ext cx="7010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I. </a:t>
            </a:r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ANALISAR 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decisão de Daniel de não participar do banquete do rei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914400" y="-2556229"/>
            <a:ext cx="5943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REFLETIR 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sobre o firme propósito de Daniel de não se contaminar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439400" y="7850127"/>
            <a:ext cx="7162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MOSTRAR </a:t>
            </a: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resultado da fidelidade a Deus</a:t>
            </a:r>
          </a:p>
        </p:txBody>
      </p:sp>
    </p:spTree>
    <p:extLst>
      <p:ext uri="{BB962C8B-B14F-4D97-AF65-F5344CB8AC3E}">
        <p14:creationId xmlns:p14="http://schemas.microsoft.com/office/powerpoint/2010/main" val="2468333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68598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6854395"/>
            <a:ext cx="18318082" cy="3438013"/>
          </a:xfrm>
          <a:prstGeom prst="rect">
            <a:avLst/>
          </a:prstGeom>
          <a:gradFill flip="none" rotWithShape="1">
            <a:gsLst>
              <a:gs pos="36300">
                <a:srgbClr val="580000">
                  <a:alpha val="70000"/>
                </a:srgbClr>
              </a:gs>
              <a:gs pos="0">
                <a:srgbClr val="580000"/>
              </a:gs>
              <a:gs pos="75000">
                <a:srgbClr val="580000">
                  <a:alpha val="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5041" y="34326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3427197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-2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0"/>
            <a:ext cx="18318082" cy="342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0591800" y="744104"/>
            <a:ext cx="6400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I. </a:t>
            </a:r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ANALISAR 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 decisão de Daniel de não participar do banquete do rei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914400" y="4303574"/>
            <a:ext cx="5867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REFLETIR 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sobre o firme propósito de Daniel de não se contaminar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439400" y="7850127"/>
            <a:ext cx="7162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MOSTRAR </a:t>
            </a: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resultado da fidelidade a Deus</a:t>
            </a:r>
          </a:p>
        </p:txBody>
      </p:sp>
    </p:spTree>
    <p:extLst>
      <p:ext uri="{BB962C8B-B14F-4D97-AF65-F5344CB8AC3E}">
        <p14:creationId xmlns:p14="http://schemas.microsoft.com/office/powerpoint/2010/main" val="1771109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9E2EE968-5B86-3406-A72C-55FF25D39E5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134C04-ADD1-8974-8623-84B4F1846FA1}"/>
              </a:ext>
            </a:extLst>
          </p:cNvPr>
          <p:cNvSpPr txBox="1"/>
          <p:nvPr/>
        </p:nvSpPr>
        <p:spPr>
          <a:xfrm>
            <a:off x="12832896" y="-248067"/>
            <a:ext cx="1847850" cy="75713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6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9DA6FA7-925F-1469-D556-028CCB71A6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8507" y="0"/>
            <a:ext cx="10318307" cy="10287000"/>
          </a:xfrm>
          <a:custGeom>
            <a:avLst/>
            <a:gdLst>
              <a:gd name="connsiteX0" fmla="*/ 0 w 10318307"/>
              <a:gd name="connsiteY0" fmla="*/ 0 h 10287000"/>
              <a:gd name="connsiteX1" fmla="*/ 8628102 w 10318307"/>
              <a:gd name="connsiteY1" fmla="*/ 0 h 10287000"/>
              <a:gd name="connsiteX2" fmla="*/ 8711951 w 10318307"/>
              <a:gd name="connsiteY2" fmla="*/ 83108 h 10287000"/>
              <a:gd name="connsiteX3" fmla="*/ 9625208 w 10318307"/>
              <a:gd name="connsiteY3" fmla="*/ 1418508 h 10287000"/>
              <a:gd name="connsiteX4" fmla="*/ 9220502 w 10318307"/>
              <a:gd name="connsiteY4" fmla="*/ 9337049 h 10287000"/>
              <a:gd name="connsiteX5" fmla="*/ 9163213 w 10318307"/>
              <a:gd name="connsiteY5" fmla="*/ 10183204 h 10287000"/>
              <a:gd name="connsiteX6" fmla="*/ 9116691 w 10318307"/>
              <a:gd name="connsiteY6" fmla="*/ 10287000 h 10287000"/>
              <a:gd name="connsiteX7" fmla="*/ 0 w 10318307"/>
              <a:gd name="connsiteY7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18307" h="10287000">
                <a:moveTo>
                  <a:pt x="0" y="0"/>
                </a:moveTo>
                <a:lnTo>
                  <a:pt x="8628102" y="0"/>
                </a:lnTo>
                <a:lnTo>
                  <a:pt x="8711951" y="83108"/>
                </a:lnTo>
                <a:cubicBezTo>
                  <a:pt x="9034045" y="424705"/>
                  <a:pt x="9339927" y="863530"/>
                  <a:pt x="9625208" y="1418508"/>
                </a:cubicBezTo>
                <a:cubicBezTo>
                  <a:pt x="11572730" y="5207158"/>
                  <a:pt x="8747861" y="6771564"/>
                  <a:pt x="9220502" y="9337049"/>
                </a:cubicBezTo>
                <a:cubicBezTo>
                  <a:pt x="9278659" y="9652724"/>
                  <a:pt x="9254647" y="9934203"/>
                  <a:pt x="9163213" y="10183204"/>
                </a:cubicBezTo>
                <a:lnTo>
                  <a:pt x="9116691" y="10287000"/>
                </a:lnTo>
                <a:lnTo>
                  <a:pt x="0" y="10287000"/>
                </a:lnTo>
                <a:close/>
              </a:path>
            </a:pathLst>
          </a:cu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911442" y="6152733"/>
            <a:ext cx="7690758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BANQUETE DO REI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447116"/>
            <a:ext cx="7271614" cy="627778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821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6477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959408" y="846893"/>
            <a:ext cx="4724400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BANQUETE DO REI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043796" y="2628900"/>
            <a:ext cx="6555623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Durante o período de treinamento para o serviço da corte, os jovens cativos estariam submetidos a uma dieta diária específica</a:t>
            </a:r>
          </a:p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1.5). Eles deveriam se alimentar da mesma refeição que era servida ao rei. 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34751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733734" y="1589541"/>
            <a:ext cx="517574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oferta do manjar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0448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729385" y="2447116"/>
            <a:ext cx="7271614" cy="627778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94641" y="7821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729386" y="6477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002993" y="846893"/>
            <a:ext cx="4724400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BANQUETE DO REI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087381" y="2628900"/>
            <a:ext cx="6555623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texto bíblico ressalta que Daniel propôs em seu coração não se contaminar com as finas iguarias do rei, nem com o vinho que ele bebia, pedindo que ele e seus amigos fossem dispensados (</a:t>
            </a:r>
            <a:r>
              <a:rPr lang="pt-BR" sz="40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1.8).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729385" y="134751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777319" y="1589541"/>
            <a:ext cx="517574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Uma decisão firme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492" y="80448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0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729385" y="2751916"/>
            <a:ext cx="7271614" cy="55919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94641" y="7440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729386" y="9525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002993" y="1151693"/>
            <a:ext cx="4724400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BANQUETE DO REI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229490" y="2933700"/>
            <a:ext cx="6271404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Eles se alimentavam somente de legumes.</a:t>
            </a:r>
          </a:p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Foi uma decisão convicta e com firmeza. Antes de dizerem “não” ao rei, os quatro rapazes haviam dito ‘sim’ a Deus.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729385" y="165231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777319" y="1894341"/>
            <a:ext cx="517574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Uma decisão firme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492" y="76638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0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729385" y="2828116"/>
            <a:ext cx="7271614" cy="55919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94641" y="75171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729386" y="10287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002993" y="1227893"/>
            <a:ext cx="4724400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BANQUETE DO REI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052066" y="3009900"/>
            <a:ext cx="6626253" cy="470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Para alguns, aceitar uma simples refeição ou um pequeno convite não faz qualquer diferença.</a:t>
            </a:r>
          </a:p>
          <a:p>
            <a:r>
              <a:rPr lang="pt-BR" sz="34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Eles poderiam pensar em ter</a:t>
            </a:r>
          </a:p>
          <a:p>
            <a:r>
              <a:rPr lang="pt-BR" sz="34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feito somente essa concessão, acreditando – como muitos – que não haveria maiores repercussões na vida: ‘Não tem problema fazer só isso’.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729385" y="172851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481170" y="1714500"/>
            <a:ext cx="6046752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Uma decisão pequena, mas poderosa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492" y="77400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0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729385" y="2980516"/>
            <a:ext cx="7271614" cy="50585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94641" y="71361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729386" y="11811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002993" y="1380293"/>
            <a:ext cx="4724400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BANQUETE DO REI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63354" y="3235047"/>
            <a:ext cx="6803677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Contudo, eles sabiam que pequenas decisões provocam grandes consequências</a:t>
            </a:r>
          </a:p>
          <a:p>
            <a:r>
              <a:rPr lang="pt-BR" sz="38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8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r>
              <a:rPr lang="pt-BR" sz="38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. 6.7). Tinham consciência que ceder um pouco seria abrir a porta para o pecado entrar.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729385" y="188091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481170" y="1866900"/>
            <a:ext cx="6046752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Uma decisão pequena, mas poderosa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492" y="73590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6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511331" y="3271778"/>
            <a:ext cx="6499069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0">
                      <a:srgbClr val="0205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Uma Firme Decisão de Não se Contaminar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730530" y="6515100"/>
            <a:ext cx="4136870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de Julho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951109" y="7227584"/>
            <a:ext cx="369571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743700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0" y="1784106"/>
            <a:ext cx="5746373" cy="1219200"/>
          </a:xfrm>
          <a:prstGeom prst="rect">
            <a:avLst/>
          </a:prstGeom>
          <a:solidFill>
            <a:srgbClr val="005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2353467" y="199208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04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C8648A-1447-ED6D-21B2-17C89F7D47FD}"/>
              </a:ext>
            </a:extLst>
          </p:cNvPr>
          <p:cNvSpPr/>
          <p:nvPr/>
        </p:nvSpPr>
        <p:spPr>
          <a:xfrm>
            <a:off x="0" y="1784106"/>
            <a:ext cx="1932361" cy="1219200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31" y="1794952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7750330" y="-723900"/>
            <a:ext cx="13106400" cy="1126983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676"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25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25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25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2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8572499" y="571498"/>
            <a:ext cx="10287002" cy="9144001"/>
          </a:xfrm>
          <a:prstGeom prst="rect">
            <a:avLst/>
          </a:prstGeom>
          <a:pattFill prst="ltDnDiag">
            <a:fgClr>
              <a:srgbClr val="835F3F"/>
            </a:fgClr>
            <a:bgClr>
              <a:srgbClr val="46332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515600" y="1984593"/>
            <a:ext cx="7239000" cy="67403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 Daniel assentou no seu coração não se contaminar com a porção do manjar do rei, nem com o vinho que ele bebia; portanto, pediu ao chefe dos eunucos que lhe concedesse não se contaminar.” (</a:t>
            </a:r>
            <a:r>
              <a:rPr lang="pt-BR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1.8)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1047872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4902291" y="342900"/>
            <a:ext cx="7067418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261267" y="569307"/>
            <a:ext cx="623008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4902291" y="3429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571502" y="571498"/>
            <a:ext cx="10287002" cy="9144001"/>
          </a:xfrm>
          <a:prstGeom prst="rect">
            <a:avLst/>
          </a:prstGeom>
          <a:pattFill prst="ltDnDiag">
            <a:fgClr>
              <a:schemeClr val="tx1">
                <a:lumMod val="85000"/>
                <a:lumOff val="15000"/>
              </a:schemeClr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838200" y="1725216"/>
            <a:ext cx="6629400" cy="67710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fidelidade a Deus implica em força de caráter e conduta íntegra para preservar os valores da vida cristã.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8261381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 flipH="1">
            <a:off x="5235406" y="190500"/>
            <a:ext cx="7243512" cy="1219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594381" y="416907"/>
            <a:ext cx="688453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2433199" y="1905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4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9699845" y="6197232"/>
            <a:ext cx="7772399" cy="1255381"/>
            <a:chOff x="0" y="0"/>
            <a:chExt cx="6862939" cy="3093494"/>
          </a:xfrm>
          <a:gradFill>
            <a:gsLst>
              <a:gs pos="49500">
                <a:srgbClr val="835F3F"/>
              </a:gs>
              <a:gs pos="100000">
                <a:srgbClr val="463322"/>
              </a:gs>
              <a:gs pos="0">
                <a:srgbClr val="463322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9623645" y="6249540"/>
            <a:ext cx="7772400" cy="1255381"/>
            <a:chOff x="0" y="0"/>
            <a:chExt cx="6862939" cy="3093494"/>
          </a:xfrm>
          <a:solidFill>
            <a:srgbClr val="1D1B1C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12344400" y="6389412"/>
            <a:ext cx="431201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6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1.2-7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9639128" y="6253579"/>
            <a:ext cx="2020235" cy="1251342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94185" y="6245942"/>
            <a:ext cx="1310121" cy="131012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372600" y="2628900"/>
            <a:ext cx="67056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95" name="Imagem 194">
            <a:extLst>
              <a:ext uri="{FF2B5EF4-FFF2-40B4-BE49-F238E27FC236}">
                <a16:creationId xmlns:a16="http://schemas.microsoft.com/office/drawing/2014/main" id="{52DD0A84-057B-1AAE-C11A-3935B9CAC4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507"/>
          <a:stretch/>
        </p:blipFill>
        <p:spPr>
          <a:xfrm rot="191395">
            <a:off x="-3214520" y="-1643859"/>
            <a:ext cx="12054139" cy="12499414"/>
          </a:xfrm>
          <a:custGeom>
            <a:avLst/>
            <a:gdLst>
              <a:gd name="connsiteX0" fmla="*/ 1799437 w 9920539"/>
              <a:gd name="connsiteY0" fmla="*/ 0 h 10287000"/>
              <a:gd name="connsiteX1" fmla="*/ 7665197 w 9920539"/>
              <a:gd name="connsiteY1" fmla="*/ 0 h 10287000"/>
              <a:gd name="connsiteX2" fmla="*/ 7857270 w 9920539"/>
              <a:gd name="connsiteY2" fmla="*/ 206635 h 10287000"/>
              <a:gd name="connsiteX3" fmla="*/ 9920539 w 9920539"/>
              <a:gd name="connsiteY3" fmla="*/ 5562600 h 10287000"/>
              <a:gd name="connsiteX4" fmla="*/ 8377417 w 9920539"/>
              <a:gd name="connsiteY4" fmla="*/ 10270358 h 10287000"/>
              <a:gd name="connsiteX5" fmla="*/ 8364718 w 9920539"/>
              <a:gd name="connsiteY5" fmla="*/ 10287000 h 10287000"/>
              <a:gd name="connsiteX6" fmla="*/ 1799437 w 9920539"/>
              <a:gd name="connsiteY6" fmla="*/ 10287000 h 10287000"/>
              <a:gd name="connsiteX7" fmla="*/ 1799437 w 9920539"/>
              <a:gd name="connsiteY7" fmla="*/ 9696169 h 10287000"/>
              <a:gd name="connsiteX8" fmla="*/ 1857534 w 9920539"/>
              <a:gd name="connsiteY8" fmla="*/ 9687117 h 10287000"/>
              <a:gd name="connsiteX9" fmla="*/ 2654409 w 9920539"/>
              <a:gd name="connsiteY9" fmla="*/ 9480627 h 10287000"/>
              <a:gd name="connsiteX10" fmla="*/ 2831808 w 9920539"/>
              <a:gd name="connsiteY10" fmla="*/ 9411802 h 10287000"/>
              <a:gd name="connsiteX11" fmla="*/ 2769937 w 9920539"/>
              <a:gd name="connsiteY11" fmla="*/ 9392735 h 10287000"/>
              <a:gd name="connsiteX12" fmla="*/ 0 w 9920539"/>
              <a:gd name="connsiteY12" fmla="*/ 5306887 h 10287000"/>
              <a:gd name="connsiteX13" fmla="*/ 2063133 w 9920539"/>
              <a:gd name="connsiteY13" fmla="*/ 1545054 h 10287000"/>
              <a:gd name="connsiteX14" fmla="*/ 2143237 w 9920539"/>
              <a:gd name="connsiteY14" fmla="*/ 1500531 h 10287000"/>
              <a:gd name="connsiteX15" fmla="*/ 1857534 w 9920539"/>
              <a:gd name="connsiteY15" fmla="*/ 1438083 h 10287000"/>
              <a:gd name="connsiteX16" fmla="*/ 1799437 w 9920539"/>
              <a:gd name="connsiteY16" fmla="*/ 1429031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920539" h="10287000">
                <a:moveTo>
                  <a:pt x="1799437" y="0"/>
                </a:moveTo>
                <a:lnTo>
                  <a:pt x="7665197" y="0"/>
                </a:lnTo>
                <a:lnTo>
                  <a:pt x="7857270" y="206635"/>
                </a:lnTo>
                <a:cubicBezTo>
                  <a:pt x="9146237" y="1662124"/>
                  <a:pt x="9920539" y="3528097"/>
                  <a:pt x="9920539" y="5562600"/>
                </a:cubicBezTo>
                <a:cubicBezTo>
                  <a:pt x="9920539" y="7306460"/>
                  <a:pt x="9351664" y="8926501"/>
                  <a:pt x="8377417" y="10270358"/>
                </a:cubicBezTo>
                <a:lnTo>
                  <a:pt x="8364718" y="10287000"/>
                </a:lnTo>
                <a:lnTo>
                  <a:pt x="1799437" y="10287000"/>
                </a:lnTo>
                <a:lnTo>
                  <a:pt x="1799437" y="9696169"/>
                </a:lnTo>
                <a:lnTo>
                  <a:pt x="1857534" y="9687117"/>
                </a:lnTo>
                <a:cubicBezTo>
                  <a:pt x="2132394" y="9638046"/>
                  <a:pt x="2398741" y="9568585"/>
                  <a:pt x="2654409" y="9480627"/>
                </a:cubicBezTo>
                <a:lnTo>
                  <a:pt x="2831808" y="9411802"/>
                </a:lnTo>
                <a:lnTo>
                  <a:pt x="2769937" y="9392735"/>
                </a:lnTo>
                <a:cubicBezTo>
                  <a:pt x="1165176" y="8851068"/>
                  <a:pt x="0" y="7226644"/>
                  <a:pt x="0" y="5306887"/>
                </a:cubicBezTo>
                <a:cubicBezTo>
                  <a:pt x="0" y="3682478"/>
                  <a:pt x="834239" y="2269520"/>
                  <a:pt x="2063133" y="1545054"/>
                </a:cubicBezTo>
                <a:lnTo>
                  <a:pt x="2143237" y="1500531"/>
                </a:lnTo>
                <a:lnTo>
                  <a:pt x="1857534" y="1438083"/>
                </a:lnTo>
                <a:lnTo>
                  <a:pt x="1799437" y="1429031"/>
                </a:lnTo>
                <a:close/>
              </a:path>
            </a:pathLst>
          </a:custGeom>
          <a:ln w="7620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2807784-2319-9448-A2D6-343DD0E3C30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6980950" y="-361950"/>
            <a:ext cx="11326929" cy="11010900"/>
          </a:xfrm>
          <a:prstGeom prst="roundRect">
            <a:avLst>
              <a:gd name="adj" fmla="val 0"/>
            </a:avLst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304800" y="1162288"/>
            <a:ext cx="8915400" cy="8610600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3157" y="1371599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90666" y="1619488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8614" y="2838688"/>
            <a:ext cx="7908186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 dos segredos da vida vitoriosa de Daniel foi sua firmeza de caráter. Desde o início ele expressou profunda convicção em Deus e força de vontade para resistir a contaminação na Babilônia.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474693CE-2411-04AF-BC2A-1CFE977AAAB3}"/>
              </a:ext>
            </a:extLst>
          </p:cNvPr>
          <p:cNvSpPr txBox="1"/>
          <p:nvPr/>
        </p:nvSpPr>
        <p:spPr>
          <a:xfrm>
            <a:off x="778614" y="6234706"/>
            <a:ext cx="7831986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Tendo como referência o episódio no qual o jovem hebreu se recusou a partilhar das finas iguarias do rei, nesta lição aprenderemos que pequenos gestos podem resultar em grandes vitórias.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804580" y="2973675"/>
            <a:ext cx="10678841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32171388-9BC5-F962-E45B-DAF6DAB13A37}"/>
              </a:ext>
            </a:extLst>
          </p:cNvPr>
          <p:cNvGrpSpPr/>
          <p:nvPr/>
        </p:nvGrpSpPr>
        <p:grpSpPr>
          <a:xfrm>
            <a:off x="8397483" y="6890818"/>
            <a:ext cx="2020235" cy="1251342"/>
            <a:chOff x="0" y="0"/>
            <a:chExt cx="6862939" cy="3093494"/>
          </a:xfrm>
          <a:noFill/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BA2CAA0-FCA3-2B28-E5CA-F70C6BA70389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</p:spTree>
    <p:extLst>
      <p:ext uri="{BB962C8B-B14F-4D97-AF65-F5344CB8AC3E}">
        <p14:creationId xmlns:p14="http://schemas.microsoft.com/office/powerpoint/2010/main" val="2457984637"/>
      </p:ext>
    </p:extLst>
  </p:cSld>
  <p:clrMapOvr>
    <a:masterClrMapping/>
  </p:clrMapOvr>
  <p:transition spd="med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-2"/>
            <a:ext cx="18318082" cy="10290628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0"/>
            <a:ext cx="18318082" cy="10290626"/>
          </a:xfrm>
          <a:prstGeom prst="rect">
            <a:avLst/>
          </a:prstGeom>
          <a:gradFill flip="none" rotWithShape="1">
            <a:gsLst>
              <a:gs pos="33670">
                <a:srgbClr val="10253F">
                  <a:alpha val="80000"/>
                </a:srgbClr>
              </a:gs>
              <a:gs pos="1000">
                <a:schemeClr val="tx2">
                  <a:lumMod val="50000"/>
                </a:schemeClr>
              </a:gs>
              <a:gs pos="91000">
                <a:schemeClr val="tx2">
                  <a:lumMod val="50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137196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3714198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102924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0" y="10287000"/>
            <a:ext cx="18318082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0134600" y="6819900"/>
            <a:ext cx="7239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I. </a:t>
            </a:r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ANALISAR </a:t>
            </a: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 decisão de Daniel de não participar do banquete do rei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914400" y="11087100"/>
            <a:ext cx="6781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REFLETIR 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sobre o firme propósito de Daniel de não se contaminar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439400" y="14640461"/>
            <a:ext cx="6324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MOSTRAR 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resultado da fidelidade a Deus</a:t>
            </a:r>
          </a:p>
        </p:txBody>
      </p:sp>
    </p:spTree>
    <p:extLst>
      <p:ext uri="{BB962C8B-B14F-4D97-AF65-F5344CB8AC3E}">
        <p14:creationId xmlns:p14="http://schemas.microsoft.com/office/powerpoint/2010/main" val="254535805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0820"/>
            <a:ext cx="18318082" cy="10303225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0" y="-10820"/>
            <a:ext cx="18288000" cy="10297820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-343802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3438018"/>
            <a:ext cx="18318082" cy="342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10292408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0287000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0591800" y="-2693914"/>
            <a:ext cx="7010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I. </a:t>
            </a:r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ANALISAR 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decisão de Daniel de não participar do banquete do rei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1295400" y="7058442"/>
            <a:ext cx="7086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REFLETIR </a:t>
            </a: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sobre o firme propósito de Daniel de não se contaminar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439400" y="11082678"/>
            <a:ext cx="71628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PROPOR </a:t>
            </a:r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ensino para hoje, considerando o exemplo de Daniel e seus amigos</a:t>
            </a:r>
          </a:p>
        </p:txBody>
      </p:sp>
    </p:spTree>
    <p:extLst>
      <p:ext uri="{BB962C8B-B14F-4D97-AF65-F5344CB8AC3E}">
        <p14:creationId xmlns:p14="http://schemas.microsoft.com/office/powerpoint/2010/main" val="399251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5084</TotalTime>
  <Words>760</Words>
  <Application>Microsoft Office PowerPoint</Application>
  <PresentationFormat>Personalizar</PresentationFormat>
  <Paragraphs>68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5" baseType="lpstr">
      <vt:lpstr>Arial</vt:lpstr>
      <vt:lpstr>Poppins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Uma Firme Decisão de Não se Contaminar</dc:title>
  <dc:creator>Henrique Nascimento</dc:creator>
  <cp:lastModifiedBy>HERBETH LINS</cp:lastModifiedBy>
  <cp:revision>103</cp:revision>
  <dcterms:created xsi:type="dcterms:W3CDTF">2006-08-16T00:00:00Z</dcterms:created>
  <dcterms:modified xsi:type="dcterms:W3CDTF">2024-07-23T20:08:03Z</dcterms:modified>
  <dc:identifier>DAFjsyPzqZA</dc:identifier>
</cp:coreProperties>
</file>