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71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547" r:id="rId14"/>
    <p:sldId id="548" r:id="rId15"/>
    <p:sldId id="550" r:id="rId16"/>
    <p:sldId id="551" r:id="rId17"/>
    <p:sldId id="552" r:id="rId18"/>
    <p:sldId id="554" r:id="rId19"/>
    <p:sldId id="287" r:id="rId20"/>
    <p:sldId id="444" r:id="rId21"/>
    <p:sldId id="320" r:id="rId22"/>
    <p:sldId id="32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" panose="00000500000000000000" pitchFamily="50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360000"/>
    <a:srgbClr val="1F1320"/>
    <a:srgbClr val="724526"/>
    <a:srgbClr val="BC9575"/>
    <a:srgbClr val="17375E"/>
    <a:srgbClr val="F1F9EA"/>
    <a:srgbClr val="F2E3B5"/>
    <a:srgbClr val="0A0A0A"/>
    <a:srgbClr val="F6E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7" autoAdjust="0"/>
    <p:restoredTop sz="94622" autoAdjust="0"/>
  </p:normalViewPr>
  <p:slideViewPr>
    <p:cSldViewPr>
      <p:cViewPr varScale="1">
        <p:scale>
          <a:sx n="74" d="100"/>
          <a:sy n="74" d="100"/>
        </p:scale>
        <p:origin x="6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0.wdp"/><Relationship Id="rId4" Type="http://schemas.openxmlformats.org/officeDocument/2006/relationships/image" Target="../media/image32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2.wdp"/><Relationship Id="rId7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2.wdp"/><Relationship Id="rId7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4.wdp"/><Relationship Id="rId4" Type="http://schemas.openxmlformats.org/officeDocument/2006/relationships/image" Target="../media/image39.pn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2.wdp"/><Relationship Id="rId7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gif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2.wdp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microsoft.com/office/2007/relationships/hdphoto" Target="../media/hdphoto15.wdp"/><Relationship Id="rId4" Type="http://schemas.openxmlformats.org/officeDocument/2006/relationships/image" Target="../media/image41.pn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gif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5000" y="0"/>
            <a:ext cx="6102000" cy="10286996"/>
          </a:xfrm>
          <a:custGeom>
            <a:avLst/>
            <a:gdLst>
              <a:gd name="connsiteX0" fmla="*/ 0 w 6102000"/>
              <a:gd name="connsiteY0" fmla="*/ 0 h 10286996"/>
              <a:gd name="connsiteX1" fmla="*/ 6102000 w 6102000"/>
              <a:gd name="connsiteY1" fmla="*/ 0 h 10286996"/>
              <a:gd name="connsiteX2" fmla="*/ 6102000 w 6102000"/>
              <a:gd name="connsiteY2" fmla="*/ 10286996 h 10286996"/>
              <a:gd name="connsiteX3" fmla="*/ 0 w 6102000"/>
              <a:gd name="connsiteY3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86996">
                <a:moveTo>
                  <a:pt x="0" y="0"/>
                </a:moveTo>
                <a:lnTo>
                  <a:pt x="6102000" y="0"/>
                </a:lnTo>
                <a:lnTo>
                  <a:pt x="6102000" y="10286996"/>
                </a:lnTo>
                <a:lnTo>
                  <a:pt x="0" y="10286996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0"/>
            <a:ext cx="6101999" cy="10286999"/>
          </a:xfrm>
          <a:prstGeom prst="rect">
            <a:avLst/>
          </a:prstGeom>
          <a:gradFill flip="none" rotWithShape="1">
            <a:gsLst>
              <a:gs pos="88000">
                <a:srgbClr val="360000">
                  <a:alpha val="0"/>
                </a:srgbClr>
              </a:gs>
              <a:gs pos="0">
                <a:srgbClr val="36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-8794"/>
            <a:ext cx="6101998" cy="10295794"/>
          </a:xfrm>
          <a:prstGeom prst="rect">
            <a:avLst/>
          </a:prstGeom>
          <a:gradFill flip="none" rotWithShape="1">
            <a:gsLst>
              <a:gs pos="7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88500" y="-4398"/>
            <a:ext cx="6102000" cy="10291397"/>
          </a:xfrm>
          <a:prstGeom prst="rect">
            <a:avLst/>
          </a:prstGeom>
          <a:gradFill flip="none" rotWithShape="1">
            <a:gsLst>
              <a:gs pos="93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27912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1092735" y="7658100"/>
            <a:ext cx="399272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compromisso de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Rute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6629400" y="6777403"/>
            <a:ext cx="5089952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ESCLARECER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680703" y="7691803"/>
            <a:ext cx="4987346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convicção amorosa de Rute em relação a sua sogra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2781459" y="6777403"/>
            <a:ext cx="4978815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RELACIONAR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2558531" y="7691803"/>
            <a:ext cx="5424669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remição da linhagem de Davi com a história de Rute</a:t>
            </a: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234678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452" y="1"/>
            <a:ext cx="12236896" cy="10309447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78827" y="6016557"/>
            <a:ext cx="7865173" cy="32316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800" b="1" dirty="0">
                <a:solidFill>
                  <a:srgbClr val="F1F9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COMPROMISSO DE BOAZ COM RUTE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282" b="7282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295400" y="571500"/>
            <a:ext cx="437547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No lugar da bênção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295400" y="2709868"/>
            <a:ext cx="69342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colheita da cevada e do trigo havia terminado e Rute permanecia servindo a Noemi e lhe obedecendo em tudo 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2.23). Seu lema era: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“Tudo quando me disseres farei” (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3.5). Rute teve oportunidades fora de casa, mas não se aventurou por parte alguma, como se fosse autônoma e independente (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3.10).</a:t>
            </a:r>
          </a:p>
          <a:p>
            <a:endParaRPr lang="pt-BR" sz="3600" dirty="0">
              <a:gradFill>
                <a:gsLst>
                  <a:gs pos="100000">
                    <a:schemeClr val="accent3">
                      <a:lumMod val="50000"/>
                    </a:schemeClr>
                  </a:gs>
                  <a:gs pos="0">
                    <a:srgbClr val="0A0A0A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27" y="90297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511" y="9093885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06344" y="9099947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COMPROMISSO DE BOAZ COM RUTE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332158" y="25323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295400" y="900332"/>
            <a:ext cx="437547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No lugar da bênção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295400" y="3038700"/>
            <a:ext cx="6781800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casamento é uma instituição divina fundamental para a solidez da família, da igreja e de toda a sociedade (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2.18; 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4.9-12; 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13.4).</a:t>
            </a:r>
          </a:p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bênção de Rute estava chegando e ela permanecia no lugar certo.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27" y="79629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511" y="8027085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06344" y="8033147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COMPROMISSO DE BOAZ COM RUTE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332158" y="2861206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49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295400" y="419100"/>
            <a:ext cx="5214512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iniciativa de Noemi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295400" y="2557468"/>
            <a:ext cx="6934200" cy="680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cereais colhidos eram levados para a eira, um terreno plano preparado para a debulha das espigas. Noemi soube que naquela noite </a:t>
            </a:r>
            <a:r>
              <a:rPr lang="pt-BR" sz="34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faria aquele trabalho. Era uma grande oportunidade para Rute se aproximar dele e demonstrar seu interesse em ser remida. Sem que fosse notada, Rute deveria esperar que </a:t>
            </a:r>
            <a:r>
              <a:rPr lang="pt-BR" sz="34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4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se deitasse, lhe descobrisse os pés e deitar-se discretamente. </a:t>
            </a:r>
          </a:p>
          <a:p>
            <a:endParaRPr lang="pt-BR" sz="3400" dirty="0">
              <a:gradFill>
                <a:gsLst>
                  <a:gs pos="100000">
                    <a:schemeClr val="accent3">
                      <a:lumMod val="50000"/>
                    </a:schemeClr>
                  </a:gs>
                  <a:gs pos="0">
                    <a:srgbClr val="0A0A0A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27" y="90537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511" y="91179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06344" y="91239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COMPROMISSO DE BOAZ COM RUTE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332158" y="23799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295400" y="1104900"/>
            <a:ext cx="5214512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iniciativa de Noemi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295400" y="3243268"/>
            <a:ext cx="612891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saberia o que fazer quando notasse sua presença (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3.4-7), o que demonstra tratar-se de um costume conhecido na época. Estender a capa era sinal de compromisso de casamento (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3.9).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27" y="80631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511" y="81273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06344" y="81333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COMPROMISSO DE BOAZ COM RUTE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332158" y="30657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6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295400" y="876300"/>
            <a:ext cx="5671712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Respeitando o processo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295400" y="3014668"/>
            <a:ext cx="6934200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Para encontrar-se com 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Rute deveria banhar-se, se perfumar e vestir sua melhor roupa (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3.3). Assim como não exclui a ternura, a santidade não despreza a beleza, desde que com simplicidade, em pureza e moderação (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24.16; 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39.2; 1 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2.9,10).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27" y="8520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511" y="858451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06344" y="859057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COMPROMISSO DE BOAZ COM RUTE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332158" y="28371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6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295400" y="342900"/>
            <a:ext cx="5671712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Respeitando o processo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295400" y="2481268"/>
            <a:ext cx="6934200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caráter santo de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Rute novamente se manifestam. Sem qualquer contato íntimo, ela passou o restante da noite deitada aos pés dele e saiu bem cedo, para não ser percebida 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3.9-14). Mesmo estando perto, uma bênção pode ser perdida se não soubermos esperar o tempo certo e respeitar o devido processo (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27.14; </a:t>
            </a:r>
          </a:p>
          <a:p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20.21).</a:t>
            </a:r>
          </a:p>
          <a:p>
            <a:endParaRPr lang="pt-BR" sz="3600" dirty="0">
              <a:gradFill>
                <a:gsLst>
                  <a:gs pos="100000">
                    <a:schemeClr val="accent3">
                      <a:lumMod val="50000"/>
                    </a:schemeClr>
                  </a:gs>
                  <a:gs pos="0">
                    <a:srgbClr val="0A0A0A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27" y="92583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511" y="9322485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06344" y="9328547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COMPROMISSO DE BOAZ COM RUTE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332158" y="230377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7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872088" y="1943100"/>
            <a:ext cx="373380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872088" y="3108108"/>
            <a:ext cx="597651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compromisso de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com Rute nos ensina a esperar o tempo certo e aguardar o devido processo para alcançar uma bênção.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115" y="693737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199" y="7001557"/>
            <a:ext cx="36282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83032" y="7007619"/>
            <a:ext cx="286453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COMPROMISSO DE BOAZ COM RUTE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08846" y="293061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0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00" y="0"/>
            <a:ext cx="154305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1049000" y="1943100"/>
            <a:ext cx="6629400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Casamento de Rute e </a:t>
            </a:r>
            <a:r>
              <a:rPr lang="pt-BR" sz="6600" b="1" dirty="0" err="1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6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: A Remição da Família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95254" y="6465563"/>
            <a:ext cx="412432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de Agosto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595254" y="71399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2071" y="6681236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555781" y="647700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362"/>
            </a:stretch>
          </a:blip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05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1" grpId="0" animBg="1"/>
      <p:bldP spid="20" grpId="0" animBg="1"/>
      <p:bldP spid="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09601" y="1527470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AUREO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" y="3662720"/>
            <a:ext cx="7620001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“Agora, pois, minha filha, não temas; tudo quanto disseste te farei, pois toda a cidade do meu povo sabe que és mulher virtuosa.” (</a:t>
            </a:r>
            <a:r>
              <a:rPr lang="pt-BR" sz="5200" dirty="0" err="1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52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3.11)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405" y="1289122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8839200" y="1928301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6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744200" y="2094786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4200" y="4269581"/>
            <a:ext cx="709633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mulher virtuosa</a:t>
            </a:r>
          </a:p>
          <a:p>
            <a:r>
              <a:rPr lang="pt-BR" sz="48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tem um valor incalculável,</a:t>
            </a:r>
          </a:p>
          <a:p>
            <a:r>
              <a:rPr lang="pt-BR" sz="48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seu caráter e sua disposição de servir a Deus e à família.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931" y="1923708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7577911" y="1294684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>
            <a:off x="1246223" y="6189610"/>
            <a:ext cx="3268708" cy="30981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086600" y="8641259"/>
            <a:ext cx="611444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Rute 3.8-10; 4.11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43"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091" y="886837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990600" y="1301531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078548" y="2520970"/>
            <a:ext cx="7704031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livro de Rute começa com fome e mortes, mas termina com duas grandes celebrações: o casamento de </a:t>
            </a:r>
            <a:r>
              <a:rPr lang="pt-BR" sz="38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3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Rute e o nascimento de </a:t>
            </a:r>
            <a:r>
              <a:rPr lang="pt-BR" sz="38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Obede</a:t>
            </a:r>
            <a:r>
              <a:rPr lang="pt-BR" sz="3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o avô de Davi. Nosso Deus é poderoso para reverter tragédias em bênçãos. Além de um redentor humano, a história nos apresenta parte da genealogia de Jesus Cristo, nosso Redentor</a:t>
            </a:r>
          </a:p>
          <a:p>
            <a:r>
              <a:rPr lang="pt-BR" sz="38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divino-humano.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-2"/>
            <a:ext cx="6102000" cy="10286999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1027465" y="6743700"/>
            <a:ext cx="51447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1489166" y="7658100"/>
            <a:ext cx="4221332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compromisso de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Rute</a:t>
            </a: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3000">
        <p159:morph option="byObject"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002" y="1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4398"/>
            <a:ext cx="12195000" cy="10282602"/>
          </a:xfrm>
          <a:prstGeom prst="rect">
            <a:avLst/>
          </a:prstGeom>
          <a:gradFill flip="none" rotWithShape="1">
            <a:gsLst>
              <a:gs pos="90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4397"/>
            <a:ext cx="6093001" cy="10282603"/>
          </a:xfrm>
          <a:prstGeom prst="rect">
            <a:avLst/>
          </a:prstGeom>
          <a:gradFill flip="none" rotWithShape="1">
            <a:gsLst>
              <a:gs pos="78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521317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1092736" y="7658100"/>
            <a:ext cx="390752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proposta de Noemi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7391665" y="6777403"/>
            <a:ext cx="5289468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ESCLARECER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6886936" y="7691803"/>
            <a:ext cx="500026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casamento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Boaz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Rute</a:t>
            </a: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4297</TotalTime>
  <Words>865</Words>
  <Application>Microsoft Office PowerPoint</Application>
  <PresentationFormat>Personalizar</PresentationFormat>
  <Paragraphs>76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Casamento de Rute e Boaz – A Remição da Família</dc:title>
  <dc:creator>Henrique Nascimento</dc:creator>
  <cp:lastModifiedBy>HERBETH LINS</cp:lastModifiedBy>
  <cp:revision>107</cp:revision>
  <dcterms:created xsi:type="dcterms:W3CDTF">2006-08-16T00:00:00Z</dcterms:created>
  <dcterms:modified xsi:type="dcterms:W3CDTF">2024-07-29T18:30:24Z</dcterms:modified>
  <dc:identifier>DAFjsyPzqZA</dc:identifier>
</cp:coreProperties>
</file>