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402" r:id="rId4"/>
    <p:sldId id="491" r:id="rId5"/>
    <p:sldId id="468" r:id="rId6"/>
    <p:sldId id="348" r:id="rId7"/>
    <p:sldId id="261" r:id="rId8"/>
    <p:sldId id="521" r:id="rId9"/>
    <p:sldId id="523" r:id="rId10"/>
    <p:sldId id="522" r:id="rId11"/>
    <p:sldId id="418" r:id="rId12"/>
    <p:sldId id="293" r:id="rId13"/>
    <p:sldId id="571" r:id="rId14"/>
    <p:sldId id="573" r:id="rId15"/>
    <p:sldId id="574" r:id="rId16"/>
    <p:sldId id="575" r:id="rId17"/>
    <p:sldId id="576" r:id="rId18"/>
    <p:sldId id="577" r:id="rId19"/>
    <p:sldId id="287" r:id="rId20"/>
    <p:sldId id="444" r:id="rId21"/>
    <p:sldId id="320" r:id="rId22"/>
    <p:sldId id="321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oppins" panose="00000500000000000000" pitchFamily="50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00"/>
    <a:srgbClr val="360000"/>
    <a:srgbClr val="1F1320"/>
    <a:srgbClr val="724526"/>
    <a:srgbClr val="BC9575"/>
    <a:srgbClr val="17375E"/>
    <a:srgbClr val="F1F9EA"/>
    <a:srgbClr val="F2E3B5"/>
    <a:srgbClr val="0A0A0A"/>
    <a:srgbClr val="F6E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7" autoAdjust="0"/>
    <p:restoredTop sz="94622" autoAdjust="0"/>
  </p:normalViewPr>
  <p:slideViewPr>
    <p:cSldViewPr>
      <p:cViewPr varScale="1">
        <p:scale>
          <a:sx n="74" d="100"/>
          <a:sy n="74" d="100"/>
        </p:scale>
        <p:origin x="64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11" Type="http://schemas.openxmlformats.org/officeDocument/2006/relationships/image" Target="../media/image35.emf"/><Relationship Id="rId5" Type="http://schemas.microsoft.com/office/2007/relationships/hdphoto" Target="../media/hdphoto12.wdp"/><Relationship Id="rId10" Type="http://schemas.openxmlformats.org/officeDocument/2006/relationships/package" Target="../embeddings/Microsoft_Word_Document.docx"/><Relationship Id="rId4" Type="http://schemas.openxmlformats.org/officeDocument/2006/relationships/image" Target="../media/image32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11" Type="http://schemas.openxmlformats.org/officeDocument/2006/relationships/image" Target="../media/image37.emf"/><Relationship Id="rId5" Type="http://schemas.microsoft.com/office/2007/relationships/hdphoto" Target="../media/hdphoto14.wdp"/><Relationship Id="rId10" Type="http://schemas.openxmlformats.org/officeDocument/2006/relationships/package" Target="../embeddings/Microsoft_Word_Document1.docx"/><Relationship Id="rId4" Type="http://schemas.openxmlformats.org/officeDocument/2006/relationships/image" Target="../media/image36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5.wdp"/><Relationship Id="rId4" Type="http://schemas.openxmlformats.org/officeDocument/2006/relationships/image" Target="../media/image39.pn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6.wdp"/><Relationship Id="rId4" Type="http://schemas.openxmlformats.org/officeDocument/2006/relationships/image" Target="../media/image40.pn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7.wdp"/><Relationship Id="rId4" Type="http://schemas.openxmlformats.org/officeDocument/2006/relationships/image" Target="../media/image41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8.wdp"/><Relationship Id="rId4" Type="http://schemas.openxmlformats.org/officeDocument/2006/relationships/image" Target="../media/image42.pn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7.gif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5C6EE31-B39A-C71B-F09E-6F6DAECF40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5000" y="0"/>
            <a:ext cx="6102000" cy="10286996"/>
          </a:xfrm>
          <a:custGeom>
            <a:avLst/>
            <a:gdLst>
              <a:gd name="connsiteX0" fmla="*/ 0 w 6102000"/>
              <a:gd name="connsiteY0" fmla="*/ 0 h 10286996"/>
              <a:gd name="connsiteX1" fmla="*/ 6102000 w 6102000"/>
              <a:gd name="connsiteY1" fmla="*/ 0 h 10286996"/>
              <a:gd name="connsiteX2" fmla="*/ 6102000 w 6102000"/>
              <a:gd name="connsiteY2" fmla="*/ 10286996 h 10286996"/>
              <a:gd name="connsiteX3" fmla="*/ 0 w 6102000"/>
              <a:gd name="connsiteY3" fmla="*/ 10286996 h 102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86996">
                <a:moveTo>
                  <a:pt x="0" y="0"/>
                </a:moveTo>
                <a:lnTo>
                  <a:pt x="6102000" y="0"/>
                </a:lnTo>
                <a:lnTo>
                  <a:pt x="6102000" y="10286996"/>
                </a:lnTo>
                <a:lnTo>
                  <a:pt x="0" y="10286996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3A49DE6-26BE-5906-ABB5-8A9010E66137}"/>
              </a:ext>
            </a:extLst>
          </p:cNvPr>
          <p:cNvSpPr/>
          <p:nvPr/>
        </p:nvSpPr>
        <p:spPr>
          <a:xfrm>
            <a:off x="12194998" y="-4398"/>
            <a:ext cx="6101999" cy="10291397"/>
          </a:xfrm>
          <a:prstGeom prst="rect">
            <a:avLst/>
          </a:prstGeom>
          <a:gradFill flip="none" rotWithShape="1">
            <a:gsLst>
              <a:gs pos="88000">
                <a:srgbClr val="360000">
                  <a:alpha val="0"/>
                </a:srgbClr>
              </a:gs>
              <a:gs pos="0">
                <a:srgbClr val="36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BDF455-9AD3-9E99-DAEC-C88DE708A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002" y="1"/>
            <a:ext cx="6101999" cy="10286997"/>
          </a:xfrm>
          <a:custGeom>
            <a:avLst/>
            <a:gdLst>
              <a:gd name="connsiteX0" fmla="*/ 0 w 6101999"/>
              <a:gd name="connsiteY0" fmla="*/ 0 h 10286997"/>
              <a:gd name="connsiteX1" fmla="*/ 6101999 w 6101999"/>
              <a:gd name="connsiteY1" fmla="*/ 0 h 10286997"/>
              <a:gd name="connsiteX2" fmla="*/ 6101999 w 6101999"/>
              <a:gd name="connsiteY2" fmla="*/ 10286997 h 10286997"/>
              <a:gd name="connsiteX3" fmla="*/ 0 w 6101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99" h="10286997">
                <a:moveTo>
                  <a:pt x="0" y="0"/>
                </a:moveTo>
                <a:lnTo>
                  <a:pt x="6101999" y="0"/>
                </a:lnTo>
                <a:lnTo>
                  <a:pt x="6101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8ED66A0-2BBC-AF5D-5C24-5A58ABB7D929}"/>
              </a:ext>
            </a:extLst>
          </p:cNvPr>
          <p:cNvSpPr/>
          <p:nvPr/>
        </p:nvSpPr>
        <p:spPr>
          <a:xfrm>
            <a:off x="6088500" y="-4398"/>
            <a:ext cx="6102000" cy="10291397"/>
          </a:xfrm>
          <a:prstGeom prst="rect">
            <a:avLst/>
          </a:prstGeom>
          <a:gradFill flip="none" rotWithShape="1">
            <a:gsLst>
              <a:gs pos="93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65F1C34-E447-6005-8BDB-6DA7B12101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8"/>
            <a:ext cx="6102000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90089D7-7DD5-F7F5-67A0-8DB5C438D683}"/>
              </a:ext>
            </a:extLst>
          </p:cNvPr>
          <p:cNvSpPr/>
          <p:nvPr/>
        </p:nvSpPr>
        <p:spPr>
          <a:xfrm>
            <a:off x="0" y="0"/>
            <a:ext cx="6101998" cy="10287000"/>
          </a:xfrm>
          <a:prstGeom prst="rect">
            <a:avLst/>
          </a:prstGeom>
          <a:gradFill flip="none" rotWithShape="1">
            <a:gsLst>
              <a:gs pos="75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1EAF43-6C10-2DFD-FAAC-17105CC705A1}"/>
              </a:ext>
            </a:extLst>
          </p:cNvPr>
          <p:cNvSpPr txBox="1"/>
          <p:nvPr/>
        </p:nvSpPr>
        <p:spPr>
          <a:xfrm flipH="1">
            <a:off x="527912" y="6743700"/>
            <a:ext cx="503717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APRESENTAR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DAEC3A-EAD9-1811-421D-234797F702D7}"/>
              </a:ext>
            </a:extLst>
          </p:cNvPr>
          <p:cNvSpPr txBox="1"/>
          <p:nvPr/>
        </p:nvSpPr>
        <p:spPr>
          <a:xfrm flipH="1">
            <a:off x="752679" y="7658100"/>
            <a:ext cx="4587643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organização do Livro de Ester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F5BCBEA-583F-4576-43AD-DD570DD39DD8}"/>
              </a:ext>
            </a:extLst>
          </p:cNvPr>
          <p:cNvSpPr txBox="1"/>
          <p:nvPr/>
        </p:nvSpPr>
        <p:spPr>
          <a:xfrm flipH="1">
            <a:off x="6685458" y="6777403"/>
            <a:ext cx="5089952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EXPLORAR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0F63A80-06EA-789C-380B-7E1C1E5B01C5}"/>
              </a:ext>
            </a:extLst>
          </p:cNvPr>
          <p:cNvSpPr txBox="1"/>
          <p:nvPr/>
        </p:nvSpPr>
        <p:spPr>
          <a:xfrm flipH="1">
            <a:off x="6655051" y="7691803"/>
            <a:ext cx="515076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contexto histórico do Livro de Ester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B576F1-77B0-F7B1-7776-67C65590D60D}"/>
              </a:ext>
            </a:extLst>
          </p:cNvPr>
          <p:cNvSpPr txBox="1"/>
          <p:nvPr/>
        </p:nvSpPr>
        <p:spPr>
          <a:xfrm flipH="1">
            <a:off x="12781459" y="6777403"/>
            <a:ext cx="4978815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EXPOR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6C22F6B-0AED-9983-9818-15F4E07F5B38}"/>
              </a:ext>
            </a:extLst>
          </p:cNvPr>
          <p:cNvSpPr txBox="1"/>
          <p:nvPr/>
        </p:nvSpPr>
        <p:spPr>
          <a:xfrm flipH="1">
            <a:off x="13058230" y="7691803"/>
            <a:ext cx="4425273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propósito e a mensagem do Livro de Ester</a:t>
            </a:r>
          </a:p>
        </p:txBody>
      </p:sp>
    </p:spTree>
    <p:extLst>
      <p:ext uri="{BB962C8B-B14F-4D97-AF65-F5344CB8AC3E}">
        <p14:creationId xmlns:p14="http://schemas.microsoft.com/office/powerpoint/2010/main" val="344290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C312045-053E-9DCF-F23A-B552B826ADEF}"/>
              </a:ext>
            </a:extLst>
          </p:cNvPr>
          <p:cNvSpPr txBox="1"/>
          <p:nvPr/>
        </p:nvSpPr>
        <p:spPr>
          <a:xfrm>
            <a:off x="2952750" y="-1135856"/>
            <a:ext cx="3848100" cy="110799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400" b="1" dirty="0">
                <a:solidFill>
                  <a:schemeClr val="bg2">
                    <a:lumMod val="9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A7E3FDDB-3355-B9B6-8A4D-C176A107CB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1"/>
            <a:ext cx="12236896" cy="10309447"/>
          </a:xfrm>
          <a:custGeom>
            <a:avLst/>
            <a:gdLst>
              <a:gd name="connsiteX0" fmla="*/ 7901323 w 12236896"/>
              <a:gd name="connsiteY0" fmla="*/ 1638298 h 10309447"/>
              <a:gd name="connsiteX1" fmla="*/ 12236896 w 12236896"/>
              <a:gd name="connsiteY1" fmla="*/ 10309447 h 10309447"/>
              <a:gd name="connsiteX2" fmla="*/ 3565748 w 12236896"/>
              <a:gd name="connsiteY2" fmla="*/ 10309447 h 10309447"/>
              <a:gd name="connsiteX3" fmla="*/ 0 w 12236896"/>
              <a:gd name="connsiteY3" fmla="*/ 0 h 10309447"/>
              <a:gd name="connsiteX4" fmla="*/ 8671147 w 12236896"/>
              <a:gd name="connsiteY4" fmla="*/ 0 h 10309447"/>
              <a:gd name="connsiteX5" fmla="*/ 4335573 w 12236896"/>
              <a:gd name="connsiteY5" fmla="*/ 8671148 h 10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6896" h="10309447">
                <a:moveTo>
                  <a:pt x="7901323" y="1638298"/>
                </a:moveTo>
                <a:lnTo>
                  <a:pt x="12236896" y="10309447"/>
                </a:lnTo>
                <a:lnTo>
                  <a:pt x="3565748" y="10309447"/>
                </a:lnTo>
                <a:close/>
                <a:moveTo>
                  <a:pt x="0" y="0"/>
                </a:moveTo>
                <a:lnTo>
                  <a:pt x="8671147" y="0"/>
                </a:lnTo>
                <a:lnTo>
                  <a:pt x="4335573" y="8671148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278827" y="6115379"/>
            <a:ext cx="7865173" cy="21852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800" b="1" dirty="0">
                <a:solidFill>
                  <a:srgbClr val="F1F9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ORGANIZAÇÃO DO LIVRO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8C444DC-052C-CF8A-BFA9-634029F8CB53}"/>
              </a:ext>
            </a:extLst>
          </p:cNvPr>
          <p:cNvSpPr/>
          <p:nvPr/>
        </p:nvSpPr>
        <p:spPr>
          <a:xfrm>
            <a:off x="0" y="4868514"/>
            <a:ext cx="2971800" cy="1143000"/>
          </a:xfrm>
          <a:prstGeom prst="rect">
            <a:avLst/>
          </a:prstGeom>
          <a:solidFill>
            <a:srgbClr val="F1F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027" y="4822127"/>
            <a:ext cx="1235773" cy="12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2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7" y="685800"/>
            <a:ext cx="9559925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676400" y="747631"/>
            <a:ext cx="60527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categorização de Ester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676400" y="2599134"/>
            <a:ext cx="6168354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 mesma forma que Rute, Ester pertence aos Escritos, os onze livros que compõem a terceira seção da Bíblia Hebraica.</a:t>
            </a:r>
          </a:p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nesta seção – também ao lado de Rute –, integra os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Megillot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os cinco livros curtos lidos anualmente nas festas judaicas.</a:t>
            </a:r>
          </a:p>
          <a:p>
            <a:endParaRPr lang="pt-BR" sz="4000" dirty="0">
              <a:gradFill>
                <a:gsLst>
                  <a:gs pos="100000">
                    <a:schemeClr val="accent3">
                      <a:lumMod val="50000"/>
                    </a:schemeClr>
                  </a:gs>
                  <a:gs pos="0">
                    <a:srgbClr val="0A0A0A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115" y="89013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199" y="89655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383032" y="8971579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ORGANIZAÇÃO DO LIVRO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713158" y="2421640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60C8463C-9FB1-42AD-BBD7-3CD9F3BDD8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446045"/>
              </p:ext>
            </p:extLst>
          </p:nvPr>
        </p:nvGraphicFramePr>
        <p:xfrm>
          <a:off x="8415243" y="1409700"/>
          <a:ext cx="9559925" cy="624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6844471" imgH="4467400" progId="Word.Document.12">
                  <p:embed/>
                </p:oleObj>
              </mc:Choice>
              <mc:Fallback>
                <p:oleObj name="Document" r:id="rId10" imgW="6844471" imgH="4467400" progId="Word.Document.12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576B5FAC-41D3-4D3E-9A03-3F8C5C322D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15243" y="1409700"/>
                        <a:ext cx="9559925" cy="6240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94882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676400" y="824132"/>
            <a:ext cx="60527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categorização de Ester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676400" y="2675635"/>
            <a:ext cx="64770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categorizações de</a:t>
            </a:r>
          </a:p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Rute e Ester também</a:t>
            </a:r>
          </a:p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são semelhantes na Bíblia Cristã, na qual figuram entre os livros históricos</a:t>
            </a:r>
          </a:p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 sua reconhecida canonicidade, Ester compõe o conjunto da revelação divina escrita, completa e perfeita (2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3.16,17).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427" y="90537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511" y="91179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187344" y="9123979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ORGANIZAÇÃO DO LIVRO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713158" y="2498141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AA7CFC64-B263-4AB0-B71B-21882F5D93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459425"/>
              </p:ext>
            </p:extLst>
          </p:nvPr>
        </p:nvGraphicFramePr>
        <p:xfrm>
          <a:off x="8559129" y="1242125"/>
          <a:ext cx="9207500" cy="627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6844471" imgH="4666488" progId="Word.Document.12">
                  <p:embed/>
                </p:oleObj>
              </mc:Choice>
              <mc:Fallback>
                <p:oleObj name="Document" r:id="rId10" imgW="6844471" imgH="4666488" progId="Word.Documen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79BB4BF-2CAD-4C11-8797-34116DD795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59129" y="1242125"/>
                        <a:ext cx="9207500" cy="6272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2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447800" y="952500"/>
            <a:ext cx="60527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Características literárias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447800" y="2804003"/>
            <a:ext cx="6357512" cy="575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Livro de Ester tem 10 capítulos. Dentre suas características literárias destaca-se sua objetiva historicidade, vista na expressa referência ao rei persa Assuero (Et 1.1) e em vários outros detalhes factuais, além de seu caráter de fonte primária para a Festa de Purim, anualmente celebrada pelos judeus (Et 9.20-32).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827" y="85965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911" y="86607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958744" y="8666779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ORGANIZAÇÃO DO LIVRO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484558" y="26265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2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600200" y="2095500"/>
            <a:ext cx="60527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Características literárias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600200" y="3947003"/>
            <a:ext cx="605271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estilo narrativo é menos dialógico que o de Rute.</a:t>
            </a:r>
          </a:p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texto é mais do narrador que dos personagens.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27" y="66153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311" y="66795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111144" y="6685579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ORGANIZAÇÃO DO LIVRO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636958" y="37695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0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371600" y="1357532"/>
            <a:ext cx="36143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Autoria e data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371600" y="3209035"/>
            <a:ext cx="68580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autor de Ester é desconhecido.</a:t>
            </a:r>
          </a:p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Muitos estudiosos consideram que o livro foi escrito por um judeu que viveu na Pérsia,</a:t>
            </a:r>
          </a:p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pelo fato de o autor demonstrar amplo conhecimento da cidade de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Susã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e de sua estrutura,</a:t>
            </a:r>
          </a:p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de importantes documentos do Império Persa.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27" y="83679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0711" y="84321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882544" y="8438179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ORGANIZAÇÃO DO LIVRO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408358" y="3031541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2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600200" y="952500"/>
            <a:ext cx="36143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Autoria e data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600200" y="2804003"/>
            <a:ext cx="65532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Considerando essa possível autoria e algumas evidências internas, acredita-se que o livro seja datado ainda do século V a.C. (por volta de 460 a.C.), logo após a morte de Assuero, ocorrida em</a:t>
            </a:r>
          </a:p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465 a.C.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27" y="84441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311" y="85083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111144" y="8514379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ORGANIZAÇÃO DO LIVRO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636958" y="26265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7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828800" y="1999396"/>
            <a:ext cx="3614312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828800" y="3032603"/>
            <a:ext cx="5824112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Livro de Ester tem</a:t>
            </a:r>
          </a:p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10 capítulos e está classificado na categoria de livros históricos da Bíblia Cristã.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827" y="62343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7911" y="62985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339744" y="6304579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ORGANIZAÇÃO DO LIVRO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865558" y="28551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975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D79C96-6BE1-B481-9DCD-F5073EE37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0"/>
            <a:ext cx="10210800" cy="10287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2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1049000" y="1943100"/>
            <a:ext cx="66294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Livro de Ester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2595254" y="6465563"/>
            <a:ext cx="412432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de Agosto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2595254" y="71399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2071" y="6681236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555781" y="647700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3836700" y="8726696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06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1" grpId="0" animBg="1"/>
      <p:bldP spid="20" grpId="0" animBg="1"/>
      <p:bldP spid="2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685800" y="1248982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AUREO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5799" y="3384232"/>
            <a:ext cx="7620001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“Porque, se de todo te calares neste tempo, socorro e livramento doutra parte virá para os judeus, mas tu e a casa de teu pai perecereis;</a:t>
            </a:r>
          </a:p>
          <a:p>
            <a:r>
              <a:rPr lang="pt-BR" sz="44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quem sabe para tal tempo como este chegaste a este reino?” (Et 4.14)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604" y="1010634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8839200" y="1928301"/>
            <a:ext cx="6388780" cy="605541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5C97AE-FADC-7DA6-F516-690269390930}"/>
              </a:ext>
            </a:extLst>
          </p:cNvPr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14167190" y="966719"/>
            <a:ext cx="2590800" cy="2455613"/>
          </a:xfrm>
          <a:prstGeom prst="rect">
            <a:avLst/>
          </a:prstGeom>
          <a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744200" y="1580778"/>
            <a:ext cx="44866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44200" y="3755573"/>
            <a:ext cx="66294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perfeita vontade de Deus é nos guiar por caminhos que levem ao cumprimento de seus eternos propósitos.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9931" y="1409700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7577911" y="1294684"/>
            <a:ext cx="2590800" cy="2455613"/>
          </a:xfrm>
          <a:prstGeom prst="rect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15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952A64-7640-1655-73C9-270B82D39DB8}"/>
              </a:ext>
            </a:extLst>
          </p:cNvPr>
          <p:cNvSpPr/>
          <p:nvPr/>
        </p:nvSpPr>
        <p:spPr>
          <a:xfrm>
            <a:off x="1246223" y="6189610"/>
            <a:ext cx="3268708" cy="3098148"/>
          </a:xfrm>
          <a:prstGeom prst="rect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A0339DB-C2FA-5D69-D349-E933A1062D72}"/>
              </a:ext>
            </a:extLst>
          </p:cNvPr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758173" y="7260148"/>
            <a:ext cx="8805427" cy="1124948"/>
            <a:chOff x="0" y="0"/>
            <a:chExt cx="6862939" cy="3093494"/>
          </a:xfrm>
          <a:gradFill>
            <a:gsLst>
              <a:gs pos="49500">
                <a:srgbClr val="876241"/>
              </a:gs>
              <a:gs pos="100000">
                <a:srgbClr val="271D13"/>
              </a:gs>
              <a:gs pos="0">
                <a:srgbClr val="1F170F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769288" y="8365049"/>
            <a:ext cx="8794310" cy="1255381"/>
            <a:chOff x="0" y="0"/>
            <a:chExt cx="6862939" cy="3093494"/>
          </a:xfrm>
          <a:solidFill>
            <a:srgbClr val="091D27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086600" y="8563570"/>
            <a:ext cx="611444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 1.1-9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4758171" y="835447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4805" y="837535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5078132" y="7312104"/>
            <a:ext cx="8176623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09" y="0"/>
            <a:ext cx="18324510" cy="10287000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680934" y="0"/>
            <a:ext cx="8915400" cy="10325099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9219672" y="1217323"/>
            <a:ext cx="8077728" cy="7852354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091" y="8001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990600" y="1214794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078548" y="2335946"/>
            <a:ext cx="7379653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 iniciamos o estudo do livro de Ester. Rute é cheio de referências expressas ao nome de Deus. Ester, por sua vez, tem como característica singular, e sempre destacada, a completa ausência do nome de Deus. Nem por isso o agir divino deixa de estar patente no livro. 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476BCB7F-015D-AFB0-2274-5AEE1179466A}"/>
              </a:ext>
            </a:extLst>
          </p:cNvPr>
          <p:cNvSpPr txBox="1"/>
          <p:nvPr/>
        </p:nvSpPr>
        <p:spPr>
          <a:xfrm>
            <a:off x="1078549" y="6574233"/>
            <a:ext cx="7379652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Ester não contém alusões diretas ao Deus da providência, mas nos apresenta uma história cujo roteiro é, por inteiro, uma manifestação da providência de Deus.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1AC14B-D482-4231-B473-27ECB3CB0024}"/>
              </a:ext>
            </a:extLst>
          </p:cNvPr>
          <p:cNvSpPr txBox="1"/>
          <p:nvPr/>
        </p:nvSpPr>
        <p:spPr>
          <a:xfrm flipH="1">
            <a:off x="4066927" y="3620006"/>
            <a:ext cx="10154146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677784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4024D16-A65C-0FD7-9CB8-26EFFB8F2C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6995"/>
          </a:xfrm>
          <a:custGeom>
            <a:avLst/>
            <a:gdLst>
              <a:gd name="connsiteX0" fmla="*/ 0 w 18288000"/>
              <a:gd name="connsiteY0" fmla="*/ 0 h 10286995"/>
              <a:gd name="connsiteX1" fmla="*/ 18288000 w 18288000"/>
              <a:gd name="connsiteY1" fmla="*/ 0 h 10286995"/>
              <a:gd name="connsiteX2" fmla="*/ 18288000 w 18288000"/>
              <a:gd name="connsiteY2" fmla="*/ 10286995 h 10286995"/>
              <a:gd name="connsiteX3" fmla="*/ 0 w 18288000"/>
              <a:gd name="connsiteY3" fmla="*/ 10286995 h 1028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6995">
                <a:moveTo>
                  <a:pt x="0" y="0"/>
                </a:moveTo>
                <a:lnTo>
                  <a:pt x="18288000" y="0"/>
                </a:lnTo>
                <a:lnTo>
                  <a:pt x="18288000" y="10286995"/>
                </a:lnTo>
                <a:lnTo>
                  <a:pt x="0" y="10286995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5F8243A3-EDA5-A901-6BF6-9459692FD5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023080-FDBC-BDF0-ED29-D6255D17A268}"/>
              </a:ext>
            </a:extLst>
          </p:cNvPr>
          <p:cNvSpPr/>
          <p:nvPr/>
        </p:nvSpPr>
        <p:spPr>
          <a:xfrm>
            <a:off x="18307050" y="0"/>
            <a:ext cx="6102000" cy="10286997"/>
          </a:xfrm>
          <a:prstGeom prst="rect">
            <a:avLst/>
          </a:prstGeom>
          <a:solidFill>
            <a:srgbClr val="1F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2440005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CCD631D-9C05-D242-54F0-622B0C5E0A8B}"/>
              </a:ext>
            </a:extLst>
          </p:cNvPr>
          <p:cNvSpPr txBox="1"/>
          <p:nvPr/>
        </p:nvSpPr>
        <p:spPr>
          <a:xfrm flipH="1">
            <a:off x="1027465" y="6743700"/>
            <a:ext cx="5144734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APRESENTAR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8C02BB-09FB-FB63-EBB7-83045CEE3333}"/>
              </a:ext>
            </a:extLst>
          </p:cNvPr>
          <p:cNvSpPr txBox="1"/>
          <p:nvPr/>
        </p:nvSpPr>
        <p:spPr>
          <a:xfrm flipH="1">
            <a:off x="1334515" y="7658100"/>
            <a:ext cx="4530634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organização do Livro de Ester</a:t>
            </a:r>
          </a:p>
        </p:txBody>
      </p:sp>
    </p:spTree>
    <p:extLst>
      <p:ext uri="{BB962C8B-B14F-4D97-AF65-F5344CB8AC3E}">
        <p14:creationId xmlns:p14="http://schemas.microsoft.com/office/powerpoint/2010/main" val="137019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3000">
        <p159:morph option="byObject"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B81F5D7-C3EC-49F5-A586-AC753ED6B5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002" y="1"/>
            <a:ext cx="12194999" cy="10286997"/>
          </a:xfrm>
          <a:custGeom>
            <a:avLst/>
            <a:gdLst>
              <a:gd name="connsiteX0" fmla="*/ 0 w 12194999"/>
              <a:gd name="connsiteY0" fmla="*/ 0 h 10286997"/>
              <a:gd name="connsiteX1" fmla="*/ 12194999 w 12194999"/>
              <a:gd name="connsiteY1" fmla="*/ 0 h 10286997"/>
              <a:gd name="connsiteX2" fmla="*/ 12194999 w 12194999"/>
              <a:gd name="connsiteY2" fmla="*/ 10286997 h 10286997"/>
              <a:gd name="connsiteX3" fmla="*/ 0 w 12194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4999" h="10286997">
                <a:moveTo>
                  <a:pt x="0" y="0"/>
                </a:moveTo>
                <a:lnTo>
                  <a:pt x="12194999" y="0"/>
                </a:lnTo>
                <a:lnTo>
                  <a:pt x="12194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44AB9C6-B4D4-8F07-138A-F45F01403AAD}"/>
              </a:ext>
            </a:extLst>
          </p:cNvPr>
          <p:cNvSpPr/>
          <p:nvPr/>
        </p:nvSpPr>
        <p:spPr>
          <a:xfrm>
            <a:off x="6093001" y="4398"/>
            <a:ext cx="12195000" cy="10282602"/>
          </a:xfrm>
          <a:prstGeom prst="rect">
            <a:avLst/>
          </a:prstGeom>
          <a:gradFill flip="none" rotWithShape="1">
            <a:gsLst>
              <a:gs pos="90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76CEE5C-1093-E3B9-EC13-9E6EA4393F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8"/>
            <a:ext cx="6093001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F956CF7-1B80-6248-C910-79E64F556451}"/>
              </a:ext>
            </a:extLst>
          </p:cNvPr>
          <p:cNvSpPr/>
          <p:nvPr/>
        </p:nvSpPr>
        <p:spPr>
          <a:xfrm>
            <a:off x="0" y="-3"/>
            <a:ext cx="6093001" cy="10287003"/>
          </a:xfrm>
          <a:prstGeom prst="rect">
            <a:avLst/>
          </a:prstGeom>
          <a:gradFill flip="none" rotWithShape="1">
            <a:gsLst>
              <a:gs pos="78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E6BB75-14DA-78C1-61AD-C25C4EC6DF17}"/>
              </a:ext>
            </a:extLst>
          </p:cNvPr>
          <p:cNvSpPr txBox="1"/>
          <p:nvPr/>
        </p:nvSpPr>
        <p:spPr>
          <a:xfrm flipH="1">
            <a:off x="521317" y="6743700"/>
            <a:ext cx="505036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APRESENTAR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F5999E-9567-E337-0C6B-7EA5393DA305}"/>
              </a:ext>
            </a:extLst>
          </p:cNvPr>
          <p:cNvSpPr txBox="1"/>
          <p:nvPr/>
        </p:nvSpPr>
        <p:spPr>
          <a:xfrm flipH="1">
            <a:off x="722401" y="7658100"/>
            <a:ext cx="464819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organização do Livro de Ester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1828800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EBC381B-9031-323B-9727-7D73EB6B0070}"/>
              </a:ext>
            </a:extLst>
          </p:cNvPr>
          <p:cNvSpPr txBox="1"/>
          <p:nvPr/>
        </p:nvSpPr>
        <p:spPr>
          <a:xfrm flipH="1">
            <a:off x="7139300" y="6777403"/>
            <a:ext cx="5289468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EXPLORAR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CD06F8F-24C0-1DAD-05ED-3471E76A0B91}"/>
              </a:ext>
            </a:extLst>
          </p:cNvPr>
          <p:cNvSpPr txBox="1"/>
          <p:nvPr/>
        </p:nvSpPr>
        <p:spPr>
          <a:xfrm flipH="1">
            <a:off x="7283902" y="7691803"/>
            <a:ext cx="500026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contexto histórico do Livro de Ester</a:t>
            </a:r>
          </a:p>
        </p:txBody>
      </p:sp>
    </p:spTree>
    <p:extLst>
      <p:ext uri="{BB962C8B-B14F-4D97-AF65-F5344CB8AC3E}">
        <p14:creationId xmlns:p14="http://schemas.microsoft.com/office/powerpoint/2010/main" val="279312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">
        <p159:morph option="byObject"/>
      </p:transition>
    </mc:Choice>
    <mc:Fallback xmlns="">
      <p:transition spd="med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4348</TotalTime>
  <Words>791</Words>
  <Application>Microsoft Office PowerPoint</Application>
  <PresentationFormat>Personalizar</PresentationFormat>
  <Paragraphs>80</Paragraphs>
  <Slides>22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Poppins</vt:lpstr>
      <vt:lpstr>Calibri</vt:lpstr>
      <vt:lpstr>Arial</vt:lpstr>
      <vt:lpstr>Office Theme</vt:lpstr>
      <vt:lpstr>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Livro de Ester</dc:title>
  <dc:creator>Henrique Nascimento</dc:creator>
  <cp:lastModifiedBy>HERBETH LINS</cp:lastModifiedBy>
  <cp:revision>100</cp:revision>
  <dcterms:created xsi:type="dcterms:W3CDTF">2006-08-16T00:00:00Z</dcterms:created>
  <dcterms:modified xsi:type="dcterms:W3CDTF">2024-08-05T18:52:32Z</dcterms:modified>
  <dc:identifier>DAFjsyPzqZA</dc:identifier>
</cp:coreProperties>
</file>