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1" r:id="rId2"/>
    <p:sldId id="400" r:id="rId3"/>
    <p:sldId id="495" r:id="rId4"/>
    <p:sldId id="468" r:id="rId5"/>
    <p:sldId id="348" r:id="rId6"/>
    <p:sldId id="546" r:id="rId7"/>
    <p:sldId id="543" r:id="rId8"/>
    <p:sldId id="544" r:id="rId9"/>
    <p:sldId id="545" r:id="rId10"/>
    <p:sldId id="547" r:id="rId11"/>
    <p:sldId id="418" r:id="rId12"/>
    <p:sldId id="293" r:id="rId13"/>
    <p:sldId id="589" r:id="rId14"/>
    <p:sldId id="590" r:id="rId15"/>
    <p:sldId id="591" r:id="rId16"/>
    <p:sldId id="592" r:id="rId17"/>
    <p:sldId id="287" r:id="rId18"/>
    <p:sldId id="444" r:id="rId19"/>
    <p:sldId id="320" r:id="rId20"/>
    <p:sldId id="321" r:id="rId21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Poppins" panose="00000500000000000000" pitchFamily="50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3B1B"/>
    <a:srgbClr val="39200A"/>
    <a:srgbClr val="7A4F24"/>
    <a:srgbClr val="B57535"/>
    <a:srgbClr val="102334"/>
    <a:srgbClr val="580000"/>
    <a:srgbClr val="1D1005"/>
    <a:srgbClr val="005426"/>
    <a:srgbClr val="00602B"/>
    <a:srgbClr val="1212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8" autoAdjust="0"/>
    <p:restoredTop sz="94622" autoAdjust="0"/>
  </p:normalViewPr>
  <p:slideViewPr>
    <p:cSldViewPr>
      <p:cViewPr varScale="1">
        <p:scale>
          <a:sx n="47" d="100"/>
          <a:sy n="47" d="100"/>
        </p:scale>
        <p:origin x="48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gif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gif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gif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gif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Box 15">
            <a:extLst>
              <a:ext uri="{FF2B5EF4-FFF2-40B4-BE49-F238E27FC236}">
                <a16:creationId xmlns:a16="http://schemas.microsoft.com/office/drawing/2014/main" id="{41272FF2-E332-4273-8ED4-F8C72CC704E9}"/>
              </a:ext>
            </a:extLst>
          </p:cNvPr>
          <p:cNvSpPr txBox="1"/>
          <p:nvPr/>
        </p:nvSpPr>
        <p:spPr>
          <a:xfrm>
            <a:off x="838200" y="3271778"/>
            <a:ext cx="5135489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gradFill>
                  <a:gsLst>
                    <a:gs pos="100000">
                      <a:schemeClr val="tx1">
                        <a:lumMod val="85000"/>
                        <a:lumOff val="15000"/>
                      </a:schemeClr>
                    </a:gs>
                    <a:gs pos="0">
                      <a:srgbClr val="0205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Deus Abate o Coração Orgulhoso</a:t>
            </a:r>
          </a:p>
        </p:txBody>
      </p:sp>
      <p:sp>
        <p:nvSpPr>
          <p:cNvPr id="246" name="TextBox 16">
            <a:extLst>
              <a:ext uri="{FF2B5EF4-FFF2-40B4-BE49-F238E27FC236}">
                <a16:creationId xmlns:a16="http://schemas.microsoft.com/office/drawing/2014/main" id="{818D07A8-A360-4EAD-A0AE-91D408FBD283}"/>
              </a:ext>
            </a:extLst>
          </p:cNvPr>
          <p:cNvSpPr txBox="1"/>
          <p:nvPr/>
        </p:nvSpPr>
        <p:spPr>
          <a:xfrm>
            <a:off x="1905000" y="6515100"/>
            <a:ext cx="4136870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de Agosto 2024</a:t>
            </a:r>
          </a:p>
        </p:txBody>
      </p:sp>
      <p:sp>
        <p:nvSpPr>
          <p:cNvPr id="247" name="TextBox 16">
            <a:extLst>
              <a:ext uri="{FF2B5EF4-FFF2-40B4-BE49-F238E27FC236}">
                <a16:creationId xmlns:a16="http://schemas.microsoft.com/office/drawing/2014/main" id="{1B2F7132-E229-43EB-B907-CC41D0140B5C}"/>
              </a:ext>
            </a:extLst>
          </p:cNvPr>
          <p:cNvSpPr txBox="1"/>
          <p:nvPr/>
        </p:nvSpPr>
        <p:spPr>
          <a:xfrm>
            <a:off x="1951109" y="7227584"/>
            <a:ext cx="3695711" cy="582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3º trimestre 2024</a:t>
            </a:r>
          </a:p>
        </p:txBody>
      </p:sp>
      <p:pic>
        <p:nvPicPr>
          <p:cNvPr id="248" name="Imagem 247">
            <a:extLst>
              <a:ext uri="{FF2B5EF4-FFF2-40B4-BE49-F238E27FC236}">
                <a16:creationId xmlns:a16="http://schemas.microsoft.com/office/drawing/2014/main" id="{ED22620E-2AE1-4B72-A4EF-3342BB259A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743700"/>
            <a:ext cx="914400" cy="914400"/>
          </a:xfrm>
          <a:prstGeom prst="rect">
            <a:avLst/>
          </a:prstGeom>
        </p:spPr>
      </p:pic>
      <p:sp>
        <p:nvSpPr>
          <p:cNvPr id="250" name="Retângulo 249">
            <a:extLst>
              <a:ext uri="{FF2B5EF4-FFF2-40B4-BE49-F238E27FC236}">
                <a16:creationId xmlns:a16="http://schemas.microsoft.com/office/drawing/2014/main" id="{680A6F90-0BD2-437B-AB9B-B7F3A59E774B}"/>
              </a:ext>
            </a:extLst>
          </p:cNvPr>
          <p:cNvSpPr/>
          <p:nvPr/>
        </p:nvSpPr>
        <p:spPr>
          <a:xfrm>
            <a:off x="0" y="1784106"/>
            <a:ext cx="5746373" cy="1219200"/>
          </a:xfrm>
          <a:prstGeom prst="rect">
            <a:avLst/>
          </a:prstGeom>
          <a:gradFill flip="none" rotWithShape="1">
            <a:gsLst>
              <a:gs pos="0">
                <a:srgbClr val="5B3B1B"/>
              </a:gs>
              <a:gs pos="100000">
                <a:srgbClr val="39200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9" name="TextBox 22">
            <a:extLst>
              <a:ext uri="{FF2B5EF4-FFF2-40B4-BE49-F238E27FC236}">
                <a16:creationId xmlns:a16="http://schemas.microsoft.com/office/drawing/2014/main" id="{899C2825-4E8A-4C6F-BBB4-3C277E411C93}"/>
              </a:ext>
            </a:extLst>
          </p:cNvPr>
          <p:cNvSpPr txBox="1"/>
          <p:nvPr/>
        </p:nvSpPr>
        <p:spPr>
          <a:xfrm>
            <a:off x="2353467" y="1992083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07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5C8648A-1447-ED6D-21B2-17C89F7D47FD}"/>
              </a:ext>
            </a:extLst>
          </p:cNvPr>
          <p:cNvSpPr/>
          <p:nvPr/>
        </p:nvSpPr>
        <p:spPr>
          <a:xfrm>
            <a:off x="0" y="1784106"/>
            <a:ext cx="1932361" cy="1219200"/>
          </a:xfrm>
          <a:prstGeom prst="rect">
            <a:avLst/>
          </a:prstGeom>
          <a:pattFill prst="dkDnDiag">
            <a:fgClr>
              <a:schemeClr val="bg1">
                <a:lumMod val="95000"/>
              </a:schemeClr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3" name="Imagem 252">
            <a:extLst>
              <a:ext uri="{FF2B5EF4-FFF2-40B4-BE49-F238E27FC236}">
                <a16:creationId xmlns:a16="http://schemas.microsoft.com/office/drawing/2014/main" id="{87A8FAF9-FDD3-4753-B5D1-D7479CBC0B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931" y="1794952"/>
            <a:ext cx="1143000" cy="1143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F4DE41DE-023D-425C-BC5E-288039E9C8DB}"/>
              </a:ext>
            </a:extLst>
          </p:cNvPr>
          <p:cNvSpPr/>
          <p:nvPr/>
        </p:nvSpPr>
        <p:spPr>
          <a:xfrm>
            <a:off x="7750330" y="-723900"/>
            <a:ext cx="13106400" cy="11269833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695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75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75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75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/>
      <p:bldP spid="246" grpId="0"/>
      <p:bldP spid="247" grpId="0"/>
      <p:bldP spid="250" grpId="0" animBg="1"/>
      <p:bldP spid="249" grpId="0"/>
      <p:bldP spid="2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5041" y="3432603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-15041" y="3427197"/>
            <a:ext cx="18333123" cy="3432604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41" y="6859803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6854395"/>
            <a:ext cx="18318082" cy="3438014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75000">
                <a:srgbClr val="580000">
                  <a:alpha val="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5041" y="-2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5403"/>
            <a:ext cx="18318082" cy="342179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24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1887200" y="800100"/>
            <a:ext cx="4876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I. APRESENTAR 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o edito do rei e o relato do seu sonho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1295400" y="4303574"/>
            <a:ext cx="5638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APRENDER</a:t>
            </a:r>
          </a:p>
          <a:p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com a conduta de Daniel na interpretação do sonho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9982200" y="7173018"/>
            <a:ext cx="74676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COMPREENDER</a:t>
            </a:r>
          </a:p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como se deu o cumprimento do sonho e a restauração de Nabucodonosor</a:t>
            </a:r>
          </a:p>
        </p:txBody>
      </p:sp>
    </p:spTree>
    <p:extLst>
      <p:ext uri="{BB962C8B-B14F-4D97-AF65-F5344CB8AC3E}">
        <p14:creationId xmlns:p14="http://schemas.microsoft.com/office/powerpoint/2010/main" val="1771109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9E2EE968-5B86-3406-A72C-55FF25D39E5F}"/>
              </a:ext>
            </a:extLst>
          </p:cNvPr>
          <p:cNvSpPr/>
          <p:nvPr/>
        </p:nvSpPr>
        <p:spPr>
          <a:xfrm flipH="1">
            <a:off x="0" y="0"/>
            <a:ext cx="18288000" cy="10287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6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A134C04-ADD1-8974-8623-84B4F1846FA1}"/>
              </a:ext>
            </a:extLst>
          </p:cNvPr>
          <p:cNvSpPr txBox="1"/>
          <p:nvPr/>
        </p:nvSpPr>
        <p:spPr>
          <a:xfrm>
            <a:off x="12677775" y="-306645"/>
            <a:ext cx="1847850" cy="75713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48600" b="1" dirty="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9DA6FA7-925F-1469-D556-028CCB71A6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8507" y="0"/>
            <a:ext cx="10318307" cy="10287000"/>
          </a:xfrm>
          <a:custGeom>
            <a:avLst/>
            <a:gdLst>
              <a:gd name="connsiteX0" fmla="*/ 0 w 10318307"/>
              <a:gd name="connsiteY0" fmla="*/ 0 h 10287000"/>
              <a:gd name="connsiteX1" fmla="*/ 8628102 w 10318307"/>
              <a:gd name="connsiteY1" fmla="*/ 0 h 10287000"/>
              <a:gd name="connsiteX2" fmla="*/ 8711951 w 10318307"/>
              <a:gd name="connsiteY2" fmla="*/ 83108 h 10287000"/>
              <a:gd name="connsiteX3" fmla="*/ 9625208 w 10318307"/>
              <a:gd name="connsiteY3" fmla="*/ 1418508 h 10287000"/>
              <a:gd name="connsiteX4" fmla="*/ 9220502 w 10318307"/>
              <a:gd name="connsiteY4" fmla="*/ 9337049 h 10287000"/>
              <a:gd name="connsiteX5" fmla="*/ 9163213 w 10318307"/>
              <a:gd name="connsiteY5" fmla="*/ 10183204 h 10287000"/>
              <a:gd name="connsiteX6" fmla="*/ 9116691 w 10318307"/>
              <a:gd name="connsiteY6" fmla="*/ 10287000 h 10287000"/>
              <a:gd name="connsiteX7" fmla="*/ 0 w 10318307"/>
              <a:gd name="connsiteY7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318307" h="10287000">
                <a:moveTo>
                  <a:pt x="0" y="0"/>
                </a:moveTo>
                <a:lnTo>
                  <a:pt x="8628102" y="0"/>
                </a:lnTo>
                <a:lnTo>
                  <a:pt x="8711951" y="83108"/>
                </a:lnTo>
                <a:cubicBezTo>
                  <a:pt x="9034045" y="424705"/>
                  <a:pt x="9339927" y="863530"/>
                  <a:pt x="9625208" y="1418508"/>
                </a:cubicBezTo>
                <a:cubicBezTo>
                  <a:pt x="11572730" y="5207158"/>
                  <a:pt x="8747861" y="6771564"/>
                  <a:pt x="9220502" y="9337049"/>
                </a:cubicBezTo>
                <a:cubicBezTo>
                  <a:pt x="9278659" y="9652724"/>
                  <a:pt x="9254647" y="9934203"/>
                  <a:pt x="9163213" y="10183204"/>
                </a:cubicBezTo>
                <a:lnTo>
                  <a:pt x="9116691" y="10287000"/>
                </a:lnTo>
                <a:lnTo>
                  <a:pt x="0" y="10287000"/>
                </a:lnTo>
                <a:close/>
              </a:path>
            </a:pathLst>
          </a:custGeom>
          <a:ln w="19050">
            <a:solidFill>
              <a:schemeClr val="bg1">
                <a:lumMod val="65000"/>
              </a:schemeClr>
            </a:solidFill>
          </a:ln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982200" y="6094155"/>
            <a:ext cx="7696200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8000" b="1" dirty="0">
                <a:gradFill>
                  <a:gsLst>
                    <a:gs pos="0">
                      <a:schemeClr val="bg1">
                        <a:lumMod val="85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EDITO E O SONHO DO REI</a:t>
            </a:r>
          </a:p>
        </p:txBody>
      </p:sp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3122582"/>
            <a:ext cx="7271614" cy="482998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69837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1323168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959408" y="1514666"/>
            <a:ext cx="4724400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</a:t>
            </a:r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 EDITO E O SONHO DO REI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91243" y="3304368"/>
            <a:ext cx="666072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quarto capítulo do livro de Daniel começa com um edito de Nabucodonosor, uma espécie de pronunciamento oficial para conhecimento de todos. 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2022984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38689" y="2295786"/>
            <a:ext cx="6765836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O edito real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907" y="720664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2893981"/>
            <a:ext cx="7271614" cy="544991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74409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1094568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959408" y="1286066"/>
            <a:ext cx="4724400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</a:t>
            </a:r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 EDITO E O SONHO DO REI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91243" y="3075768"/>
            <a:ext cx="6660728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rei estava satisfeito e próspero em seu palácio (4.4). Com suas conquistas, ele havia estendido o domínio do seu vasto império, alcançando grande sucesso.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1794384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829875" y="1790700"/>
            <a:ext cx="7018725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A satisfação momentânea do rei e o seu sonho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907" y="766384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6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2372077"/>
            <a:ext cx="7271614" cy="659291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80505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572665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959408" y="764163"/>
            <a:ext cx="4724400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</a:t>
            </a:r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 EDITO E O SONHO DO REI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91243" y="2553865"/>
            <a:ext cx="6660728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Ao narrar o sonho, o rei diz ter visto uma árvore frondosa, que crescia cada vez mais até sua copa chegar ao céu. Suas folhas eram belas e muitos eram os seus frutos. Os animais do campo se abrigavam debaixo dela e os pássaros faziam ninhos em seus ramos (vv.10,12).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1272481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812245" y="1514506"/>
            <a:ext cx="7018725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 descrição do sonho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907" y="827344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3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2916974"/>
            <a:ext cx="7271614" cy="536105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7288597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1117562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959408" y="1309060"/>
            <a:ext cx="4724400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</a:t>
            </a:r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 EDITO E O SONHO DO REI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91243" y="3098762"/>
            <a:ext cx="6660728" cy="4093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No sonho surge uma sentinela, um anjo que descia do céu que dava ordem para que a árvore fosse derrubada, deixando somente o toco e suas raízes, presos com ferro e bronze.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1817378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812245" y="2059403"/>
            <a:ext cx="7018725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 descrição do sonho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907" y="7511448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1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D268BAF-4ADC-A671-CBE4-A4F8C92E81EF}"/>
              </a:ext>
            </a:extLst>
          </p:cNvPr>
          <p:cNvSpPr/>
          <p:nvPr/>
        </p:nvSpPr>
        <p:spPr>
          <a:xfrm>
            <a:off x="8499570" y="0"/>
            <a:ext cx="9788430" cy="10281804"/>
          </a:xfrm>
          <a:prstGeom prst="rect">
            <a:avLst/>
          </a:prstGeom>
          <a:pattFill prst="dkUpDiag">
            <a:fgClr>
              <a:schemeClr val="bg1"/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A266F28-D063-32F6-6AA1-11B6FF2B0A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176393" y="0"/>
            <a:ext cx="10432257" cy="10287000"/>
          </a:xfrm>
          <a:custGeom>
            <a:avLst/>
            <a:gdLst>
              <a:gd name="connsiteX0" fmla="*/ 0 w 10432257"/>
              <a:gd name="connsiteY0" fmla="*/ 0 h 10287000"/>
              <a:gd name="connsiteX1" fmla="*/ 10432257 w 10432257"/>
              <a:gd name="connsiteY1" fmla="*/ 0 h 10287000"/>
              <a:gd name="connsiteX2" fmla="*/ 10432257 w 10432257"/>
              <a:gd name="connsiteY2" fmla="*/ 10287000 h 10287000"/>
              <a:gd name="connsiteX3" fmla="*/ 0 w 10432257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32257" h="10287000">
                <a:moveTo>
                  <a:pt x="0" y="0"/>
                </a:moveTo>
                <a:lnTo>
                  <a:pt x="10432257" y="0"/>
                </a:lnTo>
                <a:lnTo>
                  <a:pt x="10432257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1DEACB-7CE1-D943-4EC3-2F02E348CA2F}"/>
              </a:ext>
            </a:extLst>
          </p:cNvPr>
          <p:cNvSpPr/>
          <p:nvPr/>
        </p:nvSpPr>
        <p:spPr>
          <a:xfrm>
            <a:off x="1" y="0"/>
            <a:ext cx="8763000" cy="10307302"/>
          </a:xfrm>
          <a:prstGeom prst="rect">
            <a:avLst/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7C29735A-4AD5-093D-92A3-88916534004F}"/>
              </a:ext>
            </a:extLst>
          </p:cNvPr>
          <p:cNvSpPr/>
          <p:nvPr/>
        </p:nvSpPr>
        <p:spPr>
          <a:xfrm flipV="1">
            <a:off x="685800" y="2904312"/>
            <a:ext cx="7271614" cy="524784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8A383B4F-DE14-8178-8D63-085B06613106}"/>
              </a:ext>
            </a:extLst>
          </p:cNvPr>
          <p:cNvSpPr/>
          <p:nvPr/>
        </p:nvSpPr>
        <p:spPr>
          <a:xfrm>
            <a:off x="3451056" y="7275935"/>
            <a:ext cx="1741103" cy="1741103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CF1F8"/>
              </a:gs>
            </a:gsLst>
            <a:lin ang="16200000" scaled="1"/>
            <a:tileRect/>
          </a:gradFill>
          <a:ln w="3175">
            <a:solidFill>
              <a:srgbClr val="2744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BDAE254-6153-AA04-1489-C9F1D5CA37D7}"/>
              </a:ext>
            </a:extLst>
          </p:cNvPr>
          <p:cNvSpPr/>
          <p:nvPr/>
        </p:nvSpPr>
        <p:spPr>
          <a:xfrm>
            <a:off x="685801" y="1104900"/>
            <a:ext cx="7271614" cy="721551"/>
          </a:xfrm>
          <a:prstGeom prst="rect">
            <a:avLst/>
          </a:prstGeom>
          <a:pattFill prst="pct70">
            <a:fgClr>
              <a:schemeClr val="accent1">
                <a:lumMod val="75000"/>
              </a:schemeClr>
            </a:fgClr>
            <a:bgClr>
              <a:schemeClr val="accent1">
                <a:lumMod val="50000"/>
              </a:schemeClr>
            </a:bgClr>
          </a:patt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1959408" y="1296398"/>
            <a:ext cx="4724400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1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 - </a:t>
            </a:r>
            <a:r>
              <a:rPr lang="pt-BR" sz="2200" dirty="0">
                <a:solidFill>
                  <a:schemeClr val="bg1">
                    <a:lumMod val="9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 EDITO E O SONHO DO REI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91243" y="3086100"/>
            <a:ext cx="6660728" cy="4093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Ele deveria ser molhado como orvalho do céu, e viveria com os animais selvagens.</a:t>
            </a:r>
          </a:p>
          <a:p>
            <a:r>
              <a:rPr lang="pt-BR" sz="38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Durante sete tempos, teria a mente de um animal selvagem em vez de mente humana</a:t>
            </a:r>
          </a:p>
          <a:p>
            <a:r>
              <a:rPr lang="pt-BR" sz="3800" dirty="0"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(vv. 15-17).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D10BF93-4804-2984-F9FB-DFF0C1454209}"/>
              </a:ext>
            </a:extLst>
          </p:cNvPr>
          <p:cNvSpPr/>
          <p:nvPr/>
        </p:nvSpPr>
        <p:spPr>
          <a:xfrm>
            <a:off x="685800" y="1804716"/>
            <a:ext cx="7271614" cy="10996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812245" y="2046741"/>
            <a:ext cx="7018725" cy="6155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A descrição do sonho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907" y="7498786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7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3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8572499" y="571498"/>
            <a:ext cx="10287002" cy="9144001"/>
          </a:xfrm>
          <a:prstGeom prst="rect">
            <a:avLst/>
          </a:prstGeom>
          <a:pattFill prst="ltDnDiag">
            <a:fgClr>
              <a:srgbClr val="835F3F"/>
            </a:fgClr>
            <a:bgClr>
              <a:srgbClr val="46332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0591800" y="1866900"/>
            <a:ext cx="7067418" cy="67403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Agora, pois, eu, Nabucodonosor, louvo, e exalço, e glorifico ao Rei dos céus; porque todas as suas obras são verdades; e os seus caminhos, juízo, e pode humilhar aos que andam na soberba. ” (</a:t>
            </a:r>
            <a:r>
              <a:rPr lang="pt-BR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</a:t>
            </a:r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4.37)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F60E09F-CCAF-8246-C6EC-B603AB9935ED}"/>
              </a:ext>
            </a:extLst>
          </p:cNvPr>
          <p:cNvSpPr/>
          <p:nvPr/>
        </p:nvSpPr>
        <p:spPr>
          <a:xfrm>
            <a:off x="1047872" y="525009"/>
            <a:ext cx="8959819" cy="8671993"/>
          </a:xfrm>
          <a:prstGeom prst="roundRect">
            <a:avLst>
              <a:gd name="adj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9525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D71ED5D-0589-F107-AB1A-8780C217D126}"/>
              </a:ext>
            </a:extLst>
          </p:cNvPr>
          <p:cNvSpPr/>
          <p:nvPr/>
        </p:nvSpPr>
        <p:spPr>
          <a:xfrm>
            <a:off x="4902291" y="190500"/>
            <a:ext cx="7067418" cy="1219200"/>
          </a:xfrm>
          <a:prstGeom prst="rect">
            <a:avLst/>
          </a:prstGeom>
          <a:gradFill flip="none" rotWithShape="1">
            <a:gsLst>
              <a:gs pos="0">
                <a:srgbClr val="6F5135"/>
              </a:gs>
              <a:gs pos="100000">
                <a:srgbClr val="271D1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5261267" y="416907"/>
            <a:ext cx="6230086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4902291" y="190500"/>
            <a:ext cx="45719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  <p:bldP spid="2" grpId="0" animBg="1"/>
      <p:bldP spid="21" grpId="0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3" y="4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-571502" y="571498"/>
            <a:ext cx="10287002" cy="9144001"/>
          </a:xfrm>
          <a:prstGeom prst="rect">
            <a:avLst/>
          </a:prstGeom>
          <a:pattFill prst="ltDnDiag">
            <a:fgClr>
              <a:schemeClr val="tx1">
                <a:lumMod val="85000"/>
                <a:lumOff val="15000"/>
              </a:schemeClr>
            </a:fgClr>
            <a:bgClr>
              <a:schemeClr val="tx1">
                <a:lumMod val="95000"/>
                <a:lumOff val="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533400" y="1943100"/>
            <a:ext cx="7346981" cy="563231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Nunca devemos nos orgulhar de nossas capacidades e realizações, pois em tudo dependemos da graça de Deus.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F60E09F-CCAF-8246-C6EC-B603AB9935ED}"/>
              </a:ext>
            </a:extLst>
          </p:cNvPr>
          <p:cNvSpPr/>
          <p:nvPr/>
        </p:nvSpPr>
        <p:spPr>
          <a:xfrm>
            <a:off x="8261381" y="525009"/>
            <a:ext cx="8959819" cy="8671993"/>
          </a:xfrm>
          <a:prstGeom prst="roundRect">
            <a:avLst>
              <a:gd name="adj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9525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D71ED5D-0589-F107-AB1A-8780C217D126}"/>
              </a:ext>
            </a:extLst>
          </p:cNvPr>
          <p:cNvSpPr/>
          <p:nvPr/>
        </p:nvSpPr>
        <p:spPr>
          <a:xfrm flipH="1">
            <a:off x="5235406" y="342900"/>
            <a:ext cx="7243512" cy="12192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5594381" y="569307"/>
            <a:ext cx="6884537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12433199" y="342900"/>
            <a:ext cx="45719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945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animBg="1"/>
      <p:bldP spid="2" grpId="0" animBg="1"/>
      <p:bldP spid="21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9699845" y="6197232"/>
            <a:ext cx="6649105" cy="1255381"/>
            <a:chOff x="0" y="0"/>
            <a:chExt cx="6862939" cy="3093494"/>
          </a:xfrm>
          <a:gradFill>
            <a:gsLst>
              <a:gs pos="49500">
                <a:srgbClr val="835F3F"/>
              </a:gs>
              <a:gs pos="100000">
                <a:srgbClr val="463322"/>
              </a:gs>
              <a:gs pos="0">
                <a:srgbClr val="463322"/>
              </a:gs>
            </a:gsLst>
            <a:lin ang="11400000" scaled="0"/>
          </a:gra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9623645" y="6249540"/>
            <a:ext cx="6649104" cy="1255381"/>
            <a:chOff x="0" y="0"/>
            <a:chExt cx="6862939" cy="3093494"/>
          </a:xfrm>
          <a:solidFill>
            <a:srgbClr val="1D1B1C"/>
          </a:soli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11811000" y="6438900"/>
            <a:ext cx="5442342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4.1-6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9639128" y="6253579"/>
            <a:ext cx="2020235" cy="1251342"/>
            <a:chOff x="0" y="0"/>
            <a:chExt cx="6862939" cy="3093494"/>
          </a:xfrm>
          <a:solidFill>
            <a:schemeClr val="bg1">
              <a:lumMod val="95000"/>
            </a:schemeClr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94185" y="6245942"/>
            <a:ext cx="1310121" cy="1310121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9372600" y="2628900"/>
            <a:ext cx="67056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pic>
        <p:nvPicPr>
          <p:cNvPr id="195" name="Imagem 194">
            <a:extLst>
              <a:ext uri="{FF2B5EF4-FFF2-40B4-BE49-F238E27FC236}">
                <a16:creationId xmlns:a16="http://schemas.microsoft.com/office/drawing/2014/main" id="{52DD0A84-057B-1AAE-C11A-3935B9CAC4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507"/>
          <a:stretch/>
        </p:blipFill>
        <p:spPr>
          <a:xfrm rot="191395">
            <a:off x="-3214520" y="-1643859"/>
            <a:ext cx="12054139" cy="12499414"/>
          </a:xfrm>
          <a:custGeom>
            <a:avLst/>
            <a:gdLst>
              <a:gd name="connsiteX0" fmla="*/ 1799437 w 9920539"/>
              <a:gd name="connsiteY0" fmla="*/ 0 h 10287000"/>
              <a:gd name="connsiteX1" fmla="*/ 7665197 w 9920539"/>
              <a:gd name="connsiteY1" fmla="*/ 0 h 10287000"/>
              <a:gd name="connsiteX2" fmla="*/ 7857270 w 9920539"/>
              <a:gd name="connsiteY2" fmla="*/ 206635 h 10287000"/>
              <a:gd name="connsiteX3" fmla="*/ 9920539 w 9920539"/>
              <a:gd name="connsiteY3" fmla="*/ 5562600 h 10287000"/>
              <a:gd name="connsiteX4" fmla="*/ 8377417 w 9920539"/>
              <a:gd name="connsiteY4" fmla="*/ 10270358 h 10287000"/>
              <a:gd name="connsiteX5" fmla="*/ 8364718 w 9920539"/>
              <a:gd name="connsiteY5" fmla="*/ 10287000 h 10287000"/>
              <a:gd name="connsiteX6" fmla="*/ 1799437 w 9920539"/>
              <a:gd name="connsiteY6" fmla="*/ 10287000 h 10287000"/>
              <a:gd name="connsiteX7" fmla="*/ 1799437 w 9920539"/>
              <a:gd name="connsiteY7" fmla="*/ 9696169 h 10287000"/>
              <a:gd name="connsiteX8" fmla="*/ 1857534 w 9920539"/>
              <a:gd name="connsiteY8" fmla="*/ 9687117 h 10287000"/>
              <a:gd name="connsiteX9" fmla="*/ 2654409 w 9920539"/>
              <a:gd name="connsiteY9" fmla="*/ 9480627 h 10287000"/>
              <a:gd name="connsiteX10" fmla="*/ 2831808 w 9920539"/>
              <a:gd name="connsiteY10" fmla="*/ 9411802 h 10287000"/>
              <a:gd name="connsiteX11" fmla="*/ 2769937 w 9920539"/>
              <a:gd name="connsiteY11" fmla="*/ 9392735 h 10287000"/>
              <a:gd name="connsiteX12" fmla="*/ 0 w 9920539"/>
              <a:gd name="connsiteY12" fmla="*/ 5306887 h 10287000"/>
              <a:gd name="connsiteX13" fmla="*/ 2063133 w 9920539"/>
              <a:gd name="connsiteY13" fmla="*/ 1545054 h 10287000"/>
              <a:gd name="connsiteX14" fmla="*/ 2143237 w 9920539"/>
              <a:gd name="connsiteY14" fmla="*/ 1500531 h 10287000"/>
              <a:gd name="connsiteX15" fmla="*/ 1857534 w 9920539"/>
              <a:gd name="connsiteY15" fmla="*/ 1438083 h 10287000"/>
              <a:gd name="connsiteX16" fmla="*/ 1799437 w 9920539"/>
              <a:gd name="connsiteY16" fmla="*/ 1429031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920539" h="10287000">
                <a:moveTo>
                  <a:pt x="1799437" y="0"/>
                </a:moveTo>
                <a:lnTo>
                  <a:pt x="7665197" y="0"/>
                </a:lnTo>
                <a:lnTo>
                  <a:pt x="7857270" y="206635"/>
                </a:lnTo>
                <a:cubicBezTo>
                  <a:pt x="9146237" y="1662124"/>
                  <a:pt x="9920539" y="3528097"/>
                  <a:pt x="9920539" y="5562600"/>
                </a:cubicBezTo>
                <a:cubicBezTo>
                  <a:pt x="9920539" y="7306460"/>
                  <a:pt x="9351664" y="8926501"/>
                  <a:pt x="8377417" y="10270358"/>
                </a:cubicBezTo>
                <a:lnTo>
                  <a:pt x="8364718" y="10287000"/>
                </a:lnTo>
                <a:lnTo>
                  <a:pt x="1799437" y="10287000"/>
                </a:lnTo>
                <a:lnTo>
                  <a:pt x="1799437" y="9696169"/>
                </a:lnTo>
                <a:lnTo>
                  <a:pt x="1857534" y="9687117"/>
                </a:lnTo>
                <a:cubicBezTo>
                  <a:pt x="2132394" y="9638046"/>
                  <a:pt x="2398741" y="9568585"/>
                  <a:pt x="2654409" y="9480627"/>
                </a:cubicBezTo>
                <a:lnTo>
                  <a:pt x="2831808" y="9411802"/>
                </a:lnTo>
                <a:lnTo>
                  <a:pt x="2769937" y="9392735"/>
                </a:lnTo>
                <a:cubicBezTo>
                  <a:pt x="1165176" y="8851068"/>
                  <a:pt x="0" y="7226644"/>
                  <a:pt x="0" y="5306887"/>
                </a:cubicBezTo>
                <a:cubicBezTo>
                  <a:pt x="0" y="3682478"/>
                  <a:pt x="834239" y="2269520"/>
                  <a:pt x="2063133" y="1545054"/>
                </a:cubicBezTo>
                <a:lnTo>
                  <a:pt x="2143237" y="1500531"/>
                </a:lnTo>
                <a:lnTo>
                  <a:pt x="1857534" y="1438083"/>
                </a:lnTo>
                <a:lnTo>
                  <a:pt x="1799437" y="1429031"/>
                </a:lnTo>
                <a:close/>
              </a:path>
            </a:pathLst>
          </a:custGeom>
          <a:ln w="76200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52807784-2319-9448-A2D6-343DD0E3C30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02853E1-A762-4601-B0C2-31FA0C050879}"/>
              </a:ext>
            </a:extLst>
          </p:cNvPr>
          <p:cNvSpPr/>
          <p:nvPr/>
        </p:nvSpPr>
        <p:spPr>
          <a:xfrm>
            <a:off x="6980950" y="-361950"/>
            <a:ext cx="11326929" cy="11010900"/>
          </a:xfrm>
          <a:prstGeom prst="roundRect">
            <a:avLst>
              <a:gd name="adj" fmla="val 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B138CC9C-D0D4-4922-B65C-4FBE50E8DFAF}"/>
              </a:ext>
            </a:extLst>
          </p:cNvPr>
          <p:cNvGrpSpPr/>
          <p:nvPr/>
        </p:nvGrpSpPr>
        <p:grpSpPr>
          <a:xfrm>
            <a:off x="304800" y="190500"/>
            <a:ext cx="8915400" cy="9829800"/>
            <a:chOff x="0" y="7697"/>
            <a:chExt cx="6862939" cy="3093494"/>
          </a:xfrm>
          <a:pattFill prst="zigZag">
            <a:fgClr>
              <a:schemeClr val="bg2"/>
            </a:fgClr>
            <a:bgClr>
              <a:schemeClr val="bg1">
                <a:lumMod val="95000"/>
              </a:schemeClr>
            </a:bgClr>
          </a:pattFill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785D90EC-1111-431F-A0DA-A766FB68C10E}"/>
                </a:ext>
              </a:extLst>
            </p:cNvPr>
            <p:cNvSpPr/>
            <p:nvPr/>
          </p:nvSpPr>
          <p:spPr>
            <a:xfrm>
              <a:off x="0" y="7697"/>
              <a:ext cx="6862939" cy="3093494"/>
            </a:xfrm>
            <a:prstGeom prst="rect">
              <a:avLst/>
            </a:prstGeom>
            <a:grpFill/>
            <a:ln w="28575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6957" y="419100"/>
            <a:ext cx="1619488" cy="1619488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614466" y="666989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778614" y="1866900"/>
            <a:ext cx="813678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Na aula de hoje, iremos explorar o quarto capítulo do livro de Daniel que apresenta um impactante testemunho pessoal do rei Nabucodonosor. </a:t>
            </a: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8B28A90A-EB4B-81A1-3B4D-0D0958B750A7}"/>
              </a:ext>
            </a:extLst>
          </p:cNvPr>
          <p:cNvSpPr txBox="1"/>
          <p:nvPr/>
        </p:nvSpPr>
        <p:spPr>
          <a:xfrm>
            <a:off x="778614" y="4172545"/>
            <a:ext cx="8136786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Neste relato, testemunhamos como sua soberba o levou, por divina sentença, a uma condição de insanidade, fazendo-o viver como um animal selvagem por um período conhecido como “sete tempos”, até que Deus o redimiu dessa situação. Ao fim desse período, Nabucodonosor experimentou uma profunda transformação, reconhecendo a soberania do Deus Altíssimo.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3804580" y="2973675"/>
            <a:ext cx="10678841" cy="43396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13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 </a:t>
            </a: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32171388-9BC5-F962-E45B-DAF6DAB13A37}"/>
              </a:ext>
            </a:extLst>
          </p:cNvPr>
          <p:cNvGrpSpPr/>
          <p:nvPr/>
        </p:nvGrpSpPr>
        <p:grpSpPr>
          <a:xfrm>
            <a:off x="8397483" y="6890818"/>
            <a:ext cx="2020235" cy="1251342"/>
            <a:chOff x="0" y="0"/>
            <a:chExt cx="6862939" cy="3093494"/>
          </a:xfrm>
          <a:noFill/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6BA2CAA0-FCA3-2B28-E5CA-F70C6BA70389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</p:spTree>
    <p:extLst>
      <p:ext uri="{BB962C8B-B14F-4D97-AF65-F5344CB8AC3E}">
        <p14:creationId xmlns:p14="http://schemas.microsoft.com/office/powerpoint/2010/main" val="2457984637"/>
      </p:ext>
    </p:extLst>
  </p:cSld>
  <p:clrMapOvr>
    <a:masterClrMapping/>
  </p:clrMapOvr>
  <p:transition spd="med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41" y="13719606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13714198"/>
            <a:ext cx="18318082" cy="3438014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70000">
                <a:srgbClr val="580000">
                  <a:alpha val="3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5041" y="10292406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-15041" y="10287000"/>
            <a:ext cx="18333123" cy="3432604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5041" y="-2"/>
            <a:ext cx="18318082" cy="10290628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-5408"/>
            <a:ext cx="18318082" cy="1029603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1582400" y="7258022"/>
            <a:ext cx="5334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I. APRESENTAR</a:t>
            </a:r>
          </a:p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o edito do rei e o relato do seu sonho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1371600" y="11010900"/>
            <a:ext cx="6248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APRENDER</a:t>
            </a:r>
            <a:endParaRPr lang="pt-BR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com a conduta de Daniel na interpretação do sonho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10134600" y="14135100"/>
            <a:ext cx="67818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COMPREENDER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como se deu o cumprimento do sonho e a restauração de Nabucodonosor</a:t>
            </a:r>
          </a:p>
        </p:txBody>
      </p:sp>
    </p:spTree>
    <p:extLst>
      <p:ext uri="{BB962C8B-B14F-4D97-AF65-F5344CB8AC3E}">
        <p14:creationId xmlns:p14="http://schemas.microsoft.com/office/powerpoint/2010/main" val="2545358059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-10820"/>
            <a:ext cx="18318082" cy="10303225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-15041" y="-10820"/>
            <a:ext cx="18333123" cy="10297820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41" y="10292408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10287000"/>
            <a:ext cx="18318082" cy="3438014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70000">
                <a:srgbClr val="580000">
                  <a:alpha val="36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5041" y="-3438020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-3438018"/>
            <a:ext cx="18318082" cy="34272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49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1506200" y="-2705100"/>
            <a:ext cx="5181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I. APRESENTAR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o edito do rei e o relato do seu sonho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1295400" y="7058442"/>
            <a:ext cx="6858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APRENDER</a:t>
            </a:r>
          </a:p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com a conduta de Daniel na interpretação do sonho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9982200" y="10782300"/>
            <a:ext cx="670560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COMPREENDER</a:t>
            </a:r>
          </a:p>
          <a:p>
            <a:r>
              <a:rPr lang="pt-BR" sz="3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como se deu o cumprimento do sonho e a restauração de Nabucodonosor</a:t>
            </a:r>
          </a:p>
        </p:txBody>
      </p:sp>
    </p:spTree>
    <p:extLst>
      <p:ext uri="{BB962C8B-B14F-4D97-AF65-F5344CB8AC3E}">
        <p14:creationId xmlns:p14="http://schemas.microsoft.com/office/powerpoint/2010/main" val="3992514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>
            <a:extLst>
              <a:ext uri="{FF2B5EF4-FFF2-40B4-BE49-F238E27FC236}">
                <a16:creationId xmlns:a16="http://schemas.microsoft.com/office/drawing/2014/main" id="{FCA6D827-13DA-EA07-E865-2CD55BD88C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41" y="-10814"/>
            <a:ext cx="18318082" cy="10297817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BAB15545-DEC3-1914-83E6-DB323F75CCBC}"/>
              </a:ext>
            </a:extLst>
          </p:cNvPr>
          <p:cNvSpPr/>
          <p:nvPr/>
        </p:nvSpPr>
        <p:spPr>
          <a:xfrm>
            <a:off x="0" y="-5408"/>
            <a:ext cx="18318082" cy="10297817"/>
          </a:xfrm>
          <a:prstGeom prst="rect">
            <a:avLst/>
          </a:prstGeom>
          <a:gradFill flip="none" rotWithShape="1">
            <a:gsLst>
              <a:gs pos="0">
                <a:srgbClr val="580000"/>
              </a:gs>
              <a:gs pos="100000">
                <a:srgbClr val="58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1C8478E-0CFF-BBF2-3BC6-1E3730B583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5041" y="-3427200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B8540FC4-AB94-4604-62D2-40F18DD21BBF}"/>
              </a:ext>
            </a:extLst>
          </p:cNvPr>
          <p:cNvSpPr/>
          <p:nvPr/>
        </p:nvSpPr>
        <p:spPr>
          <a:xfrm>
            <a:off x="-15041" y="-3432606"/>
            <a:ext cx="18333123" cy="3432604"/>
          </a:xfrm>
          <a:prstGeom prst="rect">
            <a:avLst/>
          </a:prstGeom>
          <a:gradFill flip="none" rotWithShape="1">
            <a:gsLst>
              <a:gs pos="0">
                <a:srgbClr val="1D1005"/>
              </a:gs>
              <a:gs pos="70000">
                <a:srgbClr val="39200A">
                  <a:alpha val="28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84A9F3B-4DD3-AA7F-CE62-0C73538BA6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5041" y="-6859805"/>
            <a:ext cx="18318082" cy="3427200"/>
          </a:xfrm>
          <a:custGeom>
            <a:avLst/>
            <a:gdLst>
              <a:gd name="connsiteX0" fmla="*/ 0 w 18318082"/>
              <a:gd name="connsiteY0" fmla="*/ 0 h 3427200"/>
              <a:gd name="connsiteX1" fmla="*/ 18318082 w 18318082"/>
              <a:gd name="connsiteY1" fmla="*/ 0 h 3427200"/>
              <a:gd name="connsiteX2" fmla="*/ 18318082 w 18318082"/>
              <a:gd name="connsiteY2" fmla="*/ 3427200 h 3427200"/>
              <a:gd name="connsiteX3" fmla="*/ 0 w 18318082"/>
              <a:gd name="connsiteY3" fmla="*/ 3427200 h 34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18082" h="3427200">
                <a:moveTo>
                  <a:pt x="0" y="0"/>
                </a:moveTo>
                <a:lnTo>
                  <a:pt x="18318082" y="0"/>
                </a:lnTo>
                <a:lnTo>
                  <a:pt x="18318082" y="3427200"/>
                </a:lnTo>
                <a:lnTo>
                  <a:pt x="0" y="3427200"/>
                </a:lnTo>
                <a:close/>
              </a:path>
            </a:pathLst>
          </a:custGeom>
        </p:spPr>
      </p:pic>
      <p:sp>
        <p:nvSpPr>
          <p:cNvPr id="28" name="Retângulo 27">
            <a:extLst>
              <a:ext uri="{FF2B5EF4-FFF2-40B4-BE49-F238E27FC236}">
                <a16:creationId xmlns:a16="http://schemas.microsoft.com/office/drawing/2014/main" id="{4D7A5EED-03D1-5526-0AD7-2D5190FDB4A6}"/>
              </a:ext>
            </a:extLst>
          </p:cNvPr>
          <p:cNvSpPr/>
          <p:nvPr/>
        </p:nvSpPr>
        <p:spPr>
          <a:xfrm>
            <a:off x="-15041" y="-6859803"/>
            <a:ext cx="18318082" cy="34272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81000">
                <a:schemeClr val="tx2">
                  <a:lumMod val="50000"/>
                  <a:alpha val="24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1E0BC3-F2AD-7EA4-920A-2381EACAC715}"/>
              </a:ext>
            </a:extLst>
          </p:cNvPr>
          <p:cNvSpPr txBox="1"/>
          <p:nvPr/>
        </p:nvSpPr>
        <p:spPr>
          <a:xfrm>
            <a:off x="11811000" y="-6134100"/>
            <a:ext cx="5029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I. APRESENTAR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o edito do rei e o relato do seu sonho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20D7B6-0BC2-B4DD-92C5-040491AFE635}"/>
              </a:ext>
            </a:extLst>
          </p:cNvPr>
          <p:cNvSpPr txBox="1"/>
          <p:nvPr/>
        </p:nvSpPr>
        <p:spPr>
          <a:xfrm>
            <a:off x="914400" y="-2556229"/>
            <a:ext cx="5791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II. APRENDER</a:t>
            </a:r>
          </a:p>
          <a:p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com a conduta de Daniel na interpretação do sonho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9D4A5-244D-CBED-091F-C0BE883D3B91}"/>
              </a:ext>
            </a:extLst>
          </p:cNvPr>
          <p:cNvSpPr txBox="1"/>
          <p:nvPr/>
        </p:nvSpPr>
        <p:spPr>
          <a:xfrm>
            <a:off x="9525000" y="6743700"/>
            <a:ext cx="73152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III. COMPREENDER</a:t>
            </a:r>
          </a:p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como se deu o cumprimento do sonho e a restauração de Nabucodonosor</a:t>
            </a:r>
          </a:p>
        </p:txBody>
      </p:sp>
    </p:spTree>
    <p:extLst>
      <p:ext uri="{BB962C8B-B14F-4D97-AF65-F5344CB8AC3E}">
        <p14:creationId xmlns:p14="http://schemas.microsoft.com/office/powerpoint/2010/main" val="2468333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6059</TotalTime>
  <Words>612</Words>
  <Application>Microsoft Office PowerPoint</Application>
  <PresentationFormat>Personalizar</PresentationFormat>
  <Paragraphs>57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4" baseType="lpstr">
      <vt:lpstr>Calibri</vt:lpstr>
      <vt:lpstr>Poppins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Deus Abate o Coração Orgulhoso</dc:title>
  <dc:creator>Henrique Nascimento</dc:creator>
  <cp:lastModifiedBy>HERBETH LINS</cp:lastModifiedBy>
  <cp:revision>112</cp:revision>
  <dcterms:created xsi:type="dcterms:W3CDTF">2006-08-16T00:00:00Z</dcterms:created>
  <dcterms:modified xsi:type="dcterms:W3CDTF">2024-08-13T16:49:30Z</dcterms:modified>
  <dc:identifier>DAFjsyPzqZA</dc:identifier>
</cp:coreProperties>
</file>