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606" r:id="rId2"/>
    <p:sldId id="400" r:id="rId3"/>
    <p:sldId id="402" r:id="rId4"/>
    <p:sldId id="491" r:id="rId5"/>
    <p:sldId id="468" r:id="rId6"/>
    <p:sldId id="348" r:id="rId7"/>
    <p:sldId id="261" r:id="rId8"/>
    <p:sldId id="521" r:id="rId9"/>
    <p:sldId id="523" r:id="rId10"/>
    <p:sldId id="522" r:id="rId11"/>
    <p:sldId id="418" r:id="rId12"/>
    <p:sldId id="293" r:id="rId13"/>
    <p:sldId id="591" r:id="rId14"/>
    <p:sldId id="592" r:id="rId15"/>
    <p:sldId id="593" r:id="rId16"/>
    <p:sldId id="595" r:id="rId17"/>
    <p:sldId id="596" r:id="rId18"/>
    <p:sldId id="597" r:id="rId19"/>
    <p:sldId id="287" r:id="rId20"/>
    <p:sldId id="444" r:id="rId21"/>
    <p:sldId id="320" r:id="rId22"/>
    <p:sldId id="321" r:id="rId23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Poppins" panose="00000500000000000000" pitchFamily="50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0000"/>
    <a:srgbClr val="360000"/>
    <a:srgbClr val="1F1320"/>
    <a:srgbClr val="724526"/>
    <a:srgbClr val="BC9575"/>
    <a:srgbClr val="17375E"/>
    <a:srgbClr val="F1F9EA"/>
    <a:srgbClr val="F2E3B5"/>
    <a:srgbClr val="0A0A0A"/>
    <a:srgbClr val="F6E7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7" autoAdjust="0"/>
    <p:restoredTop sz="94622" autoAdjust="0"/>
  </p:normalViewPr>
  <p:slideViewPr>
    <p:cSldViewPr>
      <p:cViewPr varScale="1">
        <p:scale>
          <a:sx n="74" d="100"/>
          <a:sy n="74" d="100"/>
        </p:scale>
        <p:origin x="64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braajaula.com/ferramenta-ebd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hdphoto" Target="../media/hdphoto10.wdp"/><Relationship Id="rId7" Type="http://schemas.microsoft.com/office/2007/relationships/hdphoto" Target="../media/hdphoto1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0.gif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10.wdp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microsoft.com/office/2007/relationships/hdphoto" Target="../media/hdphoto12.wdp"/><Relationship Id="rId4" Type="http://schemas.openxmlformats.org/officeDocument/2006/relationships/image" Target="../media/image35.png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10.wdp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microsoft.com/office/2007/relationships/hdphoto" Target="../media/hdphoto13.wdp"/><Relationship Id="rId4" Type="http://schemas.openxmlformats.org/officeDocument/2006/relationships/image" Target="../media/image36.png"/><Relationship Id="rId9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hdphoto" Target="../media/hdphoto10.wdp"/><Relationship Id="rId7" Type="http://schemas.microsoft.com/office/2007/relationships/hdphoto" Target="../media/hdphoto1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0.gif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hdphoto" Target="../media/hdphoto10.wdp"/><Relationship Id="rId7" Type="http://schemas.microsoft.com/office/2007/relationships/hdphoto" Target="../media/hdphoto1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0.gif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hdphoto" Target="../media/hdphoto10.wdp"/><Relationship Id="rId7" Type="http://schemas.microsoft.com/office/2007/relationships/hdphoto" Target="../media/hdphoto1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0.gif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10.wdp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microsoft.com/office/2007/relationships/hdphoto" Target="../media/hdphoto14.wdp"/><Relationship Id="rId4" Type="http://schemas.openxmlformats.org/officeDocument/2006/relationships/image" Target="../media/image40.png"/><Relationship Id="rId9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gif"/><Relationship Id="rId7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7.gif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4000500" y="-4000502"/>
            <a:ext cx="10287002" cy="18288001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096F49-F1B2-46AB-8BB4-1BB6F25EB8C0}"/>
              </a:ext>
            </a:extLst>
          </p:cNvPr>
          <p:cNvSpPr txBox="1"/>
          <p:nvPr/>
        </p:nvSpPr>
        <p:spPr>
          <a:xfrm>
            <a:off x="685800" y="1333500"/>
            <a:ext cx="16002000" cy="88947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🚫 Proibido Compartilhamento e Revenda 🚫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slide é de propriedade exclusiva da Ferramenta EBD - Abra a Jaula e destina-se apenas ao uso dos assinantes. Qualquer compartilhamento, revenda ou distribuição não autorizada é estritamente proibido.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🔒 Uso Exclusivo do Assinante 🔒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conteúdo é exclusivo e deve ser utilizado somente pelo assinante da Ferramenta EBD. Qualquer reprodução, total ou parcial, sem autorização expressa é considerada uma violação dos direitos autorais.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🏴‍☠ Pirataria é Crime! 🏴‍☠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 você encontrar este slide sendo vendido ou baixado por meio de sites, blogs ou grupos de redes sociais, saiba que isso está sendo feito de forma pirata e por má fé. Denuncie qualquer uso indevido!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Caso tenha adquirido esse material em outro lugar que não seja na plataforma da Ferramenta EBD – Abra a Jaula, abençoe o trabalho e esforço dos produtores para que possam continuar produzindo. Aperte neste link e seja assinante do material original: 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https://abraajaula.com/ferramenta-ebd/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Não se preocupe, essa folha de slide não atrapalhará sua apresentação. 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Equipe: Ferramenta EBD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4EEE2EBA-4481-42BF-93EB-CFAD4104DA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93030"/>
            <a:ext cx="3491034" cy="7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5C6EE31-B39A-C71B-F09E-6F6DAECF40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5000" y="0"/>
            <a:ext cx="6102000" cy="10286996"/>
          </a:xfrm>
          <a:custGeom>
            <a:avLst/>
            <a:gdLst>
              <a:gd name="connsiteX0" fmla="*/ 0 w 6102000"/>
              <a:gd name="connsiteY0" fmla="*/ 0 h 10286996"/>
              <a:gd name="connsiteX1" fmla="*/ 6102000 w 6102000"/>
              <a:gd name="connsiteY1" fmla="*/ 0 h 10286996"/>
              <a:gd name="connsiteX2" fmla="*/ 6102000 w 6102000"/>
              <a:gd name="connsiteY2" fmla="*/ 10286996 h 10286996"/>
              <a:gd name="connsiteX3" fmla="*/ 0 w 6102000"/>
              <a:gd name="connsiteY3" fmla="*/ 10286996 h 1028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000" h="10286996">
                <a:moveTo>
                  <a:pt x="0" y="0"/>
                </a:moveTo>
                <a:lnTo>
                  <a:pt x="6102000" y="0"/>
                </a:lnTo>
                <a:lnTo>
                  <a:pt x="6102000" y="10286996"/>
                </a:lnTo>
                <a:lnTo>
                  <a:pt x="0" y="10286996"/>
                </a:lnTo>
                <a:close/>
              </a:path>
            </a:pathLst>
          </a:cu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B3A49DE6-26BE-5906-ABB5-8A9010E66137}"/>
              </a:ext>
            </a:extLst>
          </p:cNvPr>
          <p:cNvSpPr/>
          <p:nvPr/>
        </p:nvSpPr>
        <p:spPr>
          <a:xfrm>
            <a:off x="12194998" y="2095500"/>
            <a:ext cx="6101999" cy="8191499"/>
          </a:xfrm>
          <a:prstGeom prst="rect">
            <a:avLst/>
          </a:prstGeom>
          <a:gradFill flip="none" rotWithShape="1">
            <a:gsLst>
              <a:gs pos="88000">
                <a:srgbClr val="360000">
                  <a:alpha val="0"/>
                </a:srgbClr>
              </a:gs>
              <a:gs pos="0">
                <a:srgbClr val="3600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EBDF455-9AD3-9E99-DAEC-C88DE708A5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002" y="1"/>
            <a:ext cx="6101999" cy="10286997"/>
          </a:xfrm>
          <a:custGeom>
            <a:avLst/>
            <a:gdLst>
              <a:gd name="connsiteX0" fmla="*/ 0 w 6101999"/>
              <a:gd name="connsiteY0" fmla="*/ 0 h 10286997"/>
              <a:gd name="connsiteX1" fmla="*/ 6101999 w 6101999"/>
              <a:gd name="connsiteY1" fmla="*/ 0 h 10286997"/>
              <a:gd name="connsiteX2" fmla="*/ 6101999 w 6101999"/>
              <a:gd name="connsiteY2" fmla="*/ 10286997 h 10286997"/>
              <a:gd name="connsiteX3" fmla="*/ 0 w 6101999"/>
              <a:gd name="connsiteY3" fmla="*/ 10286997 h 10286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1999" h="10286997">
                <a:moveTo>
                  <a:pt x="0" y="0"/>
                </a:moveTo>
                <a:lnTo>
                  <a:pt x="6101999" y="0"/>
                </a:lnTo>
                <a:lnTo>
                  <a:pt x="6101999" y="10286997"/>
                </a:lnTo>
                <a:lnTo>
                  <a:pt x="0" y="10286997"/>
                </a:lnTo>
                <a:close/>
              </a:path>
            </a:pathLst>
          </a:cu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98ED66A0-2BBC-AF5D-5C24-5A58ABB7D929}"/>
              </a:ext>
            </a:extLst>
          </p:cNvPr>
          <p:cNvSpPr/>
          <p:nvPr/>
        </p:nvSpPr>
        <p:spPr>
          <a:xfrm>
            <a:off x="6088500" y="8794"/>
            <a:ext cx="6102000" cy="10278205"/>
          </a:xfrm>
          <a:prstGeom prst="rect">
            <a:avLst/>
          </a:prstGeom>
          <a:gradFill flip="none" rotWithShape="1">
            <a:gsLst>
              <a:gs pos="93000">
                <a:srgbClr val="1F1320">
                  <a:alpha val="0"/>
                </a:srgbClr>
              </a:gs>
              <a:gs pos="0">
                <a:srgbClr val="1F132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65F1C34-E447-6005-8BDB-6DA7B12101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98"/>
            <a:ext cx="6102000" cy="10278205"/>
          </a:xfrm>
          <a:custGeom>
            <a:avLst/>
            <a:gdLst>
              <a:gd name="connsiteX0" fmla="*/ 0 w 6102000"/>
              <a:gd name="connsiteY0" fmla="*/ 0 h 10278205"/>
              <a:gd name="connsiteX1" fmla="*/ 6102000 w 6102000"/>
              <a:gd name="connsiteY1" fmla="*/ 0 h 10278205"/>
              <a:gd name="connsiteX2" fmla="*/ 6102000 w 6102000"/>
              <a:gd name="connsiteY2" fmla="*/ 10278205 h 10278205"/>
              <a:gd name="connsiteX3" fmla="*/ 0 w 6102000"/>
              <a:gd name="connsiteY3" fmla="*/ 10278205 h 10278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000" h="10278205">
                <a:moveTo>
                  <a:pt x="0" y="0"/>
                </a:moveTo>
                <a:lnTo>
                  <a:pt x="6102000" y="0"/>
                </a:lnTo>
                <a:lnTo>
                  <a:pt x="6102000" y="10278205"/>
                </a:lnTo>
                <a:lnTo>
                  <a:pt x="0" y="10278205"/>
                </a:lnTo>
                <a:close/>
              </a:path>
            </a:pathLst>
          </a:cu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290089D7-7DD5-F7F5-67A0-8DB5C438D683}"/>
              </a:ext>
            </a:extLst>
          </p:cNvPr>
          <p:cNvSpPr/>
          <p:nvPr/>
        </p:nvSpPr>
        <p:spPr>
          <a:xfrm>
            <a:off x="0" y="0"/>
            <a:ext cx="6101998" cy="10287000"/>
          </a:xfrm>
          <a:prstGeom prst="rect">
            <a:avLst/>
          </a:prstGeom>
          <a:gradFill flip="none" rotWithShape="1">
            <a:gsLst>
              <a:gs pos="75000">
                <a:schemeClr val="accent3">
                  <a:lumMod val="50000"/>
                  <a:alpha val="0"/>
                </a:schemeClr>
              </a:gs>
              <a:gs pos="0">
                <a:schemeClr val="accent3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51EAF43-6C10-2DFD-FAAC-17105CC705A1}"/>
              </a:ext>
            </a:extLst>
          </p:cNvPr>
          <p:cNvSpPr txBox="1"/>
          <p:nvPr/>
        </p:nvSpPr>
        <p:spPr>
          <a:xfrm flipH="1">
            <a:off x="533400" y="6743700"/>
            <a:ext cx="5037176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EXPLICAR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2DAEC3A-EAD9-1811-421D-234797F702D7}"/>
              </a:ext>
            </a:extLst>
          </p:cNvPr>
          <p:cNvSpPr txBox="1"/>
          <p:nvPr/>
        </p:nvSpPr>
        <p:spPr>
          <a:xfrm flipH="1">
            <a:off x="533401" y="7658100"/>
            <a:ext cx="5037174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banquete de Assuero e a recusa da rainha Vasti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F5BCBEA-583F-4576-43AD-DD570DD39DD8}"/>
              </a:ext>
            </a:extLst>
          </p:cNvPr>
          <p:cNvSpPr txBox="1"/>
          <p:nvPr/>
        </p:nvSpPr>
        <p:spPr>
          <a:xfrm flipH="1">
            <a:off x="6594524" y="6777403"/>
            <a:ext cx="5089952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REFLETIR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0F63A80-06EA-789C-380B-7E1C1E5B01C5}"/>
              </a:ext>
            </a:extLst>
          </p:cNvPr>
          <p:cNvSpPr txBox="1"/>
          <p:nvPr/>
        </p:nvSpPr>
        <p:spPr>
          <a:xfrm flipH="1">
            <a:off x="6272715" y="7691803"/>
            <a:ext cx="5733570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respeito da resistência e da deposição da rainha Vasti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1B576F1-77B0-F7B1-7776-67C65590D60D}"/>
              </a:ext>
            </a:extLst>
          </p:cNvPr>
          <p:cNvSpPr txBox="1"/>
          <p:nvPr/>
        </p:nvSpPr>
        <p:spPr>
          <a:xfrm flipH="1">
            <a:off x="12781459" y="6777403"/>
            <a:ext cx="4978815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MOSTRAR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6C22F6B-0AED-9983-9818-15F4E07F5B38}"/>
              </a:ext>
            </a:extLst>
          </p:cNvPr>
          <p:cNvSpPr txBox="1"/>
          <p:nvPr/>
        </p:nvSpPr>
        <p:spPr>
          <a:xfrm flipH="1">
            <a:off x="13058230" y="7691803"/>
            <a:ext cx="4425273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ascensão de Ester ao posto de rainha</a:t>
            </a:r>
          </a:p>
        </p:txBody>
      </p:sp>
    </p:spTree>
    <p:extLst>
      <p:ext uri="{BB962C8B-B14F-4D97-AF65-F5344CB8AC3E}">
        <p14:creationId xmlns:p14="http://schemas.microsoft.com/office/powerpoint/2010/main" val="3442903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8C312045-053E-9DCF-F23A-B552B826ADEF}"/>
              </a:ext>
            </a:extLst>
          </p:cNvPr>
          <p:cNvSpPr txBox="1"/>
          <p:nvPr/>
        </p:nvSpPr>
        <p:spPr>
          <a:xfrm>
            <a:off x="2952750" y="-1135856"/>
            <a:ext cx="3848100" cy="1107995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71400" b="1" dirty="0">
                <a:solidFill>
                  <a:schemeClr val="bg2">
                    <a:lumMod val="90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60" name="Imagem 59">
            <a:extLst>
              <a:ext uri="{FF2B5EF4-FFF2-40B4-BE49-F238E27FC236}">
                <a16:creationId xmlns:a16="http://schemas.microsoft.com/office/drawing/2014/main" id="{A7E3FDDB-3355-B9B6-8A4D-C176A107CB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800" y="1"/>
            <a:ext cx="12236896" cy="10309447"/>
          </a:xfrm>
          <a:custGeom>
            <a:avLst/>
            <a:gdLst>
              <a:gd name="connsiteX0" fmla="*/ 7901323 w 12236896"/>
              <a:gd name="connsiteY0" fmla="*/ 1638298 h 10309447"/>
              <a:gd name="connsiteX1" fmla="*/ 12236896 w 12236896"/>
              <a:gd name="connsiteY1" fmla="*/ 10309447 h 10309447"/>
              <a:gd name="connsiteX2" fmla="*/ 3565748 w 12236896"/>
              <a:gd name="connsiteY2" fmla="*/ 10309447 h 10309447"/>
              <a:gd name="connsiteX3" fmla="*/ 0 w 12236896"/>
              <a:gd name="connsiteY3" fmla="*/ 0 h 10309447"/>
              <a:gd name="connsiteX4" fmla="*/ 8671147 w 12236896"/>
              <a:gd name="connsiteY4" fmla="*/ 0 h 10309447"/>
              <a:gd name="connsiteX5" fmla="*/ 4335573 w 12236896"/>
              <a:gd name="connsiteY5" fmla="*/ 8671148 h 1030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36896" h="10309447">
                <a:moveTo>
                  <a:pt x="7901323" y="1638298"/>
                </a:moveTo>
                <a:lnTo>
                  <a:pt x="12236896" y="10309447"/>
                </a:lnTo>
                <a:lnTo>
                  <a:pt x="3565748" y="10309447"/>
                </a:lnTo>
                <a:close/>
                <a:moveTo>
                  <a:pt x="0" y="0"/>
                </a:moveTo>
                <a:lnTo>
                  <a:pt x="8671147" y="0"/>
                </a:lnTo>
                <a:lnTo>
                  <a:pt x="4335573" y="8671148"/>
                </a:lnTo>
                <a:close/>
              </a:path>
            </a:pathLst>
          </a:cu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278827" y="6115379"/>
            <a:ext cx="8093773" cy="32316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6800" b="1" dirty="0">
                <a:solidFill>
                  <a:srgbClr val="F1F9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BANQUETE DE ASSUERO E A RECUSA DE VASTI</a:t>
            </a: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A8C444DC-052C-CF8A-BFA9-634029F8CB53}"/>
              </a:ext>
            </a:extLst>
          </p:cNvPr>
          <p:cNvSpPr/>
          <p:nvPr/>
        </p:nvSpPr>
        <p:spPr>
          <a:xfrm>
            <a:off x="0" y="4868514"/>
            <a:ext cx="2971800" cy="1143000"/>
          </a:xfrm>
          <a:prstGeom prst="rect">
            <a:avLst/>
          </a:prstGeom>
          <a:solidFill>
            <a:srgbClr val="F1F9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6EDC99-9C3D-6EE1-4B66-16E467C7F15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027" y="4822127"/>
            <a:ext cx="1235773" cy="123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12" grpId="0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872088" y="1562100"/>
            <a:ext cx="5443112" cy="166199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O rei Assuero. Filho de Dario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872088" y="3413603"/>
            <a:ext cx="6168354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Assuero governou o Império Persa por 20 anos (486-465 a.C.), reinando “desde a Índia até à Etiópia, sobre cento e vinte e sete províncias” (Et 1.1). Seu nome grego é Xerxes.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7886700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4767" y="7953916"/>
            <a:ext cx="4076404" cy="615553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2896720" y="7953916"/>
            <a:ext cx="393249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O BANQUETE DE ASSUERO E A RECUSA DE VASTI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1908846" y="3236109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872088" y="1329396"/>
            <a:ext cx="5443112" cy="166199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O rei Assuero. Filho de Dario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872088" y="3180899"/>
            <a:ext cx="6205112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No terceiro ano de seu reinado, Assuero convidou a nobreza imperial e os senhores de todas as províncias para mostrar-lhes a grandiosidade do reino e as suas riquezas.</a:t>
            </a:r>
          </a:p>
          <a:p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recepção durou 180 dias.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8139332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4767" y="8206548"/>
            <a:ext cx="4076404" cy="615553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2896720" y="8206548"/>
            <a:ext cx="393249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O BANQUETE DE ASSUERO E A RECUSA DE VASTI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1908846" y="3003405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479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2024488" y="1638300"/>
            <a:ext cx="5366912" cy="249299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Um banquete público, outro exclusivo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2024488" y="4278257"/>
            <a:ext cx="5900312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Passados os 180 dias, Assuero ofereceu um banquete para todo o povo de </a:t>
            </a:r>
            <a:r>
              <a:rPr lang="pt-BR" sz="40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Susã</a:t>
            </a:r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, no pátio do jardim de seu palácio.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7505700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7167" y="7572916"/>
            <a:ext cx="4076404" cy="615553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049120" y="7572916"/>
            <a:ext cx="393249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O BANQUETE DE ASSUERO E A RECUSA DE VASTI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2061246" y="4100763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130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905000" y="723900"/>
            <a:ext cx="5366912" cy="249299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Um banquete público, outro exclusivo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905000" y="3363857"/>
            <a:ext cx="6205112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Assuero tinha como mulher a rainha Vasti, que alguns estudiosos acreditam ser a mesma </a:t>
            </a:r>
            <a:r>
              <a:rPr lang="pt-BR" sz="40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Améstris</a:t>
            </a:r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, citada por Heródoto em seu livro História. Ela também ofereceu um banquete, porém restrito às mulheres do palácio (Et 1.9).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4112" y="9004067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7679" y="9071283"/>
            <a:ext cx="4076404" cy="615553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2929632" y="9071283"/>
            <a:ext cx="393249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O BANQUETE DE ASSUERO E A RECUSA DE VASTI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1941758" y="3186363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798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2100688" y="571500"/>
            <a:ext cx="4376312" cy="166199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O convite à rainha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2100688" y="2400300"/>
            <a:ext cx="6052712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No sétimo dia de seu banquete, depois de ter bebido bastante, </a:t>
            </a:r>
            <a:r>
              <a:rPr lang="pt-BR" sz="36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Assuero</a:t>
            </a:r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estava em euforia: “o coração do rei [estava] alegre do vinho” (Et 1.10). Foi quando ordenou que lhe trouxessem a rainha Vasti, “com a coroa real, para mostrar aos povos e aos príncipes a sua formosura, porque era formosa à vista” (Et 1.11).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9105900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3367" y="9173116"/>
            <a:ext cx="4076404" cy="615553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125320" y="9173116"/>
            <a:ext cx="393249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O BANQUETE DE ASSUERO E A RECUSA DE VASTI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2137446" y="2245509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384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2362200" y="1771355"/>
            <a:ext cx="4376312" cy="166199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O convite à rainha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2362200" y="3622858"/>
            <a:ext cx="5824112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rainha simplesmente recusou acompanhar os sete eunucos que o rei enviou para conduzi-la à sua presença (Et 1.12).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1312" y="6843932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4879" y="6911148"/>
            <a:ext cx="4076404" cy="615553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386832" y="6911148"/>
            <a:ext cx="393249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O BANQUETE DE ASSUERO E A RECUSA DE VASTI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2398958" y="3445364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447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2438400" y="2171700"/>
            <a:ext cx="3276600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2438400" y="3241858"/>
            <a:ext cx="57150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rei ordena a rainha Vasti para o acompanhar a fim de que sua formosura fosse mostrada aos convivas. A rainha não aceita.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7512" y="6996332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1079" y="7063548"/>
            <a:ext cx="4076404" cy="615553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463032" y="7063548"/>
            <a:ext cx="393249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O BANQUETE DE ASSUERO E A RECUSA DE VASTI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2475158" y="3064364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733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C2D79C96-6BE1-B481-9DCD-F5073EE37D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400" y="0"/>
            <a:ext cx="10134600" cy="10287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2"/>
            <a:ext cx="18288000" cy="10287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6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-942915" y="942913"/>
            <a:ext cx="10287002" cy="8401171"/>
          </a:xfrm>
          <a:prstGeom prst="rect">
            <a:avLst/>
          </a:prstGeom>
          <a:pattFill prst="ltDnDiag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1049000" y="1866900"/>
            <a:ext cx="6629400" cy="427809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8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Deposição da Rainha Vasti e a Ascensão de Ester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12595254" y="6465563"/>
            <a:ext cx="412432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de Agosto de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12595254" y="7139945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3º trimestre 2024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2071" y="6681236"/>
            <a:ext cx="914400" cy="914400"/>
          </a:xfrm>
          <a:prstGeom prst="rect">
            <a:avLst/>
          </a:prstGeom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F60E09F-CCAF-8246-C6EC-B603AB9935ED}"/>
              </a:ext>
            </a:extLst>
          </p:cNvPr>
          <p:cNvSpPr/>
          <p:nvPr/>
        </p:nvSpPr>
        <p:spPr>
          <a:xfrm>
            <a:off x="1555781" y="647700"/>
            <a:ext cx="8959819" cy="8671993"/>
          </a:xfrm>
          <a:prstGeom prst="roundRect">
            <a:avLst>
              <a:gd name="adj" fmla="val 0"/>
            </a:avLst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288"/>
            </a:stretch>
          </a:blipFill>
          <a:ln w="952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1767691" y="8505696"/>
            <a:ext cx="1600200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D71ED5D-0589-F107-AB1A-8780C217D126}"/>
              </a:ext>
            </a:extLst>
          </p:cNvPr>
          <p:cNvSpPr/>
          <p:nvPr/>
        </p:nvSpPr>
        <p:spPr>
          <a:xfrm>
            <a:off x="3367891" y="8505696"/>
            <a:ext cx="3909419" cy="1219200"/>
          </a:xfrm>
          <a:prstGeom prst="rect">
            <a:avLst/>
          </a:prstGeom>
          <a:gradFill flip="none" rotWithShape="1">
            <a:gsLst>
              <a:gs pos="0">
                <a:srgbClr val="6F5135"/>
              </a:gs>
              <a:gs pos="100000">
                <a:srgbClr val="271D1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3836700" y="8726696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07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9983" y="8543264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11" grpId="0" animBg="1"/>
      <p:bldP spid="20" grpId="0" animBg="1"/>
      <p:bldP spid="2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AA89BB36-EDF0-4B42-4C48-4E467A36A691}"/>
              </a:ext>
            </a:extLst>
          </p:cNvPr>
          <p:cNvSpPr/>
          <p:nvPr/>
        </p:nvSpPr>
        <p:spPr>
          <a:xfrm>
            <a:off x="9677400" y="0"/>
            <a:ext cx="8610600" cy="10287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18F6A4C-DC4E-5559-D541-6CB74648E548}"/>
              </a:ext>
            </a:extLst>
          </p:cNvPr>
          <p:cNvSpPr/>
          <p:nvPr/>
        </p:nvSpPr>
        <p:spPr>
          <a:xfrm rot="5400000">
            <a:off x="-304801" y="304805"/>
            <a:ext cx="10287001" cy="967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600390" y="1724248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gradFill>
                  <a:gsLst>
                    <a:gs pos="100000">
                      <a:srgbClr val="980000"/>
                    </a:gs>
                    <a:gs pos="0">
                      <a:srgbClr val="1F132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AUREO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00389" y="3859498"/>
            <a:ext cx="7705411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gradFill>
                  <a:gsLst>
                    <a:gs pos="100000">
                      <a:srgbClr val="980000"/>
                    </a:gs>
                    <a:gs pos="0">
                      <a:srgbClr val="1F132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“Antes, dá maior graça. Portanto diz:</a:t>
            </a:r>
          </a:p>
          <a:p>
            <a:r>
              <a:rPr lang="pt-BR" sz="5400" dirty="0">
                <a:gradFill>
                  <a:gsLst>
                    <a:gs pos="100000">
                      <a:srgbClr val="980000"/>
                    </a:gs>
                    <a:gs pos="0">
                      <a:srgbClr val="1F132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Deus resiste aos soberbos, mas dá graça aos humildes.” (</a:t>
            </a:r>
            <a:r>
              <a:rPr lang="pt-BR" sz="5400" dirty="0" err="1">
                <a:gradFill>
                  <a:gsLst>
                    <a:gs pos="100000">
                      <a:srgbClr val="980000"/>
                    </a:gs>
                    <a:gs pos="0">
                      <a:srgbClr val="1F132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r>
              <a:rPr lang="pt-BR" sz="5400" dirty="0">
                <a:gradFill>
                  <a:gsLst>
                    <a:gs pos="100000">
                      <a:srgbClr val="980000"/>
                    </a:gs>
                    <a:gs pos="0">
                      <a:srgbClr val="1F132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4.6)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194" y="1485900"/>
            <a:ext cx="2269673" cy="226967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AF2B3FF-69C9-69E9-DAA8-78312A6C73FD}"/>
              </a:ext>
            </a:extLst>
          </p:cNvPr>
          <p:cNvSpPr/>
          <p:nvPr/>
        </p:nvSpPr>
        <p:spPr>
          <a:xfrm flipH="1">
            <a:off x="8839200" y="1928301"/>
            <a:ext cx="6388780" cy="6055416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269"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C5C97AE-FADC-7DA6-F516-690269390930}"/>
              </a:ext>
            </a:extLst>
          </p:cNvPr>
          <p:cNvSpPr/>
          <p:nvPr/>
        </p:nvSpPr>
        <p:spPr>
          <a:xfrm>
            <a:off x="10963589" y="6951972"/>
            <a:ext cx="5188173" cy="2458728"/>
          </a:xfrm>
          <a:prstGeom prst="rect">
            <a:avLst/>
          </a:prstGeom>
          <a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029E8BD-9B1C-DCCB-4E06-EFCC5630DD2C}"/>
              </a:ext>
            </a:extLst>
          </p:cNvPr>
          <p:cNvSpPr/>
          <p:nvPr/>
        </p:nvSpPr>
        <p:spPr>
          <a:xfrm>
            <a:off x="13522775" y="1405862"/>
            <a:ext cx="2590800" cy="2455613"/>
          </a:xfrm>
          <a:prstGeom prst="rect">
            <a:avLst/>
          </a:prstGeom>
          <a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81"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867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4" grpId="0" animBg="1"/>
      <p:bldP spid="7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AA89BB36-EDF0-4B42-4C48-4E467A36A691}"/>
              </a:ext>
            </a:extLst>
          </p:cNvPr>
          <p:cNvSpPr/>
          <p:nvPr/>
        </p:nvSpPr>
        <p:spPr>
          <a:xfrm>
            <a:off x="0" y="0"/>
            <a:ext cx="8610600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18F6A4C-DC4E-5559-D541-6CB74648E548}"/>
              </a:ext>
            </a:extLst>
          </p:cNvPr>
          <p:cNvSpPr/>
          <p:nvPr/>
        </p:nvSpPr>
        <p:spPr>
          <a:xfrm rot="5400000">
            <a:off x="8266377" y="304806"/>
            <a:ext cx="10287001" cy="967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0744200" y="1411725"/>
            <a:ext cx="4486669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gradFill>
                  <a:gsLst>
                    <a:gs pos="100000">
                      <a:srgbClr val="009242"/>
                    </a:gs>
                    <a:gs pos="0">
                      <a:srgbClr val="002A13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744200" y="3586520"/>
            <a:ext cx="7096334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gradFill>
                  <a:gsLst>
                    <a:gs pos="100000">
                      <a:srgbClr val="009242"/>
                    </a:gs>
                    <a:gs pos="0">
                      <a:srgbClr val="002A13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Devemos nos conservar humildes, confiando na justiça de Deus, pois Ele governa a todos, abatendo ou exaltando.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9931" y="1240647"/>
            <a:ext cx="2269673" cy="226967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AF2B3FF-69C9-69E9-DAA8-78312A6C73FD}"/>
              </a:ext>
            </a:extLst>
          </p:cNvPr>
          <p:cNvSpPr/>
          <p:nvPr/>
        </p:nvSpPr>
        <p:spPr>
          <a:xfrm>
            <a:off x="2880577" y="2233100"/>
            <a:ext cx="6388780" cy="6055416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244"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029E8BD-9B1C-DCCB-4E06-EFCC5630DD2C}"/>
              </a:ext>
            </a:extLst>
          </p:cNvPr>
          <p:cNvSpPr/>
          <p:nvPr/>
        </p:nvSpPr>
        <p:spPr>
          <a:xfrm flipH="1">
            <a:off x="7577911" y="1294684"/>
            <a:ext cx="2590800" cy="2455613"/>
          </a:xfrm>
          <a:prstGeom prst="rect">
            <a:avLst/>
          </a:prstGeom>
          <a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C952A64-7640-1655-73C9-270B82D39DB8}"/>
              </a:ext>
            </a:extLst>
          </p:cNvPr>
          <p:cNvSpPr/>
          <p:nvPr/>
        </p:nvSpPr>
        <p:spPr>
          <a:xfrm>
            <a:off x="1246223" y="6189610"/>
            <a:ext cx="3268708" cy="3098148"/>
          </a:xfrm>
          <a:prstGeom prst="rect">
            <a:avLst/>
          </a:prstGeom>
          <a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721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4" grpId="0" animBg="1"/>
      <p:bldP spid="6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A0339DB-C2FA-5D69-D349-E933A1062D72}"/>
              </a:ext>
            </a:extLst>
          </p:cNvPr>
          <p:cNvSpPr/>
          <p:nvPr/>
        </p:nvSpPr>
        <p:spPr>
          <a:xfrm>
            <a:off x="4758171" y="495300"/>
            <a:ext cx="8805427" cy="912513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4758173" y="7260148"/>
            <a:ext cx="8805427" cy="1124948"/>
            <a:chOff x="0" y="0"/>
            <a:chExt cx="6862939" cy="3093494"/>
          </a:xfrm>
          <a:gradFill>
            <a:gsLst>
              <a:gs pos="49500">
                <a:srgbClr val="876241"/>
              </a:gs>
              <a:gs pos="100000">
                <a:srgbClr val="271D13"/>
              </a:gs>
              <a:gs pos="0">
                <a:srgbClr val="1F170F"/>
              </a:gs>
            </a:gsLst>
            <a:lin ang="11400000" scaled="0"/>
          </a:gra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4769288" y="8365049"/>
            <a:ext cx="8794310" cy="1255381"/>
            <a:chOff x="0" y="0"/>
            <a:chExt cx="6862939" cy="3093494"/>
          </a:xfrm>
          <a:solidFill>
            <a:srgbClr val="091D27"/>
          </a:soli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6862044" y="8704302"/>
            <a:ext cx="662535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Ester 1.10-12,16,17,19; 2.12-17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4758171" y="8354474"/>
            <a:ext cx="1958661" cy="1255381"/>
            <a:chOff x="0" y="0"/>
            <a:chExt cx="6862939" cy="3093494"/>
          </a:xfrm>
          <a:solidFill>
            <a:schemeClr val="bg1">
              <a:lumMod val="95000"/>
            </a:schemeClr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64805" y="8375352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5078132" y="7312104"/>
            <a:ext cx="8176623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A3B8E27-6550-1D6B-438D-3A77422CD7FF}"/>
              </a:ext>
            </a:extLst>
          </p:cNvPr>
          <p:cNvSpPr/>
          <p:nvPr/>
        </p:nvSpPr>
        <p:spPr>
          <a:xfrm>
            <a:off x="4758171" y="495300"/>
            <a:ext cx="8805427" cy="6764846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tx1">
              <a:lumMod val="50000"/>
              <a:lumOff val="50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F16BEA-4B72-B12C-07CD-8D0286B9F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09" y="0"/>
            <a:ext cx="18324510" cy="10287000"/>
          </a:xfrm>
          <a:prstGeom prst="rect">
            <a:avLst/>
          </a:prstGeom>
        </p:spPr>
      </p:pic>
      <p:grpSp>
        <p:nvGrpSpPr>
          <p:cNvPr id="14" name="Group 3">
            <a:extLst>
              <a:ext uri="{FF2B5EF4-FFF2-40B4-BE49-F238E27FC236}">
                <a16:creationId xmlns:a16="http://schemas.microsoft.com/office/drawing/2014/main" id="{B138CC9C-D0D4-4922-B65C-4FBE50E8DFAF}"/>
              </a:ext>
            </a:extLst>
          </p:cNvPr>
          <p:cNvGrpSpPr/>
          <p:nvPr/>
        </p:nvGrpSpPr>
        <p:grpSpPr>
          <a:xfrm>
            <a:off x="680934" y="0"/>
            <a:ext cx="8915400" cy="10325099"/>
            <a:chOff x="0" y="7697"/>
            <a:chExt cx="6862939" cy="3093494"/>
          </a:xfrm>
          <a:pattFill prst="zigZag">
            <a:fgClr>
              <a:schemeClr val="bg2"/>
            </a:fgClr>
            <a:bgClr>
              <a:schemeClr val="bg1">
                <a:lumMod val="95000"/>
              </a:schemeClr>
            </a:bgClr>
          </a:pattFill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785D90EC-1111-431F-A0DA-A766FB68C10E}"/>
                </a:ext>
              </a:extLst>
            </p:cNvPr>
            <p:cNvSpPr/>
            <p:nvPr/>
          </p:nvSpPr>
          <p:spPr>
            <a:xfrm>
              <a:off x="0" y="7697"/>
              <a:ext cx="6862939" cy="3093494"/>
            </a:xfrm>
            <a:prstGeom prst="rect">
              <a:avLst/>
            </a:prstGeom>
            <a:grpFill/>
            <a:ln w="28575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02853E1-A762-4601-B0C2-31FA0C050879}"/>
              </a:ext>
            </a:extLst>
          </p:cNvPr>
          <p:cNvSpPr/>
          <p:nvPr/>
        </p:nvSpPr>
        <p:spPr>
          <a:xfrm>
            <a:off x="9219672" y="1217323"/>
            <a:ext cx="8077728" cy="7852354"/>
          </a:xfrm>
          <a:prstGeom prst="roundRect">
            <a:avLst>
              <a:gd name="adj" fmla="val 0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3091" y="800100"/>
            <a:ext cx="1619488" cy="1619488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990600" y="1214794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1078549" y="2487216"/>
            <a:ext cx="7379652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Deus estabeleceu princípios imutáveis, pelos quais governa a todos os povos, independente de cultura, época ou lugar.</a:t>
            </a:r>
          </a:p>
          <a:p>
            <a:r>
              <a:rPr lang="pt-BR" sz="40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Nesta lição, veremos o claro contraste entre as condutas de Vasti e de Ester, a obediente moça judia que ascendeu ao trono de rainha de um dos maiores impérios de todos os tempos, o Império Persa.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291AC14B-D482-4231-B473-27ECB3CB0024}"/>
              </a:ext>
            </a:extLst>
          </p:cNvPr>
          <p:cNvSpPr txBox="1"/>
          <p:nvPr/>
        </p:nvSpPr>
        <p:spPr>
          <a:xfrm flipH="1">
            <a:off x="4066927" y="3620006"/>
            <a:ext cx="10154146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OBJETIVOS DA LIÇÃO </a:t>
            </a:r>
          </a:p>
        </p:txBody>
      </p:sp>
    </p:spTree>
    <p:extLst>
      <p:ext uri="{BB962C8B-B14F-4D97-AF65-F5344CB8AC3E}">
        <p14:creationId xmlns:p14="http://schemas.microsoft.com/office/powerpoint/2010/main" val="6777848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B4024D16-A65C-0FD7-9CB8-26EFFB8F2C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6995"/>
          </a:xfrm>
          <a:custGeom>
            <a:avLst/>
            <a:gdLst>
              <a:gd name="connsiteX0" fmla="*/ 0 w 18288000"/>
              <a:gd name="connsiteY0" fmla="*/ 0 h 10286995"/>
              <a:gd name="connsiteX1" fmla="*/ 18288000 w 18288000"/>
              <a:gd name="connsiteY1" fmla="*/ 0 h 10286995"/>
              <a:gd name="connsiteX2" fmla="*/ 18288000 w 18288000"/>
              <a:gd name="connsiteY2" fmla="*/ 10286995 h 10286995"/>
              <a:gd name="connsiteX3" fmla="*/ 0 w 18288000"/>
              <a:gd name="connsiteY3" fmla="*/ 10286995 h 10286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6995">
                <a:moveTo>
                  <a:pt x="0" y="0"/>
                </a:moveTo>
                <a:lnTo>
                  <a:pt x="18288000" y="0"/>
                </a:lnTo>
                <a:lnTo>
                  <a:pt x="18288000" y="10286995"/>
                </a:lnTo>
                <a:lnTo>
                  <a:pt x="0" y="10286995"/>
                </a:lnTo>
                <a:close/>
              </a:path>
            </a:pathLst>
          </a:cu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5F8243A3-EDA5-A901-6BF6-9459692FD51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77000">
                <a:schemeClr val="accent3">
                  <a:lumMod val="50000"/>
                  <a:alpha val="0"/>
                </a:schemeClr>
              </a:gs>
              <a:gs pos="0">
                <a:schemeClr val="accent3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D023080-FDBC-BDF0-ED29-D6255D17A268}"/>
              </a:ext>
            </a:extLst>
          </p:cNvPr>
          <p:cNvSpPr/>
          <p:nvPr/>
        </p:nvSpPr>
        <p:spPr>
          <a:xfrm>
            <a:off x="18307050" y="0"/>
            <a:ext cx="6102000" cy="10286997"/>
          </a:xfrm>
          <a:prstGeom prst="rect">
            <a:avLst/>
          </a:prstGeom>
          <a:solidFill>
            <a:srgbClr val="1F1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7BA06302-697D-D885-F127-410CF9FFE5A8}"/>
              </a:ext>
            </a:extLst>
          </p:cNvPr>
          <p:cNvSpPr/>
          <p:nvPr/>
        </p:nvSpPr>
        <p:spPr>
          <a:xfrm>
            <a:off x="24400050" y="-3"/>
            <a:ext cx="6102000" cy="10286999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CCCD631D-9C05-D242-54F0-622B0C5E0A8B}"/>
              </a:ext>
            </a:extLst>
          </p:cNvPr>
          <p:cNvSpPr txBox="1"/>
          <p:nvPr/>
        </p:nvSpPr>
        <p:spPr>
          <a:xfrm flipH="1">
            <a:off x="1180990" y="6743700"/>
            <a:ext cx="5144734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EXPLICAR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FE8C02BB-09FB-FB63-EBB7-83045CEE3333}"/>
              </a:ext>
            </a:extLst>
          </p:cNvPr>
          <p:cNvSpPr txBox="1"/>
          <p:nvPr/>
        </p:nvSpPr>
        <p:spPr>
          <a:xfrm flipH="1">
            <a:off x="1180990" y="7658100"/>
            <a:ext cx="5144734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banquete de Assuero e a recusa da rainha Vasti</a:t>
            </a:r>
          </a:p>
        </p:txBody>
      </p:sp>
    </p:spTree>
    <p:extLst>
      <p:ext uri="{BB962C8B-B14F-4D97-AF65-F5344CB8AC3E}">
        <p14:creationId xmlns:p14="http://schemas.microsoft.com/office/powerpoint/2010/main" val="1370196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3000">
        <p159:morph option="byObject"/>
      </p:transition>
    </mc:Choice>
    <mc:Fallback xmlns="">
      <p:transition spd="med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9B81F5D7-C3EC-49F5-A586-AC753ED6B5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001" y="1660"/>
            <a:ext cx="12194999" cy="10286997"/>
          </a:xfrm>
          <a:custGeom>
            <a:avLst/>
            <a:gdLst>
              <a:gd name="connsiteX0" fmla="*/ 0 w 12194999"/>
              <a:gd name="connsiteY0" fmla="*/ 0 h 10286997"/>
              <a:gd name="connsiteX1" fmla="*/ 12194999 w 12194999"/>
              <a:gd name="connsiteY1" fmla="*/ 0 h 10286997"/>
              <a:gd name="connsiteX2" fmla="*/ 12194999 w 12194999"/>
              <a:gd name="connsiteY2" fmla="*/ 10286997 h 10286997"/>
              <a:gd name="connsiteX3" fmla="*/ 0 w 12194999"/>
              <a:gd name="connsiteY3" fmla="*/ 10286997 h 10286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4999" h="10286997">
                <a:moveTo>
                  <a:pt x="0" y="0"/>
                </a:moveTo>
                <a:lnTo>
                  <a:pt x="12194999" y="0"/>
                </a:lnTo>
                <a:lnTo>
                  <a:pt x="12194999" y="10286997"/>
                </a:lnTo>
                <a:lnTo>
                  <a:pt x="0" y="10286997"/>
                </a:lnTo>
                <a:close/>
              </a:path>
            </a:pathLst>
          </a:cu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844AB9C6-B4D4-8F07-138A-F45F01403AAD}"/>
              </a:ext>
            </a:extLst>
          </p:cNvPr>
          <p:cNvSpPr/>
          <p:nvPr/>
        </p:nvSpPr>
        <p:spPr>
          <a:xfrm>
            <a:off x="6093001" y="1028700"/>
            <a:ext cx="12195000" cy="9258300"/>
          </a:xfrm>
          <a:prstGeom prst="rect">
            <a:avLst/>
          </a:prstGeom>
          <a:gradFill flip="none" rotWithShape="1">
            <a:gsLst>
              <a:gs pos="90000">
                <a:srgbClr val="1F1320">
                  <a:alpha val="0"/>
                </a:srgbClr>
              </a:gs>
              <a:gs pos="0">
                <a:srgbClr val="1F132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476CEE5C-1093-E3B9-EC13-9E6EA4393F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98"/>
            <a:ext cx="6093001" cy="10278205"/>
          </a:xfrm>
          <a:custGeom>
            <a:avLst/>
            <a:gdLst>
              <a:gd name="connsiteX0" fmla="*/ 0 w 6102000"/>
              <a:gd name="connsiteY0" fmla="*/ 0 h 10278205"/>
              <a:gd name="connsiteX1" fmla="*/ 6102000 w 6102000"/>
              <a:gd name="connsiteY1" fmla="*/ 0 h 10278205"/>
              <a:gd name="connsiteX2" fmla="*/ 6102000 w 6102000"/>
              <a:gd name="connsiteY2" fmla="*/ 10278205 h 10278205"/>
              <a:gd name="connsiteX3" fmla="*/ 0 w 6102000"/>
              <a:gd name="connsiteY3" fmla="*/ 10278205 h 10278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000" h="10278205">
                <a:moveTo>
                  <a:pt x="0" y="0"/>
                </a:moveTo>
                <a:lnTo>
                  <a:pt x="6102000" y="0"/>
                </a:lnTo>
                <a:lnTo>
                  <a:pt x="6102000" y="10278205"/>
                </a:lnTo>
                <a:lnTo>
                  <a:pt x="0" y="10278205"/>
                </a:lnTo>
                <a:close/>
              </a:path>
            </a:pathLst>
          </a:cu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EF956CF7-1B80-6248-C910-79E64F556451}"/>
              </a:ext>
            </a:extLst>
          </p:cNvPr>
          <p:cNvSpPr/>
          <p:nvPr/>
        </p:nvSpPr>
        <p:spPr>
          <a:xfrm>
            <a:off x="0" y="-3"/>
            <a:ext cx="6093001" cy="10287003"/>
          </a:xfrm>
          <a:prstGeom prst="rect">
            <a:avLst/>
          </a:prstGeom>
          <a:gradFill flip="none" rotWithShape="1">
            <a:gsLst>
              <a:gs pos="78000">
                <a:schemeClr val="accent3">
                  <a:lumMod val="50000"/>
                  <a:alpha val="0"/>
                </a:schemeClr>
              </a:gs>
              <a:gs pos="0">
                <a:schemeClr val="accent3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FE6BB75-14DA-78C1-61AD-C25C4EC6DF17}"/>
              </a:ext>
            </a:extLst>
          </p:cNvPr>
          <p:cNvSpPr txBox="1"/>
          <p:nvPr/>
        </p:nvSpPr>
        <p:spPr>
          <a:xfrm flipH="1">
            <a:off x="533400" y="6743700"/>
            <a:ext cx="5050366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EXPLICAR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BF5999E-9567-E337-0C6B-7EA5393DA305}"/>
              </a:ext>
            </a:extLst>
          </p:cNvPr>
          <p:cNvSpPr txBox="1"/>
          <p:nvPr/>
        </p:nvSpPr>
        <p:spPr>
          <a:xfrm flipH="1">
            <a:off x="533401" y="7658100"/>
            <a:ext cx="5050364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banquete de Assuero e a recusa da rainha Vasti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7BA06302-697D-D885-F127-410CF9FFE5A8}"/>
              </a:ext>
            </a:extLst>
          </p:cNvPr>
          <p:cNvSpPr/>
          <p:nvPr/>
        </p:nvSpPr>
        <p:spPr>
          <a:xfrm>
            <a:off x="18288000" y="-3"/>
            <a:ext cx="6102000" cy="10286999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EBC381B-9031-323B-9727-7D73EB6B0070}"/>
              </a:ext>
            </a:extLst>
          </p:cNvPr>
          <p:cNvSpPr txBox="1"/>
          <p:nvPr/>
        </p:nvSpPr>
        <p:spPr>
          <a:xfrm flipH="1">
            <a:off x="7391215" y="6777403"/>
            <a:ext cx="5289468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REFLETIR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CD06F8F-24C0-1DAD-05ED-3471E76A0B91}"/>
              </a:ext>
            </a:extLst>
          </p:cNvPr>
          <p:cNvSpPr txBox="1"/>
          <p:nvPr/>
        </p:nvSpPr>
        <p:spPr>
          <a:xfrm flipH="1">
            <a:off x="7162800" y="7691803"/>
            <a:ext cx="5746298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respeito da resistência e da deposição da rainha Vasti</a:t>
            </a:r>
          </a:p>
        </p:txBody>
      </p:sp>
    </p:spTree>
    <p:extLst>
      <p:ext uri="{BB962C8B-B14F-4D97-AF65-F5344CB8AC3E}">
        <p14:creationId xmlns:p14="http://schemas.microsoft.com/office/powerpoint/2010/main" val="279312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">
        <p159:morph option="byObject"/>
      </p:transition>
    </mc:Choice>
    <mc:Fallback xmlns="">
      <p:transition spd="med" advTm="1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4658</TotalTime>
  <Words>805</Words>
  <Application>Microsoft Office PowerPoint</Application>
  <PresentationFormat>Personalizar</PresentationFormat>
  <Paragraphs>71</Paragraphs>
  <Slides>22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6" baseType="lpstr">
      <vt:lpstr>Calibri</vt:lpstr>
      <vt:lpstr>Poppins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Deposição da Rainha Vasti e a Ascensão de Ester</dc:title>
  <dc:creator>Henrique Nascimento</dc:creator>
  <cp:lastModifiedBy>HERBETH LINS</cp:lastModifiedBy>
  <cp:revision>109</cp:revision>
  <dcterms:created xsi:type="dcterms:W3CDTF">2006-08-16T00:00:00Z</dcterms:created>
  <dcterms:modified xsi:type="dcterms:W3CDTF">2024-08-12T17:33:56Z</dcterms:modified>
  <dc:identifier>DAFjsyPzqZA</dc:identifier>
</cp:coreProperties>
</file>