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91" r:id="rId2"/>
    <p:sldId id="400" r:id="rId3"/>
    <p:sldId id="495" r:id="rId4"/>
    <p:sldId id="468" r:id="rId5"/>
    <p:sldId id="348" r:id="rId6"/>
    <p:sldId id="546" r:id="rId7"/>
    <p:sldId id="543" r:id="rId8"/>
    <p:sldId id="544" r:id="rId9"/>
    <p:sldId id="545" r:id="rId10"/>
    <p:sldId id="547" r:id="rId11"/>
    <p:sldId id="418" r:id="rId12"/>
    <p:sldId id="293" r:id="rId13"/>
    <p:sldId id="612" r:id="rId14"/>
    <p:sldId id="613" r:id="rId15"/>
    <p:sldId id="614" r:id="rId16"/>
    <p:sldId id="615" r:id="rId17"/>
    <p:sldId id="287" r:id="rId18"/>
    <p:sldId id="444" r:id="rId19"/>
    <p:sldId id="320" r:id="rId20"/>
    <p:sldId id="321" r:id="rId21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Poppins" panose="00000500000000000000" pitchFamily="50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3B1B"/>
    <a:srgbClr val="39200A"/>
    <a:srgbClr val="7A4F24"/>
    <a:srgbClr val="B57535"/>
    <a:srgbClr val="102334"/>
    <a:srgbClr val="580000"/>
    <a:srgbClr val="1D1005"/>
    <a:srgbClr val="005426"/>
    <a:srgbClr val="00602B"/>
    <a:srgbClr val="1212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58" autoAdjust="0"/>
    <p:restoredTop sz="94622" autoAdjust="0"/>
  </p:normalViewPr>
  <p:slideViewPr>
    <p:cSldViewPr>
      <p:cViewPr varScale="1">
        <p:scale>
          <a:sx n="74" d="100"/>
          <a:sy n="74" d="100"/>
        </p:scale>
        <p:origin x="54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microsoft.com/office/2007/relationships/hdphoto" Target="../media/hdphoto8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microsoft.com/office/2007/relationships/hdphoto" Target="../media/hdphoto8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microsoft.com/office/2007/relationships/hdphoto" Target="../media/hdphoto8.wdp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microsoft.com/office/2007/relationships/hdphoto" Target="../media/hdphoto8.wdp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gif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extBox 15">
            <a:extLst>
              <a:ext uri="{FF2B5EF4-FFF2-40B4-BE49-F238E27FC236}">
                <a16:creationId xmlns:a16="http://schemas.microsoft.com/office/drawing/2014/main" id="{41272FF2-E332-4273-8ED4-F8C72CC704E9}"/>
              </a:ext>
            </a:extLst>
          </p:cNvPr>
          <p:cNvSpPr txBox="1"/>
          <p:nvPr/>
        </p:nvSpPr>
        <p:spPr>
          <a:xfrm>
            <a:off x="609600" y="3271778"/>
            <a:ext cx="6629400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0">
                      <a:srgbClr val="0205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Entre a Lei de Deus e a Lei dos Homens</a:t>
            </a:r>
          </a:p>
        </p:txBody>
      </p:sp>
      <p:sp>
        <p:nvSpPr>
          <p:cNvPr id="246" name="TextBox 16">
            <a:extLst>
              <a:ext uri="{FF2B5EF4-FFF2-40B4-BE49-F238E27FC236}">
                <a16:creationId xmlns:a16="http://schemas.microsoft.com/office/drawing/2014/main" id="{818D07A8-A360-4EAD-A0AE-91D408FBD283}"/>
              </a:ext>
            </a:extLst>
          </p:cNvPr>
          <p:cNvSpPr txBox="1"/>
          <p:nvPr/>
        </p:nvSpPr>
        <p:spPr>
          <a:xfrm>
            <a:off x="1676400" y="6515100"/>
            <a:ext cx="4495800" cy="582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 de Setembro 2024</a:t>
            </a:r>
          </a:p>
        </p:txBody>
      </p:sp>
      <p:sp>
        <p:nvSpPr>
          <p:cNvPr id="247" name="TextBox 16">
            <a:extLst>
              <a:ext uri="{FF2B5EF4-FFF2-40B4-BE49-F238E27FC236}">
                <a16:creationId xmlns:a16="http://schemas.microsoft.com/office/drawing/2014/main" id="{1B2F7132-E229-43EB-B907-CC41D0140B5C}"/>
              </a:ext>
            </a:extLst>
          </p:cNvPr>
          <p:cNvSpPr txBox="1"/>
          <p:nvPr/>
        </p:nvSpPr>
        <p:spPr>
          <a:xfrm>
            <a:off x="1722509" y="7227584"/>
            <a:ext cx="3695711" cy="582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3º trimestre 2024</a:t>
            </a:r>
          </a:p>
        </p:txBody>
      </p:sp>
      <p:pic>
        <p:nvPicPr>
          <p:cNvPr id="248" name="Imagem 247">
            <a:extLst>
              <a:ext uri="{FF2B5EF4-FFF2-40B4-BE49-F238E27FC236}">
                <a16:creationId xmlns:a16="http://schemas.microsoft.com/office/drawing/2014/main" id="{ED22620E-2AE1-4B72-A4EF-3342BB259A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743700"/>
            <a:ext cx="914400" cy="914400"/>
          </a:xfrm>
          <a:prstGeom prst="rect">
            <a:avLst/>
          </a:prstGeom>
        </p:spPr>
      </p:pic>
      <p:sp>
        <p:nvSpPr>
          <p:cNvPr id="250" name="Retângulo 249">
            <a:extLst>
              <a:ext uri="{FF2B5EF4-FFF2-40B4-BE49-F238E27FC236}">
                <a16:creationId xmlns:a16="http://schemas.microsoft.com/office/drawing/2014/main" id="{680A6F90-0BD2-437B-AB9B-B7F3A59E774B}"/>
              </a:ext>
            </a:extLst>
          </p:cNvPr>
          <p:cNvSpPr/>
          <p:nvPr/>
        </p:nvSpPr>
        <p:spPr>
          <a:xfrm>
            <a:off x="0" y="1784106"/>
            <a:ext cx="5746373" cy="1219200"/>
          </a:xfrm>
          <a:prstGeom prst="rect">
            <a:avLst/>
          </a:prstGeom>
          <a:gradFill flip="none" rotWithShape="1">
            <a:gsLst>
              <a:gs pos="0">
                <a:srgbClr val="5B3B1B"/>
              </a:gs>
              <a:gs pos="100000">
                <a:srgbClr val="39200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9" name="TextBox 22">
            <a:extLst>
              <a:ext uri="{FF2B5EF4-FFF2-40B4-BE49-F238E27FC236}">
                <a16:creationId xmlns:a16="http://schemas.microsoft.com/office/drawing/2014/main" id="{899C2825-4E8A-4C6F-BBB4-3C277E411C93}"/>
              </a:ext>
            </a:extLst>
          </p:cNvPr>
          <p:cNvSpPr txBox="1"/>
          <p:nvPr/>
        </p:nvSpPr>
        <p:spPr>
          <a:xfrm>
            <a:off x="2353467" y="1992083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09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5C8648A-1447-ED6D-21B2-17C89F7D47FD}"/>
              </a:ext>
            </a:extLst>
          </p:cNvPr>
          <p:cNvSpPr/>
          <p:nvPr/>
        </p:nvSpPr>
        <p:spPr>
          <a:xfrm>
            <a:off x="0" y="1784106"/>
            <a:ext cx="1932361" cy="1219200"/>
          </a:xfrm>
          <a:prstGeom prst="rect">
            <a:avLst/>
          </a:prstGeom>
          <a:pattFill prst="dkDnDiag">
            <a:fgClr>
              <a:schemeClr val="bg1">
                <a:lumMod val="95000"/>
              </a:schemeClr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3" name="Imagem 252">
            <a:extLst>
              <a:ext uri="{FF2B5EF4-FFF2-40B4-BE49-F238E27FC236}">
                <a16:creationId xmlns:a16="http://schemas.microsoft.com/office/drawing/2014/main" id="{87A8FAF9-FDD3-4753-B5D1-D7479CBC0B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931" y="1794952"/>
            <a:ext cx="1143000" cy="1143000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F4DE41DE-023D-425C-BC5E-288039E9C8DB}"/>
              </a:ext>
            </a:extLst>
          </p:cNvPr>
          <p:cNvSpPr/>
          <p:nvPr/>
        </p:nvSpPr>
        <p:spPr>
          <a:xfrm>
            <a:off x="7750330" y="-723900"/>
            <a:ext cx="13106400" cy="11269833"/>
          </a:xfrm>
          <a:prstGeom prst="rect">
            <a:avLst/>
          </a:prstGeom>
          <a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8503" t="676" r="-19701" b="-676"/>
            </a:stretch>
          </a:blip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695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9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9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0"/>
      <p:bldP spid="246" grpId="0"/>
      <p:bldP spid="247" grpId="0"/>
      <p:bldP spid="250" grpId="0" animBg="1"/>
      <p:bldP spid="249" grpId="0"/>
      <p:bldP spid="2" grpId="0" animBg="1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>
            <a:extLst>
              <a:ext uri="{FF2B5EF4-FFF2-40B4-BE49-F238E27FC236}">
                <a16:creationId xmlns:a16="http://schemas.microsoft.com/office/drawing/2014/main" id="{FCA6D827-13DA-EA07-E865-2CD55BD88C6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625" b="33625"/>
          <a:stretch/>
        </p:blipFill>
        <p:spPr>
          <a:xfrm>
            <a:off x="-15041" y="6859803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BAB15545-DEC3-1914-83E6-DB323F75CCBC}"/>
              </a:ext>
            </a:extLst>
          </p:cNvPr>
          <p:cNvSpPr/>
          <p:nvPr/>
        </p:nvSpPr>
        <p:spPr>
          <a:xfrm>
            <a:off x="0" y="6854395"/>
            <a:ext cx="18318082" cy="3438013"/>
          </a:xfrm>
          <a:prstGeom prst="rect">
            <a:avLst/>
          </a:prstGeom>
          <a:gradFill flip="none" rotWithShape="1">
            <a:gsLst>
              <a:gs pos="0">
                <a:srgbClr val="580000"/>
              </a:gs>
              <a:gs pos="75000">
                <a:srgbClr val="580000">
                  <a:alpha val="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61C8478E-0CFF-BBF2-3BC6-1E3730B583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645" b="40645"/>
          <a:stretch/>
        </p:blipFill>
        <p:spPr>
          <a:xfrm flipH="1">
            <a:off x="-15041" y="3432603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B8540FC4-AB94-4604-62D2-40F18DD21BBF}"/>
              </a:ext>
            </a:extLst>
          </p:cNvPr>
          <p:cNvSpPr/>
          <p:nvPr/>
        </p:nvSpPr>
        <p:spPr>
          <a:xfrm>
            <a:off x="-15041" y="3421787"/>
            <a:ext cx="18333123" cy="3438013"/>
          </a:xfrm>
          <a:prstGeom prst="rect">
            <a:avLst/>
          </a:prstGeom>
          <a:gradFill flip="none" rotWithShape="1">
            <a:gsLst>
              <a:gs pos="0">
                <a:srgbClr val="1D1005"/>
              </a:gs>
              <a:gs pos="70000">
                <a:srgbClr val="39200A">
                  <a:alpha val="28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784A9F3B-4DD3-AA7F-CE62-0C73538BA6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940" b="64530"/>
          <a:stretch/>
        </p:blipFill>
        <p:spPr>
          <a:xfrm flipH="1">
            <a:off x="-15041" y="-2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4D7A5EED-03D1-5526-0AD7-2D5190FDB4A6}"/>
              </a:ext>
            </a:extLst>
          </p:cNvPr>
          <p:cNvSpPr/>
          <p:nvPr/>
        </p:nvSpPr>
        <p:spPr>
          <a:xfrm>
            <a:off x="-15041" y="0"/>
            <a:ext cx="18318082" cy="34272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81000">
                <a:schemeClr val="tx2">
                  <a:lumMod val="50000"/>
                  <a:alpha val="24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41E0BC3-F2AD-7EA4-920A-2381EACAC715}"/>
              </a:ext>
            </a:extLst>
          </p:cNvPr>
          <p:cNvSpPr txBox="1"/>
          <p:nvPr/>
        </p:nvSpPr>
        <p:spPr>
          <a:xfrm>
            <a:off x="11658600" y="455355"/>
            <a:ext cx="60198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I. CONHECER </a:t>
            </a:r>
          </a:p>
          <a:p>
            <a:r>
              <a:rPr lang="pt-BR" sz="4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cas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 características do novo governo que Daniel estava submetido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420D7B6-0BC2-B4DD-92C5-040491AFE635}"/>
              </a:ext>
            </a:extLst>
          </p:cNvPr>
          <p:cNvSpPr txBox="1"/>
          <p:nvPr/>
        </p:nvSpPr>
        <p:spPr>
          <a:xfrm>
            <a:off x="914400" y="4000500"/>
            <a:ext cx="5334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II. COMPREENDER</a:t>
            </a:r>
          </a:p>
          <a:p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como se deu a conspiração contra Daniel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5E9D4A5-244D-CBED-091F-C0BE883D3B91}"/>
              </a:ext>
            </a:extLst>
          </p:cNvPr>
          <p:cNvSpPr txBox="1"/>
          <p:nvPr/>
        </p:nvSpPr>
        <p:spPr>
          <a:xfrm>
            <a:off x="9829800" y="7511573"/>
            <a:ext cx="79248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III. APRENDER</a:t>
            </a:r>
          </a:p>
          <a:p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sobre a diferença entre a Lei de Deus e a Lei dos homens</a:t>
            </a:r>
          </a:p>
        </p:txBody>
      </p:sp>
    </p:spTree>
    <p:extLst>
      <p:ext uri="{BB962C8B-B14F-4D97-AF65-F5344CB8AC3E}">
        <p14:creationId xmlns:p14="http://schemas.microsoft.com/office/powerpoint/2010/main" val="1771109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>
            <a:extLst>
              <a:ext uri="{FF2B5EF4-FFF2-40B4-BE49-F238E27FC236}">
                <a16:creationId xmlns:a16="http://schemas.microsoft.com/office/drawing/2014/main" id="{9E2EE968-5B86-3406-A72C-55FF25D39E5F}"/>
              </a:ext>
            </a:extLst>
          </p:cNvPr>
          <p:cNvSpPr/>
          <p:nvPr/>
        </p:nvSpPr>
        <p:spPr>
          <a:xfrm flipH="1">
            <a:off x="0" y="0"/>
            <a:ext cx="18288000" cy="1028700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A134C04-ADD1-8974-8623-84B4F1846FA1}"/>
              </a:ext>
            </a:extLst>
          </p:cNvPr>
          <p:cNvSpPr txBox="1"/>
          <p:nvPr/>
        </p:nvSpPr>
        <p:spPr>
          <a:xfrm>
            <a:off x="12906375" y="-571500"/>
            <a:ext cx="1847850" cy="757130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48600" b="1" dirty="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29DA6FA7-925F-1469-D556-028CCB71A61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1157" b="11157"/>
          <a:stretch/>
        </p:blipFill>
        <p:spPr>
          <a:xfrm>
            <a:off x="-488507" y="0"/>
            <a:ext cx="10318307" cy="10287000"/>
          </a:xfrm>
          <a:custGeom>
            <a:avLst/>
            <a:gdLst>
              <a:gd name="connsiteX0" fmla="*/ 0 w 10318307"/>
              <a:gd name="connsiteY0" fmla="*/ 0 h 10287000"/>
              <a:gd name="connsiteX1" fmla="*/ 8628102 w 10318307"/>
              <a:gd name="connsiteY1" fmla="*/ 0 h 10287000"/>
              <a:gd name="connsiteX2" fmla="*/ 8711951 w 10318307"/>
              <a:gd name="connsiteY2" fmla="*/ 83108 h 10287000"/>
              <a:gd name="connsiteX3" fmla="*/ 9625208 w 10318307"/>
              <a:gd name="connsiteY3" fmla="*/ 1418508 h 10287000"/>
              <a:gd name="connsiteX4" fmla="*/ 9220502 w 10318307"/>
              <a:gd name="connsiteY4" fmla="*/ 9337049 h 10287000"/>
              <a:gd name="connsiteX5" fmla="*/ 9163213 w 10318307"/>
              <a:gd name="connsiteY5" fmla="*/ 10183204 h 10287000"/>
              <a:gd name="connsiteX6" fmla="*/ 9116691 w 10318307"/>
              <a:gd name="connsiteY6" fmla="*/ 10287000 h 10287000"/>
              <a:gd name="connsiteX7" fmla="*/ 0 w 10318307"/>
              <a:gd name="connsiteY7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318307" h="10287000">
                <a:moveTo>
                  <a:pt x="0" y="0"/>
                </a:moveTo>
                <a:lnTo>
                  <a:pt x="8628102" y="0"/>
                </a:lnTo>
                <a:lnTo>
                  <a:pt x="8711951" y="83108"/>
                </a:lnTo>
                <a:cubicBezTo>
                  <a:pt x="9034045" y="424705"/>
                  <a:pt x="9339927" y="863530"/>
                  <a:pt x="9625208" y="1418508"/>
                </a:cubicBezTo>
                <a:cubicBezTo>
                  <a:pt x="11572730" y="5207158"/>
                  <a:pt x="8747861" y="6771564"/>
                  <a:pt x="9220502" y="9337049"/>
                </a:cubicBezTo>
                <a:cubicBezTo>
                  <a:pt x="9278659" y="9652724"/>
                  <a:pt x="9254647" y="9934203"/>
                  <a:pt x="9163213" y="10183204"/>
                </a:cubicBezTo>
                <a:lnTo>
                  <a:pt x="9116691" y="10287000"/>
                </a:lnTo>
                <a:lnTo>
                  <a:pt x="0" y="10287000"/>
                </a:lnTo>
                <a:close/>
              </a:path>
            </a:pathLst>
          </a:custGeom>
          <a:ln w="19050">
            <a:solidFill>
              <a:schemeClr val="bg1">
                <a:lumMod val="65000"/>
              </a:schemeClr>
            </a:solidFill>
          </a:ln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9829800" y="5829300"/>
            <a:ext cx="8001000" cy="35086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7400" b="1" dirty="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VIVENDO SOB UM NOVO GOVERNO</a:t>
            </a:r>
          </a:p>
        </p:txBody>
      </p:sp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A266F28-D063-32F6-6AA1-11B6FF2B0A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1674" b="11674"/>
          <a:stretch/>
        </p:blipFill>
        <p:spPr>
          <a:xfrm flipH="1">
            <a:off x="8176393" y="0"/>
            <a:ext cx="10432257" cy="10287000"/>
          </a:xfrm>
          <a:custGeom>
            <a:avLst/>
            <a:gdLst>
              <a:gd name="connsiteX0" fmla="*/ 0 w 10432257"/>
              <a:gd name="connsiteY0" fmla="*/ 0 h 10287000"/>
              <a:gd name="connsiteX1" fmla="*/ 10432257 w 10432257"/>
              <a:gd name="connsiteY1" fmla="*/ 0 h 10287000"/>
              <a:gd name="connsiteX2" fmla="*/ 10432257 w 10432257"/>
              <a:gd name="connsiteY2" fmla="*/ 10287000 h 10287000"/>
              <a:gd name="connsiteX3" fmla="*/ 0 w 10432257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2257" h="10287000">
                <a:moveTo>
                  <a:pt x="0" y="0"/>
                </a:moveTo>
                <a:lnTo>
                  <a:pt x="10432257" y="0"/>
                </a:lnTo>
                <a:lnTo>
                  <a:pt x="10432257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685800" y="1989911"/>
            <a:ext cx="7271614" cy="726838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451056" y="8343900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685801" y="190500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1373441" y="389693"/>
            <a:ext cx="5896335" cy="323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1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VIVENDO SOB UM NOVO GOVERNO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889357" y="2173724"/>
            <a:ext cx="6864500" cy="6093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capítulo 6 começa com a descrição de um novo rei, que é chamado de ‘Dario, o medo’</a:t>
            </a:r>
          </a:p>
          <a:p>
            <a:r>
              <a:rPr lang="pt-BR" sz="36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3600" dirty="0" err="1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Dn</a:t>
            </a:r>
            <a:r>
              <a:rPr lang="pt-BR" sz="36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 5.31). A identidade deste governante, mencionado outras vezes no Livro (</a:t>
            </a:r>
            <a:r>
              <a:rPr lang="pt-BR" sz="3600" dirty="0" err="1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Dn</a:t>
            </a:r>
            <a:r>
              <a:rPr lang="pt-BR" sz="36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11.1),</a:t>
            </a:r>
          </a:p>
          <a:p>
            <a:r>
              <a:rPr lang="pt-BR" sz="36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é uma questão debatida entre estudiosos, diante do fato de ‘Ciro, o persa’ ter sido o conquistador da Babilônia</a:t>
            </a:r>
          </a:p>
          <a:p>
            <a:r>
              <a:rPr lang="pt-BR" sz="36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3600" dirty="0" err="1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pt-BR" sz="36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 44.28; 45.1). 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685800" y="890829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38689" y="1163631"/>
            <a:ext cx="6765836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 identidade do novo rei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3907" y="8566751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A266F28-D063-32F6-6AA1-11B6FF2B0A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1542" b="11542"/>
          <a:stretch/>
        </p:blipFill>
        <p:spPr>
          <a:xfrm flipH="1">
            <a:off x="8176393" y="0"/>
            <a:ext cx="10432257" cy="10287000"/>
          </a:xfrm>
          <a:custGeom>
            <a:avLst/>
            <a:gdLst>
              <a:gd name="connsiteX0" fmla="*/ 0 w 10432257"/>
              <a:gd name="connsiteY0" fmla="*/ 0 h 10287000"/>
              <a:gd name="connsiteX1" fmla="*/ 10432257 w 10432257"/>
              <a:gd name="connsiteY1" fmla="*/ 0 h 10287000"/>
              <a:gd name="connsiteX2" fmla="*/ 10432257 w 10432257"/>
              <a:gd name="connsiteY2" fmla="*/ 10287000 h 10287000"/>
              <a:gd name="connsiteX3" fmla="*/ 0 w 10432257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2257" h="10287000">
                <a:moveTo>
                  <a:pt x="0" y="0"/>
                </a:moveTo>
                <a:lnTo>
                  <a:pt x="10432257" y="0"/>
                </a:lnTo>
                <a:lnTo>
                  <a:pt x="10432257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685800" y="2751910"/>
            <a:ext cx="7271614" cy="543958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451056" y="7277100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685801" y="952500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1373441" y="1151693"/>
            <a:ext cx="5896335" cy="323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1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VIVENDO SOB UM NOVO GOVERNO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985588" y="2935724"/>
            <a:ext cx="6672039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entendimento majoritário compreende que Ciro,</a:t>
            </a:r>
          </a:p>
          <a:p>
            <a:r>
              <a:rPr lang="pt-BR" sz="40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após a sua conquista,</a:t>
            </a:r>
          </a:p>
          <a:p>
            <a:r>
              <a:rPr lang="pt-BR" sz="40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teria constituído Dario temporariamente como governante subordinado a ele.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685800" y="1652829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38689" y="1925631"/>
            <a:ext cx="6765836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 identidade do novo rei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3907" y="7499951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25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A266F28-D063-32F6-6AA1-11B6FF2B0A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1542" b="11542"/>
          <a:stretch/>
        </p:blipFill>
        <p:spPr>
          <a:xfrm flipH="1">
            <a:off x="8176393" y="0"/>
            <a:ext cx="10432257" cy="10287000"/>
          </a:xfrm>
          <a:custGeom>
            <a:avLst/>
            <a:gdLst>
              <a:gd name="connsiteX0" fmla="*/ 0 w 10432257"/>
              <a:gd name="connsiteY0" fmla="*/ 0 h 10287000"/>
              <a:gd name="connsiteX1" fmla="*/ 10432257 w 10432257"/>
              <a:gd name="connsiteY1" fmla="*/ 0 h 10287000"/>
              <a:gd name="connsiteX2" fmla="*/ 10432257 w 10432257"/>
              <a:gd name="connsiteY2" fmla="*/ 10287000 h 10287000"/>
              <a:gd name="connsiteX3" fmla="*/ 0 w 10432257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2257" h="10287000">
                <a:moveTo>
                  <a:pt x="0" y="0"/>
                </a:moveTo>
                <a:lnTo>
                  <a:pt x="10432257" y="0"/>
                </a:lnTo>
                <a:lnTo>
                  <a:pt x="10432257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685800" y="2370909"/>
            <a:ext cx="7271614" cy="681119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451056" y="8202997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685801" y="571500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1373441" y="770693"/>
            <a:ext cx="5896335" cy="323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1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VIVENDO SOB UM NOVO GOVERNO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886530" y="2554724"/>
            <a:ext cx="6870155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novo governante</a:t>
            </a:r>
          </a:p>
          <a:p>
            <a:r>
              <a:rPr lang="pt-BR" sz="40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ficou conhecido por sua capacidade de manter a estabilidade política em seu império. Também estabeleceu uma série de reformas administrativas que ajudaram a estruturar o governo e a economia.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685800" y="1271829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38689" y="1513854"/>
            <a:ext cx="6765836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O novo governo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3907" y="8425848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9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A266F28-D063-32F6-6AA1-11B6FF2B0A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1542" b="11542"/>
          <a:stretch/>
        </p:blipFill>
        <p:spPr>
          <a:xfrm flipH="1">
            <a:off x="8176393" y="0"/>
            <a:ext cx="10432257" cy="10287000"/>
          </a:xfrm>
          <a:custGeom>
            <a:avLst/>
            <a:gdLst>
              <a:gd name="connsiteX0" fmla="*/ 0 w 10432257"/>
              <a:gd name="connsiteY0" fmla="*/ 0 h 10287000"/>
              <a:gd name="connsiteX1" fmla="*/ 10432257 w 10432257"/>
              <a:gd name="connsiteY1" fmla="*/ 0 h 10287000"/>
              <a:gd name="connsiteX2" fmla="*/ 10432257 w 10432257"/>
              <a:gd name="connsiteY2" fmla="*/ 10287000 h 10287000"/>
              <a:gd name="connsiteX3" fmla="*/ 0 w 10432257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2257" h="10287000">
                <a:moveTo>
                  <a:pt x="0" y="0"/>
                </a:moveTo>
                <a:lnTo>
                  <a:pt x="10432257" y="0"/>
                </a:lnTo>
                <a:lnTo>
                  <a:pt x="10432257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685800" y="2523309"/>
            <a:ext cx="7271614" cy="620159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451056" y="7821997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685801" y="723900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1373441" y="923093"/>
            <a:ext cx="5896335" cy="323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1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VIVENDO SOB UM NOVO GOVERNO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985588" y="2707124"/>
            <a:ext cx="6672039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Ciro, o imperador, tinha uma política de maior tolerância com os povos conquistados. Promulgou um código de Leis conhecido como o ‘Cilindro de Ciro’, que promovia a justiça e a Liberdade religiosa, permitindo que vários grupos étnicos praticassem suas crenças. 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685800" y="1416964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1373440" y="1412767"/>
            <a:ext cx="5896335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Uma política de tolerância religiosa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3907" y="8044848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23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A266F28-D063-32F6-6AA1-11B6FF2B0A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6" b="696"/>
          <a:stretch/>
        </p:blipFill>
        <p:spPr>
          <a:xfrm flipH="1">
            <a:off x="8176393" y="0"/>
            <a:ext cx="10432257" cy="10287000"/>
          </a:xfrm>
          <a:custGeom>
            <a:avLst/>
            <a:gdLst>
              <a:gd name="connsiteX0" fmla="*/ 0 w 10432257"/>
              <a:gd name="connsiteY0" fmla="*/ 0 h 10287000"/>
              <a:gd name="connsiteX1" fmla="*/ 10432257 w 10432257"/>
              <a:gd name="connsiteY1" fmla="*/ 0 h 10287000"/>
              <a:gd name="connsiteX2" fmla="*/ 10432257 w 10432257"/>
              <a:gd name="connsiteY2" fmla="*/ 10287000 h 10287000"/>
              <a:gd name="connsiteX3" fmla="*/ 0 w 10432257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2257" h="10287000">
                <a:moveTo>
                  <a:pt x="0" y="0"/>
                </a:moveTo>
                <a:lnTo>
                  <a:pt x="10432257" y="0"/>
                </a:lnTo>
                <a:lnTo>
                  <a:pt x="10432257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685800" y="2294708"/>
            <a:ext cx="7271614" cy="668819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451056" y="8126797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685801" y="495300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1373441" y="694493"/>
            <a:ext cx="5896335" cy="323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1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VIVENDO SOB UM NOVO GOVERNO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985588" y="2478524"/>
            <a:ext cx="6672039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chamado Edito de Ciro, também denominado como o ‘Decreto de Ciro’, possibilitou que os judeus deportados pelos babilônios retornassem para Jerusalém e reconstruírem o Templo (cf. Ed 1.1-3). Mesmo diante desse ambiente de maior liberdade e tolerância, Daniel foi perseguido por suas convicções.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685800" y="1188364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1373440" y="1184167"/>
            <a:ext cx="5896335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Uma política de tolerância religiosa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3907" y="8349648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31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8572499" y="571498"/>
            <a:ext cx="10287002" cy="9144001"/>
          </a:xfrm>
          <a:prstGeom prst="rect">
            <a:avLst/>
          </a:prstGeom>
          <a:pattFill prst="ltDnDiag">
            <a:fgClr>
              <a:srgbClr val="835F3F"/>
            </a:fgClr>
            <a:bgClr>
              <a:srgbClr val="46332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10591800" y="1703130"/>
            <a:ext cx="7067418" cy="7478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“Daniel, pois, quando soube que a escritura estava assinada, entrou em sua casa (ora havia no seu quarto janelas abertas da banda de Jerusalém), e três vezes no dia se punha de joelhos, e orava […].” (</a:t>
            </a:r>
            <a:r>
              <a:rPr lang="pt-BR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</a:t>
            </a:r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6.10)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EF60E09F-CCAF-8246-C6EC-B603AB9935ED}"/>
              </a:ext>
            </a:extLst>
          </p:cNvPr>
          <p:cNvSpPr/>
          <p:nvPr/>
        </p:nvSpPr>
        <p:spPr>
          <a:xfrm flipH="1">
            <a:off x="1047872" y="525009"/>
            <a:ext cx="8959819" cy="8671993"/>
          </a:xfrm>
          <a:prstGeom prst="roundRect">
            <a:avLst>
              <a:gd name="adj" fmla="val 0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9525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D71ED5D-0589-F107-AB1A-8780C217D126}"/>
              </a:ext>
            </a:extLst>
          </p:cNvPr>
          <p:cNvSpPr/>
          <p:nvPr/>
        </p:nvSpPr>
        <p:spPr>
          <a:xfrm>
            <a:off x="4902291" y="190500"/>
            <a:ext cx="7067418" cy="1219200"/>
          </a:xfrm>
          <a:prstGeom prst="rect">
            <a:avLst/>
          </a:prstGeom>
          <a:gradFill flip="none" rotWithShape="1">
            <a:gsLst>
              <a:gs pos="0">
                <a:srgbClr val="6F5135"/>
              </a:gs>
              <a:gs pos="100000">
                <a:srgbClr val="271D1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5261267" y="416907"/>
            <a:ext cx="6230086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PRINCIPAL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4902291" y="190500"/>
            <a:ext cx="45719" cy="121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 animBg="1"/>
      <p:bldP spid="2" grpId="0" animBg="1"/>
      <p:bldP spid="21" grpId="0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4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-571502" y="571498"/>
            <a:ext cx="10287002" cy="9144001"/>
          </a:xfrm>
          <a:prstGeom prst="rect">
            <a:avLst/>
          </a:prstGeom>
          <a:pattFill prst="ltDnDiag">
            <a:fgClr>
              <a:schemeClr val="tx1">
                <a:lumMod val="85000"/>
                <a:lumOff val="15000"/>
              </a:schemeClr>
            </a:fgClr>
            <a:bgClr>
              <a:schemeClr val="tx1">
                <a:lumMod val="95000"/>
                <a:lumOff val="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838200" y="2628900"/>
            <a:ext cx="6705600" cy="470898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Antes de ser leal ao governo e à lei dos homens,</a:t>
            </a:r>
          </a:p>
          <a:p>
            <a:r>
              <a:rPr lang="pt-BR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crente é fiel a Deus e à sua Lei.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EF60E09F-CCAF-8246-C6EC-B603AB9935ED}"/>
              </a:ext>
            </a:extLst>
          </p:cNvPr>
          <p:cNvSpPr/>
          <p:nvPr/>
        </p:nvSpPr>
        <p:spPr>
          <a:xfrm>
            <a:off x="8261381" y="525009"/>
            <a:ext cx="8959819" cy="8671993"/>
          </a:xfrm>
          <a:prstGeom prst="roundRect">
            <a:avLst>
              <a:gd name="adj" fmla="val 0"/>
            </a:avLst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9525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D71ED5D-0589-F107-AB1A-8780C217D126}"/>
              </a:ext>
            </a:extLst>
          </p:cNvPr>
          <p:cNvSpPr/>
          <p:nvPr/>
        </p:nvSpPr>
        <p:spPr>
          <a:xfrm flipH="1">
            <a:off x="5235406" y="419100"/>
            <a:ext cx="7243512" cy="12192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5594381" y="645507"/>
            <a:ext cx="6884537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RESUMO DA LIÇÃO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12433199" y="419100"/>
            <a:ext cx="45719" cy="121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945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 animBg="1"/>
      <p:bldP spid="2" grpId="0" animBg="1"/>
      <p:bldP spid="21" grpId="0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bg1">
              <a:lumMod val="7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</p: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9699845" y="6197232"/>
            <a:ext cx="7772399" cy="1255381"/>
            <a:chOff x="0" y="0"/>
            <a:chExt cx="6862939" cy="3093494"/>
          </a:xfrm>
          <a:gradFill>
            <a:gsLst>
              <a:gs pos="49500">
                <a:srgbClr val="835F3F"/>
              </a:gs>
              <a:gs pos="100000">
                <a:srgbClr val="463322"/>
              </a:gs>
              <a:gs pos="0">
                <a:srgbClr val="463322"/>
              </a:gs>
            </a:gsLst>
            <a:lin ang="11400000" scaled="0"/>
          </a:gra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9623645" y="6249540"/>
            <a:ext cx="7772400" cy="1255381"/>
            <a:chOff x="0" y="0"/>
            <a:chExt cx="6862939" cy="3093494"/>
          </a:xfrm>
          <a:solidFill>
            <a:srgbClr val="1D1B1C"/>
          </a:soli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11811000" y="6438900"/>
            <a:ext cx="5442342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5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6.1-7</a:t>
            </a: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EC34B2FD-67CC-4DFA-B02F-4BD8D8793175}"/>
              </a:ext>
            </a:extLst>
          </p:cNvPr>
          <p:cNvGrpSpPr/>
          <p:nvPr/>
        </p:nvGrpSpPr>
        <p:grpSpPr>
          <a:xfrm>
            <a:off x="9639128" y="6253579"/>
            <a:ext cx="2020235" cy="1251342"/>
            <a:chOff x="0" y="0"/>
            <a:chExt cx="6862939" cy="3093494"/>
          </a:xfrm>
          <a:solidFill>
            <a:schemeClr val="bg1">
              <a:lumMod val="95000"/>
            </a:schemeClr>
          </a:solidFill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E655FCC-6874-4576-8163-399FA898600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994185" y="6245942"/>
            <a:ext cx="1310121" cy="1310121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9372600" y="2628900"/>
            <a:ext cx="6705600" cy="36317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1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  <p:pic>
        <p:nvPicPr>
          <p:cNvPr id="195" name="Imagem 194">
            <a:extLst>
              <a:ext uri="{FF2B5EF4-FFF2-40B4-BE49-F238E27FC236}">
                <a16:creationId xmlns:a16="http://schemas.microsoft.com/office/drawing/2014/main" id="{52DD0A84-057B-1AAE-C11A-3935B9CAC4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149" t="504" r="29744" b="-504"/>
          <a:stretch/>
        </p:blipFill>
        <p:spPr>
          <a:xfrm rot="191395">
            <a:off x="-3214520" y="-1643859"/>
            <a:ext cx="12054139" cy="12499414"/>
          </a:xfrm>
          <a:custGeom>
            <a:avLst/>
            <a:gdLst>
              <a:gd name="connsiteX0" fmla="*/ 1799437 w 9920539"/>
              <a:gd name="connsiteY0" fmla="*/ 0 h 10287000"/>
              <a:gd name="connsiteX1" fmla="*/ 7665197 w 9920539"/>
              <a:gd name="connsiteY1" fmla="*/ 0 h 10287000"/>
              <a:gd name="connsiteX2" fmla="*/ 7857270 w 9920539"/>
              <a:gd name="connsiteY2" fmla="*/ 206635 h 10287000"/>
              <a:gd name="connsiteX3" fmla="*/ 9920539 w 9920539"/>
              <a:gd name="connsiteY3" fmla="*/ 5562600 h 10287000"/>
              <a:gd name="connsiteX4" fmla="*/ 8377417 w 9920539"/>
              <a:gd name="connsiteY4" fmla="*/ 10270358 h 10287000"/>
              <a:gd name="connsiteX5" fmla="*/ 8364718 w 9920539"/>
              <a:gd name="connsiteY5" fmla="*/ 10287000 h 10287000"/>
              <a:gd name="connsiteX6" fmla="*/ 1799437 w 9920539"/>
              <a:gd name="connsiteY6" fmla="*/ 10287000 h 10287000"/>
              <a:gd name="connsiteX7" fmla="*/ 1799437 w 9920539"/>
              <a:gd name="connsiteY7" fmla="*/ 9696169 h 10287000"/>
              <a:gd name="connsiteX8" fmla="*/ 1857534 w 9920539"/>
              <a:gd name="connsiteY8" fmla="*/ 9687117 h 10287000"/>
              <a:gd name="connsiteX9" fmla="*/ 2654409 w 9920539"/>
              <a:gd name="connsiteY9" fmla="*/ 9480627 h 10287000"/>
              <a:gd name="connsiteX10" fmla="*/ 2831808 w 9920539"/>
              <a:gd name="connsiteY10" fmla="*/ 9411802 h 10287000"/>
              <a:gd name="connsiteX11" fmla="*/ 2769937 w 9920539"/>
              <a:gd name="connsiteY11" fmla="*/ 9392735 h 10287000"/>
              <a:gd name="connsiteX12" fmla="*/ 0 w 9920539"/>
              <a:gd name="connsiteY12" fmla="*/ 5306887 h 10287000"/>
              <a:gd name="connsiteX13" fmla="*/ 2063133 w 9920539"/>
              <a:gd name="connsiteY13" fmla="*/ 1545054 h 10287000"/>
              <a:gd name="connsiteX14" fmla="*/ 2143237 w 9920539"/>
              <a:gd name="connsiteY14" fmla="*/ 1500531 h 10287000"/>
              <a:gd name="connsiteX15" fmla="*/ 1857534 w 9920539"/>
              <a:gd name="connsiteY15" fmla="*/ 1438083 h 10287000"/>
              <a:gd name="connsiteX16" fmla="*/ 1799437 w 9920539"/>
              <a:gd name="connsiteY16" fmla="*/ 1429031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920539" h="10287000">
                <a:moveTo>
                  <a:pt x="1799437" y="0"/>
                </a:moveTo>
                <a:lnTo>
                  <a:pt x="7665197" y="0"/>
                </a:lnTo>
                <a:lnTo>
                  <a:pt x="7857270" y="206635"/>
                </a:lnTo>
                <a:cubicBezTo>
                  <a:pt x="9146237" y="1662124"/>
                  <a:pt x="9920539" y="3528097"/>
                  <a:pt x="9920539" y="5562600"/>
                </a:cubicBezTo>
                <a:cubicBezTo>
                  <a:pt x="9920539" y="7306460"/>
                  <a:pt x="9351664" y="8926501"/>
                  <a:pt x="8377417" y="10270358"/>
                </a:cubicBezTo>
                <a:lnTo>
                  <a:pt x="8364718" y="10287000"/>
                </a:lnTo>
                <a:lnTo>
                  <a:pt x="1799437" y="10287000"/>
                </a:lnTo>
                <a:lnTo>
                  <a:pt x="1799437" y="9696169"/>
                </a:lnTo>
                <a:lnTo>
                  <a:pt x="1857534" y="9687117"/>
                </a:lnTo>
                <a:cubicBezTo>
                  <a:pt x="2132394" y="9638046"/>
                  <a:pt x="2398741" y="9568585"/>
                  <a:pt x="2654409" y="9480627"/>
                </a:cubicBezTo>
                <a:lnTo>
                  <a:pt x="2831808" y="9411802"/>
                </a:lnTo>
                <a:lnTo>
                  <a:pt x="2769937" y="9392735"/>
                </a:lnTo>
                <a:cubicBezTo>
                  <a:pt x="1165176" y="8851068"/>
                  <a:pt x="0" y="7226644"/>
                  <a:pt x="0" y="5306887"/>
                </a:cubicBezTo>
                <a:cubicBezTo>
                  <a:pt x="0" y="3682478"/>
                  <a:pt x="834239" y="2269520"/>
                  <a:pt x="2063133" y="1545054"/>
                </a:cubicBezTo>
                <a:lnTo>
                  <a:pt x="2143237" y="1500531"/>
                </a:lnTo>
                <a:lnTo>
                  <a:pt x="1857534" y="1438083"/>
                </a:lnTo>
                <a:lnTo>
                  <a:pt x="1799437" y="1429031"/>
                </a:lnTo>
                <a:close/>
              </a:path>
            </a:pathLst>
          </a:custGeom>
          <a:ln w="76200"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2381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52807784-2319-9448-A2D6-343DD0E3C30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702853E1-A762-4601-B0C2-31FA0C050879}"/>
              </a:ext>
            </a:extLst>
          </p:cNvPr>
          <p:cNvSpPr/>
          <p:nvPr/>
        </p:nvSpPr>
        <p:spPr>
          <a:xfrm>
            <a:off x="6980950" y="-361950"/>
            <a:ext cx="11326929" cy="11010900"/>
          </a:xfrm>
          <a:prstGeom prst="roundRect">
            <a:avLst>
              <a:gd name="adj" fmla="val 0"/>
            </a:avLst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26649" t="-40667" r="-6055" b="-19359"/>
            </a:stretch>
          </a:blipFill>
          <a:ln w="381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grpSp>
        <p:nvGrpSpPr>
          <p:cNvPr id="14" name="Group 3">
            <a:extLst>
              <a:ext uri="{FF2B5EF4-FFF2-40B4-BE49-F238E27FC236}">
                <a16:creationId xmlns:a16="http://schemas.microsoft.com/office/drawing/2014/main" id="{B138CC9C-D0D4-4922-B65C-4FBE50E8DFAF}"/>
              </a:ext>
            </a:extLst>
          </p:cNvPr>
          <p:cNvGrpSpPr/>
          <p:nvPr/>
        </p:nvGrpSpPr>
        <p:grpSpPr>
          <a:xfrm>
            <a:off x="304800" y="647700"/>
            <a:ext cx="8915400" cy="9296400"/>
            <a:chOff x="0" y="7697"/>
            <a:chExt cx="6862939" cy="3093494"/>
          </a:xfrm>
          <a:pattFill prst="zigZag">
            <a:fgClr>
              <a:schemeClr val="bg2"/>
            </a:fgClr>
            <a:bgClr>
              <a:schemeClr val="bg1">
                <a:lumMod val="95000"/>
              </a:schemeClr>
            </a:bgClr>
          </a:pattFill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785D90EC-1111-431F-A0DA-A766FB68C10E}"/>
                </a:ext>
              </a:extLst>
            </p:cNvPr>
            <p:cNvSpPr/>
            <p:nvPr/>
          </p:nvSpPr>
          <p:spPr>
            <a:xfrm>
              <a:off x="0" y="7697"/>
              <a:ext cx="6862939" cy="3093494"/>
            </a:xfrm>
            <a:prstGeom prst="rect">
              <a:avLst/>
            </a:prstGeom>
            <a:grpFill/>
            <a:ln w="28575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12" name="Imagem 11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6957" y="800100"/>
            <a:ext cx="1619488" cy="1619488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614466" y="1047989"/>
            <a:ext cx="5811598" cy="106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600" b="1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702414" y="2246827"/>
            <a:ext cx="7831986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800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capítulo 6 do Livro de Daniel nos introduz a uma nova era política e governamental. Com a queda do poderoso império Babilônico, a cidade de Babilônia agora passa a ser controlada pelos Medo-persas, também conhecidos como o império Aquemênida. Esta mudança de regime trouxe consigo maior liberdade e tolerância religiosa. </a:t>
            </a:r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A41B2568-BF4F-7B17-461B-84DBBB3BA16A}"/>
              </a:ext>
            </a:extLst>
          </p:cNvPr>
          <p:cNvSpPr txBox="1"/>
          <p:nvPr/>
        </p:nvSpPr>
        <p:spPr>
          <a:xfrm>
            <a:off x="702414" y="5761315"/>
            <a:ext cx="8060586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800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No entanto, mesmo sob um novo regime, o profeta Daniel se depara com a maior provação de sua vida. Ele é confrontado com a pressão de abandonar sua devoção inabalável ao Deus Altíssimo. Nesta Lição, estudaremos este relevante episódio, que nos trará valiosos ensinamentos sobre a fidelidade a Deus diante do governo dos homens e de suas leis, revigorando a importância da oração na vida do crente.</a:t>
            </a:r>
          </a:p>
        </p:txBody>
      </p:sp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7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bg1">
              <a:lumMod val="7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6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3804580" y="2973675"/>
            <a:ext cx="10678841" cy="43396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13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 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32171388-9BC5-F962-E45B-DAF6DAB13A37}"/>
              </a:ext>
            </a:extLst>
          </p:cNvPr>
          <p:cNvGrpSpPr/>
          <p:nvPr/>
        </p:nvGrpSpPr>
        <p:grpSpPr>
          <a:xfrm>
            <a:off x="8397483" y="6890818"/>
            <a:ext cx="2020235" cy="1251342"/>
            <a:chOff x="0" y="0"/>
            <a:chExt cx="6862939" cy="3093494"/>
          </a:xfrm>
          <a:noFill/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6BA2CAA0-FCA3-2B28-E5CA-F70C6BA70389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</p:spTree>
    <p:extLst>
      <p:ext uri="{BB962C8B-B14F-4D97-AF65-F5344CB8AC3E}">
        <p14:creationId xmlns:p14="http://schemas.microsoft.com/office/powerpoint/2010/main" val="2457984637"/>
      </p:ext>
    </p:extLst>
  </p:cSld>
  <p:clrMapOvr>
    <a:masterClrMapping/>
  </p:clrMapOvr>
  <p:transition spd="med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>
            <a:extLst>
              <a:ext uri="{FF2B5EF4-FFF2-40B4-BE49-F238E27FC236}">
                <a16:creationId xmlns:a16="http://schemas.microsoft.com/office/drawing/2014/main" id="{FCA6D827-13DA-EA07-E865-2CD55BD88C6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625" b="33625"/>
          <a:stretch/>
        </p:blipFill>
        <p:spPr>
          <a:xfrm>
            <a:off x="-15041" y="13719606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61C8478E-0CFF-BBF2-3BC6-1E3730B583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645" b="40645"/>
          <a:stretch/>
        </p:blipFill>
        <p:spPr>
          <a:xfrm flipH="1">
            <a:off x="-15041" y="10292406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B8540FC4-AB94-4604-62D2-40F18DD21BBF}"/>
              </a:ext>
            </a:extLst>
          </p:cNvPr>
          <p:cNvSpPr/>
          <p:nvPr/>
        </p:nvSpPr>
        <p:spPr>
          <a:xfrm>
            <a:off x="-15041" y="10287000"/>
            <a:ext cx="18333123" cy="3432604"/>
          </a:xfrm>
          <a:prstGeom prst="rect">
            <a:avLst/>
          </a:prstGeom>
          <a:gradFill flip="none" rotWithShape="1">
            <a:gsLst>
              <a:gs pos="0">
                <a:srgbClr val="1D1005"/>
              </a:gs>
              <a:gs pos="70000">
                <a:srgbClr val="39200A">
                  <a:alpha val="28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BAB15545-DEC3-1914-83E6-DB323F75CCBC}"/>
              </a:ext>
            </a:extLst>
          </p:cNvPr>
          <p:cNvSpPr/>
          <p:nvPr/>
        </p:nvSpPr>
        <p:spPr>
          <a:xfrm>
            <a:off x="0" y="13719604"/>
            <a:ext cx="18318082" cy="3432607"/>
          </a:xfrm>
          <a:prstGeom prst="rect">
            <a:avLst/>
          </a:prstGeom>
          <a:gradFill flip="none" rotWithShape="1">
            <a:gsLst>
              <a:gs pos="0">
                <a:srgbClr val="580000"/>
              </a:gs>
              <a:gs pos="70000">
                <a:srgbClr val="580000">
                  <a:alpha val="3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784A9F3B-4DD3-AA7F-CE62-0C73538BA6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852" b="40592"/>
          <a:stretch/>
        </p:blipFill>
        <p:spPr>
          <a:xfrm flipH="1">
            <a:off x="-15041" y="-2"/>
            <a:ext cx="18318082" cy="10290628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4D7A5EED-03D1-5526-0AD7-2D5190FDB4A6}"/>
              </a:ext>
            </a:extLst>
          </p:cNvPr>
          <p:cNvSpPr/>
          <p:nvPr/>
        </p:nvSpPr>
        <p:spPr>
          <a:xfrm>
            <a:off x="-15041" y="-2"/>
            <a:ext cx="18318082" cy="10290628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81000">
                <a:schemeClr val="tx2">
                  <a:lumMod val="50000"/>
                  <a:alpha val="4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41E0BC3-F2AD-7EA4-920A-2381EACAC715}"/>
              </a:ext>
            </a:extLst>
          </p:cNvPr>
          <p:cNvSpPr txBox="1"/>
          <p:nvPr/>
        </p:nvSpPr>
        <p:spPr>
          <a:xfrm>
            <a:off x="10744200" y="6667500"/>
            <a:ext cx="64770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I. CONHECER</a:t>
            </a:r>
          </a:p>
          <a:p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as características do novo governo que Daniel estava submetido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420D7B6-0BC2-B4DD-92C5-040491AFE635}"/>
              </a:ext>
            </a:extLst>
          </p:cNvPr>
          <p:cNvSpPr txBox="1"/>
          <p:nvPr/>
        </p:nvSpPr>
        <p:spPr>
          <a:xfrm>
            <a:off x="1066800" y="10706100"/>
            <a:ext cx="4953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II. COMPREENDER</a:t>
            </a:r>
            <a:endParaRPr lang="pt-BR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</a:endParaRP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como se deu a conspiração contra Daniel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5E9D4A5-244D-CBED-091F-C0BE883D3B91}"/>
              </a:ext>
            </a:extLst>
          </p:cNvPr>
          <p:cNvSpPr txBox="1"/>
          <p:nvPr/>
        </p:nvSpPr>
        <p:spPr>
          <a:xfrm>
            <a:off x="10210800" y="14482108"/>
            <a:ext cx="70104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III. APRENDER</a:t>
            </a: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sobre a diferença entre a Lei de Deus e a Lei dos homens</a:t>
            </a:r>
          </a:p>
        </p:txBody>
      </p:sp>
    </p:spTree>
    <p:extLst>
      <p:ext uri="{BB962C8B-B14F-4D97-AF65-F5344CB8AC3E}">
        <p14:creationId xmlns:p14="http://schemas.microsoft.com/office/powerpoint/2010/main" val="2545358059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61C8478E-0CFF-BBF2-3BC6-1E3730B583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877" b="21877"/>
          <a:stretch/>
        </p:blipFill>
        <p:spPr>
          <a:xfrm flipH="1">
            <a:off x="0" y="-10820"/>
            <a:ext cx="18318082" cy="10303225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FCA6D827-13DA-EA07-E865-2CD55BD88C6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625" b="33625"/>
          <a:stretch/>
        </p:blipFill>
        <p:spPr>
          <a:xfrm>
            <a:off x="-15041" y="10292408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BAB15545-DEC3-1914-83E6-DB323F75CCBC}"/>
              </a:ext>
            </a:extLst>
          </p:cNvPr>
          <p:cNvSpPr/>
          <p:nvPr/>
        </p:nvSpPr>
        <p:spPr>
          <a:xfrm>
            <a:off x="0" y="10287000"/>
            <a:ext cx="18318082" cy="3438014"/>
          </a:xfrm>
          <a:prstGeom prst="rect">
            <a:avLst/>
          </a:prstGeom>
          <a:gradFill flip="none" rotWithShape="1">
            <a:gsLst>
              <a:gs pos="0">
                <a:srgbClr val="580000"/>
              </a:gs>
              <a:gs pos="70000">
                <a:srgbClr val="580000">
                  <a:alpha val="3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B8540FC4-AB94-4604-62D2-40F18DD21BBF}"/>
              </a:ext>
            </a:extLst>
          </p:cNvPr>
          <p:cNvSpPr/>
          <p:nvPr/>
        </p:nvSpPr>
        <p:spPr>
          <a:xfrm>
            <a:off x="-15041" y="0"/>
            <a:ext cx="18333123" cy="10287000"/>
          </a:xfrm>
          <a:prstGeom prst="rect">
            <a:avLst/>
          </a:prstGeom>
          <a:gradFill flip="none" rotWithShape="1">
            <a:gsLst>
              <a:gs pos="0">
                <a:srgbClr val="1D1005"/>
              </a:gs>
              <a:gs pos="70000">
                <a:srgbClr val="39200A">
                  <a:alpha val="28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784A9F3B-4DD3-AA7F-CE62-0C73538BA6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091" b="63379"/>
          <a:stretch/>
        </p:blipFill>
        <p:spPr>
          <a:xfrm flipH="1">
            <a:off x="-15041" y="-3438020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4D7A5EED-03D1-5526-0AD7-2D5190FDB4A6}"/>
              </a:ext>
            </a:extLst>
          </p:cNvPr>
          <p:cNvSpPr/>
          <p:nvPr/>
        </p:nvSpPr>
        <p:spPr>
          <a:xfrm>
            <a:off x="-15041" y="-3438018"/>
            <a:ext cx="18318082" cy="34272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81000">
                <a:schemeClr val="tx2">
                  <a:lumMod val="50000"/>
                  <a:alpha val="49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41E0BC3-F2AD-7EA4-920A-2381EACAC715}"/>
              </a:ext>
            </a:extLst>
          </p:cNvPr>
          <p:cNvSpPr txBox="1"/>
          <p:nvPr/>
        </p:nvSpPr>
        <p:spPr>
          <a:xfrm>
            <a:off x="11430000" y="-3009900"/>
            <a:ext cx="58674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I. CONHECER</a:t>
            </a: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as características do novo governo que Daniel estava submetido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420D7B6-0BC2-B4DD-92C5-040491AFE635}"/>
              </a:ext>
            </a:extLst>
          </p:cNvPr>
          <p:cNvSpPr txBox="1"/>
          <p:nvPr/>
        </p:nvSpPr>
        <p:spPr>
          <a:xfrm>
            <a:off x="1295400" y="6667500"/>
            <a:ext cx="56388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II. COMPREENDER</a:t>
            </a:r>
          </a:p>
          <a:p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como se deu a conspiração contra Daniel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5E9D4A5-244D-CBED-091F-C0BE883D3B91}"/>
              </a:ext>
            </a:extLst>
          </p:cNvPr>
          <p:cNvSpPr txBox="1"/>
          <p:nvPr/>
        </p:nvSpPr>
        <p:spPr>
          <a:xfrm>
            <a:off x="10515600" y="11087100"/>
            <a:ext cx="670560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III. APRENDER</a:t>
            </a:r>
          </a:p>
          <a:p>
            <a:r>
              <a:rPr lang="pt-BR" sz="3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sobre a diferença entre a Lei de Deus e a Lei dos homens</a:t>
            </a:r>
          </a:p>
        </p:txBody>
      </p:sp>
    </p:spTree>
    <p:extLst>
      <p:ext uri="{BB962C8B-B14F-4D97-AF65-F5344CB8AC3E}">
        <p14:creationId xmlns:p14="http://schemas.microsoft.com/office/powerpoint/2010/main" val="3992514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>
            <a:extLst>
              <a:ext uri="{FF2B5EF4-FFF2-40B4-BE49-F238E27FC236}">
                <a16:creationId xmlns:a16="http://schemas.microsoft.com/office/drawing/2014/main" id="{FCA6D827-13DA-EA07-E865-2CD55BD88C6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8" b="798"/>
          <a:stretch/>
        </p:blipFill>
        <p:spPr>
          <a:xfrm>
            <a:off x="-15041" y="-10814"/>
            <a:ext cx="18318082" cy="10297817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BAB15545-DEC3-1914-83E6-DB323F75CCBC}"/>
              </a:ext>
            </a:extLst>
          </p:cNvPr>
          <p:cNvSpPr/>
          <p:nvPr/>
        </p:nvSpPr>
        <p:spPr>
          <a:xfrm>
            <a:off x="0" y="20524"/>
            <a:ext cx="18318082" cy="10271885"/>
          </a:xfrm>
          <a:prstGeom prst="rect">
            <a:avLst/>
          </a:prstGeom>
          <a:gradFill flip="none" rotWithShape="1">
            <a:gsLst>
              <a:gs pos="0">
                <a:srgbClr val="580000"/>
              </a:gs>
              <a:gs pos="100000">
                <a:srgbClr val="580000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61C8478E-0CFF-BBF2-3BC6-1E3730B583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645" b="40645"/>
          <a:stretch/>
        </p:blipFill>
        <p:spPr>
          <a:xfrm flipH="1">
            <a:off x="-15041" y="-3427200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B8540FC4-AB94-4604-62D2-40F18DD21BBF}"/>
              </a:ext>
            </a:extLst>
          </p:cNvPr>
          <p:cNvSpPr/>
          <p:nvPr/>
        </p:nvSpPr>
        <p:spPr>
          <a:xfrm>
            <a:off x="-15041" y="-3463452"/>
            <a:ext cx="18333123" cy="3463450"/>
          </a:xfrm>
          <a:prstGeom prst="rect">
            <a:avLst/>
          </a:prstGeom>
          <a:gradFill flip="none" rotWithShape="1">
            <a:gsLst>
              <a:gs pos="0">
                <a:srgbClr val="1D1005"/>
              </a:gs>
              <a:gs pos="70000">
                <a:srgbClr val="39200A">
                  <a:alpha val="28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784A9F3B-4DD3-AA7F-CE62-0C73538BA6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963" b="64507"/>
          <a:stretch/>
        </p:blipFill>
        <p:spPr>
          <a:xfrm flipH="1">
            <a:off x="-15041" y="-6859805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4D7A5EED-03D1-5526-0AD7-2D5190FDB4A6}"/>
              </a:ext>
            </a:extLst>
          </p:cNvPr>
          <p:cNvSpPr/>
          <p:nvPr/>
        </p:nvSpPr>
        <p:spPr>
          <a:xfrm>
            <a:off x="-15041" y="-6859803"/>
            <a:ext cx="18318082" cy="34272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81000">
                <a:schemeClr val="tx2">
                  <a:lumMod val="50000"/>
                  <a:alpha val="24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41E0BC3-F2AD-7EA4-920A-2381EACAC715}"/>
              </a:ext>
            </a:extLst>
          </p:cNvPr>
          <p:cNvSpPr txBox="1"/>
          <p:nvPr/>
        </p:nvSpPr>
        <p:spPr>
          <a:xfrm>
            <a:off x="11506200" y="-6438900"/>
            <a:ext cx="60198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I. CONHECER</a:t>
            </a: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as características do novo governo que Daniel estava submetido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420D7B6-0BC2-B4DD-92C5-040491AFE635}"/>
              </a:ext>
            </a:extLst>
          </p:cNvPr>
          <p:cNvSpPr txBox="1"/>
          <p:nvPr/>
        </p:nvSpPr>
        <p:spPr>
          <a:xfrm>
            <a:off x="914400" y="-2857500"/>
            <a:ext cx="4572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II. COMPREENDER</a:t>
            </a:r>
          </a:p>
          <a:p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como se deu a conspiração contra Daniel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5E9D4A5-244D-CBED-091F-C0BE883D3B91}"/>
              </a:ext>
            </a:extLst>
          </p:cNvPr>
          <p:cNvSpPr txBox="1"/>
          <p:nvPr/>
        </p:nvSpPr>
        <p:spPr>
          <a:xfrm>
            <a:off x="9753600" y="7287042"/>
            <a:ext cx="76962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III. APRENDER</a:t>
            </a:r>
          </a:p>
          <a:p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sobre a diferença entre a Lei de Deus e a Lei dos homens</a:t>
            </a:r>
          </a:p>
        </p:txBody>
      </p:sp>
    </p:spTree>
    <p:extLst>
      <p:ext uri="{BB962C8B-B14F-4D97-AF65-F5344CB8AC3E}">
        <p14:creationId xmlns:p14="http://schemas.microsoft.com/office/powerpoint/2010/main" val="2468333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5366</TotalTime>
  <Words>683</Words>
  <Application>Microsoft Office PowerPoint</Application>
  <PresentationFormat>Personalizar</PresentationFormat>
  <Paragraphs>62</Paragraphs>
  <Slides>20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4" baseType="lpstr">
      <vt:lpstr>Calibri</vt:lpstr>
      <vt:lpstr>Poppins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Entre a Lei de Deus e a Lei dos Homens</dc:title>
  <dc:creator>Henrique Nascimento</dc:creator>
  <cp:lastModifiedBy>HERBETH LINS</cp:lastModifiedBy>
  <cp:revision>116</cp:revision>
  <dcterms:created xsi:type="dcterms:W3CDTF">2006-08-16T00:00:00Z</dcterms:created>
  <dcterms:modified xsi:type="dcterms:W3CDTF">2024-08-27T17:18:14Z</dcterms:modified>
  <dc:identifier>DAFjsyPzqZA</dc:identifier>
</cp:coreProperties>
</file>