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400" r:id="rId3"/>
    <p:sldId id="495" r:id="rId4"/>
    <p:sldId id="468" r:id="rId5"/>
    <p:sldId id="348" r:id="rId6"/>
    <p:sldId id="546" r:id="rId7"/>
    <p:sldId id="543" r:id="rId8"/>
    <p:sldId id="544" r:id="rId9"/>
    <p:sldId id="545" r:id="rId10"/>
    <p:sldId id="547" r:id="rId11"/>
    <p:sldId id="418" r:id="rId12"/>
    <p:sldId id="293" r:id="rId13"/>
    <p:sldId id="622" r:id="rId14"/>
    <p:sldId id="623" r:id="rId15"/>
    <p:sldId id="624" r:id="rId16"/>
    <p:sldId id="625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0000500000000000000" pitchFamily="50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3B1B"/>
    <a:srgbClr val="39200A"/>
    <a:srgbClr val="7A4F24"/>
    <a:srgbClr val="B57535"/>
    <a:srgbClr val="102334"/>
    <a:srgbClr val="580000"/>
    <a:srgbClr val="1D1005"/>
    <a:srgbClr val="005426"/>
    <a:srgbClr val="00602B"/>
    <a:srgbClr val="121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609600" y="3043178"/>
            <a:ext cx="66294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rgbClr val="0205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Impérios mundiais e a Supremacia do Filho do Homem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676400" y="7200900"/>
            <a:ext cx="449580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de Setembro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722509" y="79133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4295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555506"/>
            <a:ext cx="5746373" cy="1219200"/>
          </a:xfrm>
          <a:prstGeom prst="rect">
            <a:avLst/>
          </a:prstGeom>
          <a:gradFill flip="none" rotWithShape="1">
            <a:gsLst>
              <a:gs pos="0">
                <a:srgbClr val="5B3B1B"/>
              </a:gs>
              <a:gs pos="100000">
                <a:srgbClr val="39200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76348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10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555506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1" y="1566352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7750330" y="-723900"/>
            <a:ext cx="13106400" cy="11269833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25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2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2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82" b="50000"/>
          <a:stretch/>
        </p:blipFill>
        <p:spPr>
          <a:xfrm>
            <a:off x="-15041" y="68598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6854395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2" t="54723" r="82" b="26567"/>
          <a:stretch/>
        </p:blipFill>
        <p:spPr>
          <a:xfrm>
            <a:off x="-15041" y="34326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3421787"/>
            <a:ext cx="18333123" cy="343801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70" b="61444"/>
          <a:stretch/>
        </p:blipFill>
        <p:spPr>
          <a:xfrm flipH="1">
            <a:off x="-15041" y="-2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0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896600" y="455355"/>
            <a:ext cx="7010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SABER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ocasião e as características da visão de Daniel dos quatro animais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609600" y="4305300"/>
            <a:ext cx="533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APRENDER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a interpretação profética do sonho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9982200" y="7219533"/>
            <a:ext cx="7924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COMPREENDER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dará o cumprimento profético nos últimos tempos, com o julgamento divino</a:t>
            </a:r>
          </a:p>
        </p:txBody>
      </p:sp>
    </p:spTree>
    <p:extLst>
      <p:ext uri="{BB962C8B-B14F-4D97-AF65-F5344CB8AC3E}">
        <p14:creationId xmlns:p14="http://schemas.microsoft.com/office/powerpoint/2010/main" val="177110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9E2EE968-5B86-3406-A72C-55FF25D39E5F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134C04-ADD1-8974-8623-84B4F1846FA1}"/>
              </a:ext>
            </a:extLst>
          </p:cNvPr>
          <p:cNvSpPr txBox="1"/>
          <p:nvPr/>
        </p:nvSpPr>
        <p:spPr>
          <a:xfrm>
            <a:off x="12982575" y="-699552"/>
            <a:ext cx="1847850" cy="75713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6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DA6FA7-925F-1469-D556-028CCB71A6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406" b="7406"/>
          <a:stretch/>
        </p:blipFill>
        <p:spPr>
          <a:xfrm>
            <a:off x="-488507" y="0"/>
            <a:ext cx="10318307" cy="10287000"/>
          </a:xfrm>
          <a:custGeom>
            <a:avLst/>
            <a:gdLst>
              <a:gd name="connsiteX0" fmla="*/ 0 w 10318307"/>
              <a:gd name="connsiteY0" fmla="*/ 0 h 10287000"/>
              <a:gd name="connsiteX1" fmla="*/ 8628102 w 10318307"/>
              <a:gd name="connsiteY1" fmla="*/ 0 h 10287000"/>
              <a:gd name="connsiteX2" fmla="*/ 8711951 w 10318307"/>
              <a:gd name="connsiteY2" fmla="*/ 83108 h 10287000"/>
              <a:gd name="connsiteX3" fmla="*/ 9625208 w 10318307"/>
              <a:gd name="connsiteY3" fmla="*/ 1418508 h 10287000"/>
              <a:gd name="connsiteX4" fmla="*/ 9220502 w 10318307"/>
              <a:gd name="connsiteY4" fmla="*/ 9337049 h 10287000"/>
              <a:gd name="connsiteX5" fmla="*/ 9163213 w 10318307"/>
              <a:gd name="connsiteY5" fmla="*/ 10183204 h 10287000"/>
              <a:gd name="connsiteX6" fmla="*/ 9116691 w 10318307"/>
              <a:gd name="connsiteY6" fmla="*/ 10287000 h 10287000"/>
              <a:gd name="connsiteX7" fmla="*/ 0 w 10318307"/>
              <a:gd name="connsiteY7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8307" h="10287000">
                <a:moveTo>
                  <a:pt x="0" y="0"/>
                </a:moveTo>
                <a:lnTo>
                  <a:pt x="8628102" y="0"/>
                </a:lnTo>
                <a:lnTo>
                  <a:pt x="8711951" y="83108"/>
                </a:lnTo>
                <a:cubicBezTo>
                  <a:pt x="9034045" y="424705"/>
                  <a:pt x="9339927" y="863530"/>
                  <a:pt x="9625208" y="1418508"/>
                </a:cubicBezTo>
                <a:cubicBezTo>
                  <a:pt x="11572730" y="5207158"/>
                  <a:pt x="8747861" y="6771564"/>
                  <a:pt x="9220502" y="9337049"/>
                </a:cubicBezTo>
                <a:cubicBezTo>
                  <a:pt x="9278659" y="9652724"/>
                  <a:pt x="9254647" y="9934203"/>
                  <a:pt x="9163213" y="10183204"/>
                </a:cubicBezTo>
                <a:lnTo>
                  <a:pt x="9116691" y="10287000"/>
                </a:lnTo>
                <a:lnTo>
                  <a:pt x="0" y="10287000"/>
                </a:lnTo>
                <a:close/>
              </a:path>
            </a:pathLst>
          </a:cu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0" y="5701248"/>
            <a:ext cx="8001000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VISÃO DOS QUATRO ANIMAIS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96" b="696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294711"/>
            <a:ext cx="7271614" cy="66587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0505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4953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6944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VISÃO DOS QUATRO ANIMAIS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478524"/>
            <a:ext cx="68645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capítulo 7 de Daniel descreve uma visão que o profeta teve durante o reinado de </a:t>
            </a:r>
            <a:r>
              <a:rPr lang="pt-BR" sz="40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Belsazar</a:t>
            </a:r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Vale lembrar que a partir desta seção, o livro não está redigido de forma cronológica, por isso não é uma sequência do capítulo anterior.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1956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409700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ocasião da visão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2734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542" b="11542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763407"/>
            <a:ext cx="7271614" cy="55137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3647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963997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1163190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VISÃO DOS QUATRO ANIMAIS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947221"/>
            <a:ext cx="68645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Daniel data a visão no primeiro ano do reinado de </a:t>
            </a:r>
            <a:r>
              <a:rPr lang="pt-BR" sz="40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Belsazar</a:t>
            </a:r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Logo, ela ocorreu pelo menos dez anos antes do banquete mencionado no capítulo 5, sobre o qual estudamos na Lição 8.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66432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878397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ocasião da visão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5876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6" b="696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599509"/>
            <a:ext cx="7271614" cy="611389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810500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8001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9992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VISÃO DOS QUATRO ANIMAIS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783324"/>
            <a:ext cx="68645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Daniel continua descrevendo sua visão, na qual quatro grandes animais surgem do mar: o “leão com asas de águia” (v.4); o urso (v,5); o leopardo com quatro asas (v.6) e o quarto animal, terrível e espantoso (v.7).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5004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02755" y="1742454"/>
            <a:ext cx="723770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Os quatro grandes animais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033351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970" r="11970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599508"/>
            <a:ext cx="7271614" cy="594503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658100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8001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9992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VISÃO DOS QUATRO ANIMAIS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783324"/>
            <a:ext cx="6864500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notável característica desses animais é que cada um deles é ‘diferente do outro’, o que indica que eles representam reinos ou impérios distintos, cada um com suas próprias características, poderes e importância na história.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5004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02755" y="1742454"/>
            <a:ext cx="723770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Os quatro grandes animais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880951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6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542" b="11542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3056708"/>
            <a:ext cx="7271614" cy="475379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6896100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2573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14564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VISÃO DOS QUATRO ANIMAIS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3240524"/>
            <a:ext cx="6864500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visão era tão impressionante que deixou Daniel perplexo (v.15). Apesar de ser um homem sábio e experiente, aquela revelação era profunda e impactante para ele.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9576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02755" y="2199654"/>
            <a:ext cx="723770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 espanto de Daniel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118951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668000" y="1940659"/>
            <a:ext cx="7067418" cy="65556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“Eu estava olhando nas minhas visões da noite, e eis que vinha nas nuvens do céu um como o filho do homem[…].” (</a:t>
            </a:r>
            <a:r>
              <a:rPr lang="pt-BR" sz="6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7 .13)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7192" t="201" r="-39180" b="-201"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2667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4931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2667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09600" y="2411254"/>
            <a:ext cx="7086600" cy="51706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reinos deste mundo vêm e vão, mas a soberania de Deus é para sempre.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0739" t="-1220" r="-17965" b="-2465"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4191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6455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4191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9699845" y="6197232"/>
            <a:ext cx="7772399" cy="1255381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9623645" y="6249540"/>
            <a:ext cx="777240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1658600" y="6515100"/>
            <a:ext cx="573744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7.3-8,13,14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9639128" y="6253579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94185" y="6245942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372600" y="2628900"/>
            <a:ext cx="67056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95" name="Imagem 194">
            <a:extLst>
              <a:ext uri="{FF2B5EF4-FFF2-40B4-BE49-F238E27FC236}">
                <a16:creationId xmlns:a16="http://schemas.microsoft.com/office/drawing/2014/main" id="{52DD0A84-057B-1AAE-C11A-3935B9CAC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49" t="504" r="29744" b="-504"/>
          <a:stretch/>
        </p:blipFill>
        <p:spPr>
          <a:xfrm rot="191395">
            <a:off x="-3214520" y="-1643859"/>
            <a:ext cx="12054139" cy="12499414"/>
          </a:xfrm>
          <a:custGeom>
            <a:avLst/>
            <a:gdLst>
              <a:gd name="connsiteX0" fmla="*/ 1799437 w 9920539"/>
              <a:gd name="connsiteY0" fmla="*/ 0 h 10287000"/>
              <a:gd name="connsiteX1" fmla="*/ 7665197 w 9920539"/>
              <a:gd name="connsiteY1" fmla="*/ 0 h 10287000"/>
              <a:gd name="connsiteX2" fmla="*/ 7857270 w 9920539"/>
              <a:gd name="connsiteY2" fmla="*/ 206635 h 10287000"/>
              <a:gd name="connsiteX3" fmla="*/ 9920539 w 9920539"/>
              <a:gd name="connsiteY3" fmla="*/ 5562600 h 10287000"/>
              <a:gd name="connsiteX4" fmla="*/ 8377417 w 9920539"/>
              <a:gd name="connsiteY4" fmla="*/ 10270358 h 10287000"/>
              <a:gd name="connsiteX5" fmla="*/ 8364718 w 9920539"/>
              <a:gd name="connsiteY5" fmla="*/ 10287000 h 10287000"/>
              <a:gd name="connsiteX6" fmla="*/ 1799437 w 9920539"/>
              <a:gd name="connsiteY6" fmla="*/ 10287000 h 10287000"/>
              <a:gd name="connsiteX7" fmla="*/ 1799437 w 9920539"/>
              <a:gd name="connsiteY7" fmla="*/ 9696169 h 10287000"/>
              <a:gd name="connsiteX8" fmla="*/ 1857534 w 9920539"/>
              <a:gd name="connsiteY8" fmla="*/ 9687117 h 10287000"/>
              <a:gd name="connsiteX9" fmla="*/ 2654409 w 9920539"/>
              <a:gd name="connsiteY9" fmla="*/ 9480627 h 10287000"/>
              <a:gd name="connsiteX10" fmla="*/ 2831808 w 9920539"/>
              <a:gd name="connsiteY10" fmla="*/ 9411802 h 10287000"/>
              <a:gd name="connsiteX11" fmla="*/ 2769937 w 9920539"/>
              <a:gd name="connsiteY11" fmla="*/ 9392735 h 10287000"/>
              <a:gd name="connsiteX12" fmla="*/ 0 w 9920539"/>
              <a:gd name="connsiteY12" fmla="*/ 5306887 h 10287000"/>
              <a:gd name="connsiteX13" fmla="*/ 2063133 w 9920539"/>
              <a:gd name="connsiteY13" fmla="*/ 1545054 h 10287000"/>
              <a:gd name="connsiteX14" fmla="*/ 2143237 w 9920539"/>
              <a:gd name="connsiteY14" fmla="*/ 1500531 h 10287000"/>
              <a:gd name="connsiteX15" fmla="*/ 1857534 w 9920539"/>
              <a:gd name="connsiteY15" fmla="*/ 1438083 h 10287000"/>
              <a:gd name="connsiteX16" fmla="*/ 1799437 w 9920539"/>
              <a:gd name="connsiteY16" fmla="*/ 1429031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20539" h="10287000">
                <a:moveTo>
                  <a:pt x="1799437" y="0"/>
                </a:moveTo>
                <a:lnTo>
                  <a:pt x="7665197" y="0"/>
                </a:lnTo>
                <a:lnTo>
                  <a:pt x="7857270" y="206635"/>
                </a:lnTo>
                <a:cubicBezTo>
                  <a:pt x="9146237" y="1662124"/>
                  <a:pt x="9920539" y="3528097"/>
                  <a:pt x="9920539" y="5562600"/>
                </a:cubicBezTo>
                <a:cubicBezTo>
                  <a:pt x="9920539" y="7306460"/>
                  <a:pt x="9351664" y="8926501"/>
                  <a:pt x="8377417" y="10270358"/>
                </a:cubicBezTo>
                <a:lnTo>
                  <a:pt x="8364718" y="10287000"/>
                </a:lnTo>
                <a:lnTo>
                  <a:pt x="1799437" y="10287000"/>
                </a:lnTo>
                <a:lnTo>
                  <a:pt x="1799437" y="9696169"/>
                </a:lnTo>
                <a:lnTo>
                  <a:pt x="1857534" y="9687117"/>
                </a:lnTo>
                <a:cubicBezTo>
                  <a:pt x="2132394" y="9638046"/>
                  <a:pt x="2398741" y="9568585"/>
                  <a:pt x="2654409" y="9480627"/>
                </a:cubicBezTo>
                <a:lnTo>
                  <a:pt x="2831808" y="9411802"/>
                </a:lnTo>
                <a:lnTo>
                  <a:pt x="2769937" y="9392735"/>
                </a:lnTo>
                <a:cubicBezTo>
                  <a:pt x="1165176" y="8851068"/>
                  <a:pt x="0" y="7226644"/>
                  <a:pt x="0" y="5306887"/>
                </a:cubicBezTo>
                <a:cubicBezTo>
                  <a:pt x="0" y="3682478"/>
                  <a:pt x="834239" y="2269520"/>
                  <a:pt x="2063133" y="1545054"/>
                </a:cubicBezTo>
                <a:lnTo>
                  <a:pt x="2143237" y="1500531"/>
                </a:lnTo>
                <a:lnTo>
                  <a:pt x="1857534" y="1438083"/>
                </a:lnTo>
                <a:lnTo>
                  <a:pt x="1799437" y="1429031"/>
                </a:lnTo>
                <a:close/>
              </a:path>
            </a:pathLst>
          </a:custGeom>
          <a:ln w="762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647700"/>
            <a:ext cx="8915400" cy="9296400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57" y="8001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14466" y="1047989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02414" y="2246827"/>
            <a:ext cx="783198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Lição de hoje estudaremos o capítulo 7 do livro de Daniel, que contém a descrição de uma visão profética que ocorreu durante o primeiro ano de reinado de </a:t>
            </a:r>
            <a:r>
              <a:rPr lang="pt-BR" sz="3200" dirty="0" err="1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Belsazar</a:t>
            </a:r>
            <a:r>
              <a:rPr lang="pt-BR" sz="3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A41B2568-BF4F-7B17-461B-84DBBB3BA16A}"/>
              </a:ext>
            </a:extLst>
          </p:cNvPr>
          <p:cNvSpPr txBox="1"/>
          <p:nvPr/>
        </p:nvSpPr>
        <p:spPr>
          <a:xfrm>
            <a:off x="702414" y="4791075"/>
            <a:ext cx="806058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Essa visão precede os eventos narrados nos capítulos anteriores do livro, e possui um paralelo com o sonho de Nabucodonosor, narrado no capítulo 2,</a:t>
            </a:r>
          </a:p>
          <a:p>
            <a:r>
              <a:rPr lang="pt-BR" sz="3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mas com uma riqueza de detalhes que aprofunda nossa compreensão sobre o desenrolar da história mundial e a suprema soberania divina que permeia todos os eventos. A lição nos lembra de que Deus está no controle de todas as coisas.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804580" y="2973675"/>
            <a:ext cx="10678841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171388-9BC5-F962-E45B-DAF6DAB13A37}"/>
              </a:ext>
            </a:extLst>
          </p:cNvPr>
          <p:cNvGrpSpPr/>
          <p:nvPr/>
        </p:nvGrpSpPr>
        <p:grpSpPr>
          <a:xfrm>
            <a:off x="8397483" y="6890818"/>
            <a:ext cx="2020235" cy="1251342"/>
            <a:chOff x="0" y="0"/>
            <a:chExt cx="6862939" cy="3093494"/>
          </a:xfrm>
          <a:noFill/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BA2CAA0-FCA3-2B28-E5CA-F70C6BA7038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</p:spTree>
    <p:extLst>
      <p:ext uri="{BB962C8B-B14F-4D97-AF65-F5344CB8AC3E}">
        <p14:creationId xmlns:p14="http://schemas.microsoft.com/office/powerpoint/2010/main" val="2457984637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42" b="47940"/>
          <a:stretch/>
        </p:blipFill>
        <p:spPr>
          <a:xfrm>
            <a:off x="-15041" y="137196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3714198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4" t="54499" r="-164" b="26791"/>
          <a:stretch/>
        </p:blipFill>
        <p:spPr>
          <a:xfrm>
            <a:off x="-15041" y="102924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10290626"/>
            <a:ext cx="18333123" cy="3428978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74" t="20137" r="1974" b="31861"/>
          <a:stretch/>
        </p:blipFill>
        <p:spPr>
          <a:xfrm flipH="1">
            <a:off x="-15041" y="-2"/>
            <a:ext cx="18318082" cy="10290628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2"/>
            <a:ext cx="18318082" cy="1029062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9982200" y="6667500"/>
            <a:ext cx="7924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I. SABER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ocasião e as características da visão de Daniel dos quatro animais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066800" y="11053108"/>
            <a:ext cx="5791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APRENDER</a:t>
            </a:r>
            <a:endParaRPr lang="pt-B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a interpretação profética do sonho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210800" y="14058900"/>
            <a:ext cx="7010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COMPREENDER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dará o cumprimento profético nos últimos tempos, com o julgamento divino</a:t>
            </a:r>
          </a:p>
        </p:txBody>
      </p:sp>
    </p:spTree>
    <p:extLst>
      <p:ext uri="{BB962C8B-B14F-4D97-AF65-F5344CB8AC3E}">
        <p14:creationId xmlns:p14="http://schemas.microsoft.com/office/powerpoint/2010/main" val="25453580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41" b="49941"/>
          <a:stretch/>
        </p:blipFill>
        <p:spPr>
          <a:xfrm>
            <a:off x="-15041" y="10292408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0287000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1877" b="21877"/>
          <a:stretch/>
        </p:blipFill>
        <p:spPr>
          <a:xfrm>
            <a:off x="0" y="-10820"/>
            <a:ext cx="18318082" cy="10303225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27237"/>
            <a:ext cx="18333123" cy="10314237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69" b="64045"/>
          <a:stretch/>
        </p:blipFill>
        <p:spPr>
          <a:xfrm flipH="1">
            <a:off x="-15041" y="-343802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3438018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591800" y="-3009900"/>
            <a:ext cx="7162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SABER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ocasião e as características da visão de Daniel dos quatro animais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295400" y="6667500"/>
            <a:ext cx="5638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a interpretação profética do sonho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744200" y="10789265"/>
            <a:ext cx="67056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COMPREENDER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dará o cumprimento profético nos últimos tempos, com o julgamento divino</a:t>
            </a:r>
          </a:p>
        </p:txBody>
      </p:sp>
    </p:spTree>
    <p:extLst>
      <p:ext uri="{BB962C8B-B14F-4D97-AF65-F5344CB8AC3E}">
        <p14:creationId xmlns:p14="http://schemas.microsoft.com/office/powerpoint/2010/main" val="399251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9" r="5529"/>
          <a:stretch/>
        </p:blipFill>
        <p:spPr>
          <a:xfrm>
            <a:off x="-15041" y="-10814"/>
            <a:ext cx="18318082" cy="10297817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-5408"/>
            <a:ext cx="18318082" cy="10297817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100000">
                <a:srgbClr val="58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" t="54713" r="164" b="26577"/>
          <a:stretch/>
        </p:blipFill>
        <p:spPr>
          <a:xfrm>
            <a:off x="-15041" y="-342720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3432606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64" b="63450"/>
          <a:stretch/>
        </p:blipFill>
        <p:spPr>
          <a:xfrm flipH="1">
            <a:off x="-15041" y="-6859805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6859803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668000" y="-6438900"/>
            <a:ext cx="7315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SABER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ocasião e as características da visão de Daniel dos quatro animais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838200" y="-2552700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APRENDER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a interpretação profética do sonho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9982200" y="6457533"/>
            <a:ext cx="7696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COMPREENDER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dará o cumprimento profético nos últimos tempos, com o julgamento divino</a:t>
            </a:r>
          </a:p>
        </p:txBody>
      </p:sp>
    </p:spTree>
    <p:extLst>
      <p:ext uri="{BB962C8B-B14F-4D97-AF65-F5344CB8AC3E}">
        <p14:creationId xmlns:p14="http://schemas.microsoft.com/office/powerpoint/2010/main" val="246833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6616</TotalTime>
  <Words>627</Words>
  <Application>Microsoft Office PowerPoint</Application>
  <PresentationFormat>Personalizar</PresentationFormat>
  <Paragraphs>56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Calibri</vt:lpstr>
      <vt:lpstr>Poppins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Impérios mundiais e a Supremacia do Filho do Homem</dc:title>
  <dc:creator>Henrique Nascimento</dc:creator>
  <cp:lastModifiedBy>HERBETH LINS</cp:lastModifiedBy>
  <cp:revision>130</cp:revision>
  <dcterms:created xsi:type="dcterms:W3CDTF">2006-08-16T00:00:00Z</dcterms:created>
  <dcterms:modified xsi:type="dcterms:W3CDTF">2024-09-03T19:26:07Z</dcterms:modified>
  <dc:identifier>DAFjsyPzqZA</dc:identifier>
</cp:coreProperties>
</file>