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591" r:id="rId2"/>
    <p:sldId id="400" r:id="rId3"/>
    <p:sldId id="402" r:id="rId4"/>
    <p:sldId id="491" r:id="rId5"/>
    <p:sldId id="468" r:id="rId6"/>
    <p:sldId id="348" r:id="rId7"/>
    <p:sldId id="261" r:id="rId8"/>
    <p:sldId id="521" r:id="rId9"/>
    <p:sldId id="523" r:id="rId10"/>
    <p:sldId id="522" r:id="rId11"/>
    <p:sldId id="418" r:id="rId12"/>
    <p:sldId id="293" r:id="rId13"/>
    <p:sldId id="645" r:id="rId14"/>
    <p:sldId id="647" r:id="rId15"/>
    <p:sldId id="648" r:id="rId16"/>
    <p:sldId id="649" r:id="rId17"/>
    <p:sldId id="287" r:id="rId18"/>
    <p:sldId id="444" r:id="rId19"/>
    <p:sldId id="320" r:id="rId20"/>
    <p:sldId id="321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Poppins" panose="00000500000000000000" pitchFamily="50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80000"/>
    <a:srgbClr val="360000"/>
    <a:srgbClr val="1F1320"/>
    <a:srgbClr val="724526"/>
    <a:srgbClr val="BC9575"/>
    <a:srgbClr val="17375E"/>
    <a:srgbClr val="F1F9EA"/>
    <a:srgbClr val="F2E3B5"/>
    <a:srgbClr val="0A0A0A"/>
    <a:srgbClr val="F6E7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22" autoAdjust="0"/>
  </p:normalViewPr>
  <p:slideViewPr>
    <p:cSldViewPr>
      <p:cViewPr varScale="1">
        <p:scale>
          <a:sx n="74" d="100"/>
          <a:sy n="74" d="100"/>
        </p:scale>
        <p:origin x="49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abraajaula.com/ferramenta-ebd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hdphoto" Target="../media/hdphoto11.wdp"/><Relationship Id="rId7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8.gif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1.wdp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microsoft.com/office/2007/relationships/hdphoto" Target="../media/hdphoto13.wdp"/><Relationship Id="rId4" Type="http://schemas.openxmlformats.org/officeDocument/2006/relationships/image" Target="../media/image33.png"/><Relationship Id="rId9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hdphoto" Target="../media/hdphoto11.wdp"/><Relationship Id="rId7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8.gif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hdphoto" Target="../media/hdphoto11.wdp"/><Relationship Id="rId7" Type="http://schemas.microsoft.com/office/2007/relationships/hdphoto" Target="../media/hdphoto1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28.gif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microsoft.com/office/2007/relationships/hdphoto" Target="../media/hdphoto11.wdp"/><Relationship Id="rId7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microsoft.com/office/2007/relationships/hdphoto" Target="../media/hdphoto14.wdp"/><Relationship Id="rId4" Type="http://schemas.openxmlformats.org/officeDocument/2006/relationships/image" Target="../media/image36.png"/><Relationship Id="rId9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gif"/><Relationship Id="rId7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7.gif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4000500" y="-4000502"/>
            <a:ext cx="10287002" cy="18288001"/>
          </a:xfrm>
          <a:prstGeom prst="rect">
            <a:avLst/>
          </a:prstGeom>
          <a:pattFill prst="ltDnDiag">
            <a:fgClr>
              <a:schemeClr val="bg1"/>
            </a:fgClr>
            <a:bgClr>
              <a:schemeClr val="bg1">
                <a:lumMod val="8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4F096F49-F1B2-46AB-8BB4-1BB6F25EB8C0}"/>
              </a:ext>
            </a:extLst>
          </p:cNvPr>
          <p:cNvSpPr txBox="1"/>
          <p:nvPr/>
        </p:nvSpPr>
        <p:spPr>
          <a:xfrm>
            <a:off x="685800" y="1333500"/>
            <a:ext cx="16002000" cy="889474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🚫 Proibido Compartilhamento e Revenda 🚫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slide é de propriedade exclusiva da Ferramenta EBD - Abra a Jaula e destina-se apenas ao uso dos assinantes. Qualquer compartilhamento, revenda ou distribuição não autorizada é estritamente proibido.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🔒 Uso Exclusivo do Assinante 🔒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Este conteúdo é exclusivo e deve ser utilizado somente pelo assinante da Ferramenta EBD. Qualquer reprodução, total ou parcial, sem autorização expressa é considerada uma violação dos direitos autorais.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b="1" dirty="0">
                <a:latin typeface="Arial" panose="020B0604020202020204" pitchFamily="34" charset="0"/>
                <a:cs typeface="Arial" panose="020B0604020202020204" pitchFamily="34" charset="0"/>
              </a:rPr>
              <a:t>🏴‍☠ Pirataria é Crime! 🏴‍☠</a:t>
            </a:r>
          </a:p>
          <a:p>
            <a:endParaRPr lang="pt-BR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Se você encontrar este slide sendo vendido ou baixado por meio de sites, blogs ou grupos de redes sociais, saiba que isso está sendo feito de forma pirata e por má fé. Denuncie qualquer uso indevido!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Caso tenha adquirido esse material em outro lugar que não seja na plataforma da Ferramenta EBD – Abra a Jaula, abençoe o trabalho e esforço dos produtores para que possam continuar produzindo. Aperte neste link e seja assinante do material original:  </a:t>
            </a:r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https://abraajaula.com/ferramenta-ebd/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Não se preocupe, essa folha de slide não atrapalhará sua apresentação. </a:t>
            </a: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 err="1">
                <a:latin typeface="Arial" panose="020B0604020202020204" pitchFamily="34" charset="0"/>
                <a:cs typeface="Arial" panose="020B0604020202020204" pitchFamily="34" charset="0"/>
              </a:rPr>
              <a:t>Att</a:t>
            </a:r>
            <a:endParaRPr lang="pt-B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200" dirty="0">
                <a:latin typeface="Arial" panose="020B0604020202020204" pitchFamily="34" charset="0"/>
                <a:cs typeface="Arial" panose="020B0604020202020204" pitchFamily="34" charset="0"/>
              </a:rPr>
              <a:t>Equipe: Ferramenta EBD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4EEE2EBA-4481-42BF-93EB-CFAD4104DA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93030"/>
            <a:ext cx="3491034" cy="72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6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C5C6EE31-B39A-C71B-F09E-6F6DAECF40E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41" r="20341"/>
          <a:stretch/>
        </p:blipFill>
        <p:spPr>
          <a:xfrm>
            <a:off x="12195000" y="0"/>
            <a:ext cx="6102000" cy="10286996"/>
          </a:xfrm>
          <a:custGeom>
            <a:avLst/>
            <a:gdLst>
              <a:gd name="connsiteX0" fmla="*/ 0 w 6102000"/>
              <a:gd name="connsiteY0" fmla="*/ 0 h 10286996"/>
              <a:gd name="connsiteX1" fmla="*/ 6102000 w 6102000"/>
              <a:gd name="connsiteY1" fmla="*/ 0 h 10286996"/>
              <a:gd name="connsiteX2" fmla="*/ 6102000 w 6102000"/>
              <a:gd name="connsiteY2" fmla="*/ 10286996 h 10286996"/>
              <a:gd name="connsiteX3" fmla="*/ 0 w 6102000"/>
              <a:gd name="connsiteY3" fmla="*/ 10286996 h 10286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00" h="10286996">
                <a:moveTo>
                  <a:pt x="0" y="0"/>
                </a:moveTo>
                <a:lnTo>
                  <a:pt x="6102000" y="0"/>
                </a:lnTo>
                <a:lnTo>
                  <a:pt x="6102000" y="10286996"/>
                </a:lnTo>
                <a:lnTo>
                  <a:pt x="0" y="10286996"/>
                </a:lnTo>
                <a:close/>
              </a:path>
            </a:pathLst>
          </a:custGeom>
        </p:spPr>
      </p:pic>
      <p:sp>
        <p:nvSpPr>
          <p:cNvPr id="21" name="Retângulo 20">
            <a:extLst>
              <a:ext uri="{FF2B5EF4-FFF2-40B4-BE49-F238E27FC236}">
                <a16:creationId xmlns:a16="http://schemas.microsoft.com/office/drawing/2014/main" id="{B3A49DE6-26BE-5906-ABB5-8A9010E66137}"/>
              </a:ext>
            </a:extLst>
          </p:cNvPr>
          <p:cNvSpPr/>
          <p:nvPr/>
        </p:nvSpPr>
        <p:spPr>
          <a:xfrm>
            <a:off x="12194998" y="1638300"/>
            <a:ext cx="6101999" cy="8648699"/>
          </a:xfrm>
          <a:prstGeom prst="rect">
            <a:avLst/>
          </a:prstGeom>
          <a:gradFill flip="none" rotWithShape="1">
            <a:gsLst>
              <a:gs pos="88000">
                <a:srgbClr val="360000">
                  <a:alpha val="0"/>
                </a:srgbClr>
              </a:gs>
              <a:gs pos="0">
                <a:srgbClr val="3600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EBDF455-9AD3-9E99-DAEC-C88DE708A5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25" r="29725"/>
          <a:stretch/>
        </p:blipFill>
        <p:spPr>
          <a:xfrm>
            <a:off x="6093002" y="1"/>
            <a:ext cx="6101999" cy="10286997"/>
          </a:xfrm>
          <a:custGeom>
            <a:avLst/>
            <a:gdLst>
              <a:gd name="connsiteX0" fmla="*/ 0 w 6101999"/>
              <a:gd name="connsiteY0" fmla="*/ 0 h 10286997"/>
              <a:gd name="connsiteX1" fmla="*/ 6101999 w 6101999"/>
              <a:gd name="connsiteY1" fmla="*/ 0 h 10286997"/>
              <a:gd name="connsiteX2" fmla="*/ 6101999 w 6101999"/>
              <a:gd name="connsiteY2" fmla="*/ 10286997 h 10286997"/>
              <a:gd name="connsiteX3" fmla="*/ 0 w 6101999"/>
              <a:gd name="connsiteY3" fmla="*/ 10286997 h 10286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1999" h="10286997">
                <a:moveTo>
                  <a:pt x="0" y="0"/>
                </a:moveTo>
                <a:lnTo>
                  <a:pt x="6101999" y="0"/>
                </a:lnTo>
                <a:lnTo>
                  <a:pt x="6101999" y="10286997"/>
                </a:lnTo>
                <a:lnTo>
                  <a:pt x="0" y="10286997"/>
                </a:lnTo>
                <a:close/>
              </a:path>
            </a:pathLst>
          </a:cu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98ED66A0-2BBC-AF5D-5C24-5A58ABB7D929}"/>
              </a:ext>
            </a:extLst>
          </p:cNvPr>
          <p:cNvSpPr/>
          <p:nvPr/>
        </p:nvSpPr>
        <p:spPr>
          <a:xfrm>
            <a:off x="6088500" y="0"/>
            <a:ext cx="6102000" cy="10286999"/>
          </a:xfrm>
          <a:prstGeom prst="rect">
            <a:avLst/>
          </a:prstGeom>
          <a:gradFill flip="none" rotWithShape="1">
            <a:gsLst>
              <a:gs pos="93000">
                <a:srgbClr val="1F1320">
                  <a:alpha val="0"/>
                </a:srgbClr>
              </a:gs>
              <a:gs pos="0">
                <a:srgbClr val="1F132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B65F1C34-E447-6005-8BDB-6DA7B121010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694" r="29694"/>
          <a:stretch/>
        </p:blipFill>
        <p:spPr>
          <a:xfrm flipH="1">
            <a:off x="0" y="4398"/>
            <a:ext cx="6102000" cy="10278205"/>
          </a:xfrm>
          <a:custGeom>
            <a:avLst/>
            <a:gdLst>
              <a:gd name="connsiteX0" fmla="*/ 0 w 6102000"/>
              <a:gd name="connsiteY0" fmla="*/ 0 h 10278205"/>
              <a:gd name="connsiteX1" fmla="*/ 6102000 w 6102000"/>
              <a:gd name="connsiteY1" fmla="*/ 0 h 10278205"/>
              <a:gd name="connsiteX2" fmla="*/ 6102000 w 6102000"/>
              <a:gd name="connsiteY2" fmla="*/ 10278205 h 10278205"/>
              <a:gd name="connsiteX3" fmla="*/ 0 w 6102000"/>
              <a:gd name="connsiteY3" fmla="*/ 10278205 h 10278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00" h="10278205">
                <a:moveTo>
                  <a:pt x="0" y="0"/>
                </a:moveTo>
                <a:lnTo>
                  <a:pt x="6102000" y="0"/>
                </a:lnTo>
                <a:lnTo>
                  <a:pt x="6102000" y="10278205"/>
                </a:lnTo>
                <a:lnTo>
                  <a:pt x="0" y="10278205"/>
                </a:lnTo>
                <a:close/>
              </a:path>
            </a:pathLst>
          </a:cu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290089D7-7DD5-F7F5-67A0-8DB5C438D683}"/>
              </a:ext>
            </a:extLst>
          </p:cNvPr>
          <p:cNvSpPr/>
          <p:nvPr/>
        </p:nvSpPr>
        <p:spPr>
          <a:xfrm>
            <a:off x="0" y="-8794"/>
            <a:ext cx="6101998" cy="10295794"/>
          </a:xfrm>
          <a:prstGeom prst="rect">
            <a:avLst/>
          </a:prstGeom>
          <a:gradFill flip="none" rotWithShape="1">
            <a:gsLst>
              <a:gs pos="75000">
                <a:schemeClr val="accent3">
                  <a:lumMod val="50000"/>
                  <a:alpha val="0"/>
                </a:schemeClr>
              </a:gs>
              <a:gs pos="0">
                <a:schemeClr val="accent3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251EAF43-6C10-2DFD-FAAC-17105CC705A1}"/>
              </a:ext>
            </a:extLst>
          </p:cNvPr>
          <p:cNvSpPr txBox="1"/>
          <p:nvPr/>
        </p:nvSpPr>
        <p:spPr>
          <a:xfrm flipH="1">
            <a:off x="536386" y="6743700"/>
            <a:ext cx="5037176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IDENTIFICAR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2DAEC3A-EAD9-1811-421D-234797F702D7}"/>
              </a:ext>
            </a:extLst>
          </p:cNvPr>
          <p:cNvSpPr txBox="1"/>
          <p:nvPr/>
        </p:nvSpPr>
        <p:spPr>
          <a:xfrm flipH="1">
            <a:off x="242548" y="7658100"/>
            <a:ext cx="5624852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ação de Deus no fato de o rei lembrar da boa ação de 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Mardoqueu</a:t>
            </a:r>
            <a:endParaRPr lang="pt-BR" sz="40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F5BCBEA-583F-4576-43AD-DD570DD39DD8}"/>
              </a:ext>
            </a:extLst>
          </p:cNvPr>
          <p:cNvSpPr txBox="1"/>
          <p:nvPr/>
        </p:nvSpPr>
        <p:spPr>
          <a:xfrm flipH="1">
            <a:off x="6644848" y="6777403"/>
            <a:ext cx="5089952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DESCREVER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B0F63A80-06EA-789C-380B-7E1C1E5B01C5}"/>
              </a:ext>
            </a:extLst>
          </p:cNvPr>
          <p:cNvSpPr txBox="1"/>
          <p:nvPr/>
        </p:nvSpPr>
        <p:spPr>
          <a:xfrm flipH="1">
            <a:off x="6680441" y="7782461"/>
            <a:ext cx="5018767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Hamã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foi chamado para honrar 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Mardoqueu</a:t>
            </a:r>
            <a:endParaRPr lang="pt-BR" sz="40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B1B576F1-77B0-F7B1-7776-67C65590D60D}"/>
              </a:ext>
            </a:extLst>
          </p:cNvPr>
          <p:cNvSpPr txBox="1"/>
          <p:nvPr/>
        </p:nvSpPr>
        <p:spPr>
          <a:xfrm flipH="1">
            <a:off x="12573001" y="6777403"/>
            <a:ext cx="5382168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TRAÇAR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F6C22F6B-0AED-9983-9818-15F4E07F5B38}"/>
              </a:ext>
            </a:extLst>
          </p:cNvPr>
          <p:cNvSpPr txBox="1"/>
          <p:nvPr/>
        </p:nvSpPr>
        <p:spPr>
          <a:xfrm flipH="1">
            <a:off x="12573000" y="7691803"/>
            <a:ext cx="538217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perfil da síndrome de imperador</a:t>
            </a:r>
          </a:p>
        </p:txBody>
      </p:sp>
    </p:spTree>
    <p:extLst>
      <p:ext uri="{BB962C8B-B14F-4D97-AF65-F5344CB8AC3E}">
        <p14:creationId xmlns:p14="http://schemas.microsoft.com/office/powerpoint/2010/main" val="34429036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4000"/>
                    </a14:imgEffect>
                  </a14:imgLayer>
                </a14:imgProps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aixaDeTexto 63">
            <a:extLst>
              <a:ext uri="{FF2B5EF4-FFF2-40B4-BE49-F238E27FC236}">
                <a16:creationId xmlns:a16="http://schemas.microsoft.com/office/drawing/2014/main" id="{8C312045-053E-9DCF-F23A-B552B826ADEF}"/>
              </a:ext>
            </a:extLst>
          </p:cNvPr>
          <p:cNvSpPr txBox="1"/>
          <p:nvPr/>
        </p:nvSpPr>
        <p:spPr>
          <a:xfrm>
            <a:off x="2952750" y="-1135856"/>
            <a:ext cx="3848100" cy="1107995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71400" b="1" dirty="0">
                <a:solidFill>
                  <a:schemeClr val="bg2">
                    <a:lumMod val="90000"/>
                    <a:alpha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60" name="Imagem 59">
            <a:extLst>
              <a:ext uri="{FF2B5EF4-FFF2-40B4-BE49-F238E27FC236}">
                <a16:creationId xmlns:a16="http://schemas.microsoft.com/office/drawing/2014/main" id="{A7E3FDDB-3355-B9B6-8A4D-C176A107CB6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01" r="9401"/>
          <a:stretch/>
        </p:blipFill>
        <p:spPr>
          <a:xfrm>
            <a:off x="6019800" y="1"/>
            <a:ext cx="12236896" cy="10309447"/>
          </a:xfrm>
          <a:custGeom>
            <a:avLst/>
            <a:gdLst>
              <a:gd name="connsiteX0" fmla="*/ 7901323 w 12236896"/>
              <a:gd name="connsiteY0" fmla="*/ 1638298 h 10309447"/>
              <a:gd name="connsiteX1" fmla="*/ 12236896 w 12236896"/>
              <a:gd name="connsiteY1" fmla="*/ 10309447 h 10309447"/>
              <a:gd name="connsiteX2" fmla="*/ 3565748 w 12236896"/>
              <a:gd name="connsiteY2" fmla="*/ 10309447 h 10309447"/>
              <a:gd name="connsiteX3" fmla="*/ 0 w 12236896"/>
              <a:gd name="connsiteY3" fmla="*/ 0 h 10309447"/>
              <a:gd name="connsiteX4" fmla="*/ 8671147 w 12236896"/>
              <a:gd name="connsiteY4" fmla="*/ 0 h 10309447"/>
              <a:gd name="connsiteX5" fmla="*/ 4335573 w 12236896"/>
              <a:gd name="connsiteY5" fmla="*/ 8671148 h 10309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36896" h="10309447">
                <a:moveTo>
                  <a:pt x="7901323" y="1638298"/>
                </a:moveTo>
                <a:lnTo>
                  <a:pt x="12236896" y="10309447"/>
                </a:lnTo>
                <a:lnTo>
                  <a:pt x="3565748" y="10309447"/>
                </a:lnTo>
                <a:close/>
                <a:moveTo>
                  <a:pt x="0" y="0"/>
                </a:moveTo>
                <a:lnTo>
                  <a:pt x="8671147" y="0"/>
                </a:lnTo>
                <a:lnTo>
                  <a:pt x="4335573" y="8671148"/>
                </a:lnTo>
                <a:close/>
              </a:path>
            </a:pathLst>
          </a:cu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838200" y="6222980"/>
            <a:ext cx="8991600" cy="34163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7200" b="1" dirty="0">
                <a:solidFill>
                  <a:srgbClr val="F1F9E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 REI SE LEMBRA DA BOA AÇÃO DE MARDOQUEU</a:t>
            </a: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A8C444DC-052C-CF8A-BFA9-634029F8CB53}"/>
              </a:ext>
            </a:extLst>
          </p:cNvPr>
          <p:cNvSpPr/>
          <p:nvPr/>
        </p:nvSpPr>
        <p:spPr>
          <a:xfrm>
            <a:off x="0" y="4868514"/>
            <a:ext cx="2971800" cy="1143000"/>
          </a:xfrm>
          <a:prstGeom prst="rect">
            <a:avLst/>
          </a:prstGeom>
          <a:solidFill>
            <a:srgbClr val="F1F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6027" y="4822127"/>
            <a:ext cx="1235773" cy="1235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12" grpId="0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9891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80" r="4480"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2481688" y="1104900"/>
            <a:ext cx="3919112" cy="14773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1. Uma noite decisiva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2481688" y="2962275"/>
            <a:ext cx="5671712" cy="52629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8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Dois cenários distintos: enquanto Assuero foi para seu aposento, </a:t>
            </a:r>
            <a:r>
              <a:rPr lang="pt-BR" sz="38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Hamã</a:t>
            </a:r>
            <a:r>
              <a:rPr lang="pt-BR" sz="38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saiu exultante do banquete oferecido por Ester.</a:t>
            </a:r>
          </a:p>
          <a:p>
            <a:r>
              <a:rPr lang="pt-BR" sz="38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Hamã</a:t>
            </a:r>
            <a:r>
              <a:rPr lang="pt-BR" sz="38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foi dormir com tudo planejado, mas Assuero perdeu o sono</a:t>
            </a:r>
          </a:p>
          <a:p>
            <a:r>
              <a:rPr lang="pt-BR" sz="38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(Et 5.10-14; 6.1).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8396068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7619" r="17206" b="37377"/>
          <a:stretch/>
        </p:blipFill>
        <p:spPr>
          <a:xfrm>
            <a:off x="3434367" y="8464800"/>
            <a:ext cx="4076404" cy="615553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865548" y="8495577"/>
            <a:ext cx="321404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O REI SE LEMBRA DA BOA AÇÃO DE MARDOQUEU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2518446" y="2778909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9891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480" r="4480"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2481688" y="1790700"/>
            <a:ext cx="5366912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2. Forca ou honra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2481688" y="2768910"/>
            <a:ext cx="5671712" cy="4308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Enquanto </a:t>
            </a:r>
            <a:r>
              <a:rPr lang="pt-BR" sz="40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Mardoqueu</a:t>
            </a:r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dormia, duas pessoas planejavam seu futuro. </a:t>
            </a:r>
            <a:r>
              <a:rPr lang="pt-BR" sz="40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Hamã</a:t>
            </a:r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lhe preparou uma forca. Assuero, um dia de honra. O que iria prevalecer?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7183967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7619" r="17206" b="37377"/>
          <a:stretch/>
        </p:blipFill>
        <p:spPr>
          <a:xfrm>
            <a:off x="3434367" y="7252699"/>
            <a:ext cx="4076404" cy="615553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865548" y="7283476"/>
            <a:ext cx="321404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O REI SE LEMBRA DA BOA AÇÃO DE MARDOQUEU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2518446" y="2585544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806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9891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860" r="18860"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2590800" y="114300"/>
            <a:ext cx="4162474" cy="14773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Cinco anos depois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2590800" y="1807838"/>
            <a:ext cx="5671712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2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Já haviam se passado cerca de cinco anos de quando </a:t>
            </a:r>
            <a:r>
              <a:rPr lang="pt-BR" sz="32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Mardoqueu</a:t>
            </a:r>
            <a:r>
              <a:rPr lang="pt-BR" sz="32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revelou a conspiração contra </a:t>
            </a:r>
            <a:r>
              <a:rPr lang="pt-BR" sz="32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Assuero</a:t>
            </a:r>
            <a:r>
              <a:rPr lang="pt-BR" sz="32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. Tudo ficou (aparentemente) esquecido. Naquela noite, contudo, o Deus que tem poder sobre todas as coisas, incluindo a fisiologia humana, tirou o sono do rei (</a:t>
            </a:r>
            <a:r>
              <a:rPr lang="pt-BR" sz="32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Sl</a:t>
            </a:r>
            <a:r>
              <a:rPr lang="pt-BR" sz="32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127.2).</a:t>
            </a:r>
          </a:p>
          <a:p>
            <a:r>
              <a:rPr lang="pt-BR" sz="32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Sem dormir, Assuero ordenou que trouxessem e lessem perante ele o livro de registro dos fatos importantes do reino</a:t>
            </a:r>
          </a:p>
          <a:p>
            <a:r>
              <a:rPr lang="pt-BR" sz="32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(Et 6.1).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912" y="9258300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7619" r="17206" b="37377"/>
          <a:stretch/>
        </p:blipFill>
        <p:spPr>
          <a:xfrm>
            <a:off x="3543479" y="9327032"/>
            <a:ext cx="4076404" cy="615553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974660" y="9357809"/>
            <a:ext cx="321404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O REI SE LEMBRA DA BOA AÇÃO DE MARDOQUEU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2627558" y="1624472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432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9891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80" r="4480"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2590800" y="952500"/>
            <a:ext cx="4162474" cy="1477328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3. Cinco anos depois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2590800" y="2646038"/>
            <a:ext cx="5671712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Certamente não eram poucos os relatos.</a:t>
            </a:r>
          </a:p>
          <a:p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Só Assuero já estava há cerca de treze anos no trono. A providência divina fez com que fosse lido exatamente o trecho que falava do feito de </a:t>
            </a:r>
            <a:r>
              <a:rPr lang="pt-BR" sz="36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Mardoqueu</a:t>
            </a:r>
            <a:r>
              <a:rPr lang="pt-BR" sz="36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, que pôs fim à conspiração contra o rei.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912" y="8291732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7619" r="17206" b="37377"/>
          <a:stretch/>
        </p:blipFill>
        <p:spPr>
          <a:xfrm>
            <a:off x="3543479" y="8360464"/>
            <a:ext cx="4076404" cy="615553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974660" y="8391241"/>
            <a:ext cx="321404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O REI SE LEMBRA DA BOA AÇÃO DE MARDOQUEU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2627558" y="2462672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765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>
            <a:extLst>
              <a:ext uri="{FF2B5EF4-FFF2-40B4-BE49-F238E27FC236}">
                <a16:creationId xmlns:a16="http://schemas.microsoft.com/office/drawing/2014/main" id="{3BE7E920-9D70-47E4-A5D3-339F75199696}"/>
              </a:ext>
            </a:extLst>
          </p:cNvPr>
          <p:cNvSpPr/>
          <p:nvPr/>
        </p:nvSpPr>
        <p:spPr>
          <a:xfrm flipH="1">
            <a:off x="9104888" y="0"/>
            <a:ext cx="9205108" cy="10287000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r="-9891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B7FF2C90-F16A-8CC6-09EF-EB26494C9E1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0397" b="10397"/>
          <a:stretch/>
        </p:blipFill>
        <p:spPr>
          <a:xfrm>
            <a:off x="8418758" y="685800"/>
            <a:ext cx="8116642" cy="8915400"/>
          </a:xfrm>
          <a:custGeom>
            <a:avLst/>
            <a:gdLst>
              <a:gd name="connsiteX0" fmla="*/ 0 w 8116642"/>
              <a:gd name="connsiteY0" fmla="*/ 0 h 8915400"/>
              <a:gd name="connsiteX1" fmla="*/ 8116642 w 8116642"/>
              <a:gd name="connsiteY1" fmla="*/ 0 h 8915400"/>
              <a:gd name="connsiteX2" fmla="*/ 8116642 w 8116642"/>
              <a:gd name="connsiteY2" fmla="*/ 8915400 h 8915400"/>
              <a:gd name="connsiteX3" fmla="*/ 0 w 8116642"/>
              <a:gd name="connsiteY3" fmla="*/ 8915400 h 891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16642" h="8915400">
                <a:moveTo>
                  <a:pt x="0" y="0"/>
                </a:moveTo>
                <a:lnTo>
                  <a:pt x="8116642" y="0"/>
                </a:lnTo>
                <a:lnTo>
                  <a:pt x="8116642" y="8915400"/>
                </a:lnTo>
                <a:lnTo>
                  <a:pt x="0" y="8915400"/>
                </a:lnTo>
                <a:close/>
              </a:path>
            </a:pathLst>
          </a:custGeom>
          <a:ln>
            <a:solidFill>
              <a:srgbClr val="F1F9EA"/>
            </a:solidFill>
          </a:ln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2590800" y="2324100"/>
            <a:ext cx="2895600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b="1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2590800" y="3308502"/>
            <a:ext cx="5562600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Numa noite em que o sono fugiu do rei, Deus o fez lembrar da boa ação de </a:t>
            </a:r>
            <a:r>
              <a:rPr lang="pt-BR" sz="4000" dirty="0" err="1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Mardoqueu</a:t>
            </a:r>
            <a:r>
              <a:rPr lang="pt-BR" sz="4000" dirty="0">
                <a:gradFill>
                  <a:gsLst>
                    <a:gs pos="100000">
                      <a:schemeClr val="accent3">
                        <a:lumMod val="50000"/>
                      </a:schemeClr>
                    </a:gs>
                    <a:gs pos="0">
                      <a:srgbClr val="0A0A0A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7D33B885-E443-4B63-99BE-22853361B63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912" y="5906196"/>
            <a:ext cx="737968" cy="73796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5B9B50C-9BFF-5BFB-15E7-FC0EF8B83C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7619" r="17206" b="37377"/>
          <a:stretch/>
        </p:blipFill>
        <p:spPr>
          <a:xfrm>
            <a:off x="3543479" y="5974928"/>
            <a:ext cx="4076404" cy="615553"/>
          </a:xfrm>
          <a:custGeom>
            <a:avLst/>
            <a:gdLst>
              <a:gd name="connsiteX0" fmla="*/ 0 w 4854804"/>
              <a:gd name="connsiteY0" fmla="*/ 0 h 609600"/>
              <a:gd name="connsiteX1" fmla="*/ 4854804 w 4854804"/>
              <a:gd name="connsiteY1" fmla="*/ 0 h 609600"/>
              <a:gd name="connsiteX2" fmla="*/ 4854804 w 4854804"/>
              <a:gd name="connsiteY2" fmla="*/ 609600 h 609600"/>
              <a:gd name="connsiteX3" fmla="*/ 0 w 4854804"/>
              <a:gd name="connsiteY3" fmla="*/ 60960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54804" h="609600">
                <a:moveTo>
                  <a:pt x="0" y="0"/>
                </a:moveTo>
                <a:lnTo>
                  <a:pt x="4854804" y="0"/>
                </a:lnTo>
                <a:lnTo>
                  <a:pt x="4854804" y="609600"/>
                </a:lnTo>
                <a:lnTo>
                  <a:pt x="0" y="609600"/>
                </a:lnTo>
                <a:close/>
              </a:path>
            </a:pathLst>
          </a:custGeom>
          <a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  <p:sp>
        <p:nvSpPr>
          <p:cNvPr id="16" name="TextBox 9">
            <a:extLst>
              <a:ext uri="{FF2B5EF4-FFF2-40B4-BE49-F238E27FC236}">
                <a16:creationId xmlns:a16="http://schemas.microsoft.com/office/drawing/2014/main" id="{7C1BA2D0-5C05-44CB-8E46-513AAB9BB58C}"/>
              </a:ext>
            </a:extLst>
          </p:cNvPr>
          <p:cNvSpPr txBox="1"/>
          <p:nvPr/>
        </p:nvSpPr>
        <p:spPr>
          <a:xfrm>
            <a:off x="3974660" y="6005705"/>
            <a:ext cx="3214042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1 - O REI SE LEMBRA DA BOA AÇÃO DE MARDOQUEU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7DB6B98-9FC8-F84A-E2F5-3753FB5DD6B5}"/>
              </a:ext>
            </a:extLst>
          </p:cNvPr>
          <p:cNvSpPr/>
          <p:nvPr/>
        </p:nvSpPr>
        <p:spPr>
          <a:xfrm>
            <a:off x="2627558" y="3125136"/>
            <a:ext cx="3733800" cy="36000"/>
          </a:xfrm>
          <a:prstGeom prst="rect">
            <a:avLst/>
          </a:prstGeom>
          <a:gradFill>
            <a:gsLst>
              <a:gs pos="100000">
                <a:schemeClr val="accent3">
                  <a:lumMod val="50000"/>
                </a:schemeClr>
              </a:gs>
              <a:gs pos="0">
                <a:srgbClr val="0A0A0A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549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3" grpId="0"/>
      <p:bldP spid="16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C2D79C96-6BE1-B481-9DCD-F5073EE37D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682"/>
          <a:stretch/>
        </p:blipFill>
        <p:spPr>
          <a:xfrm>
            <a:off x="7746118" y="0"/>
            <a:ext cx="10541881" cy="10287000"/>
          </a:xfrm>
          <a:prstGeom prst="rect">
            <a:avLst/>
          </a:prstGeom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id="{454BB11D-B2F2-451D-BDB3-C3F2CE611813}"/>
              </a:ext>
            </a:extLst>
          </p:cNvPr>
          <p:cNvSpPr/>
          <p:nvPr/>
        </p:nvSpPr>
        <p:spPr>
          <a:xfrm>
            <a:off x="-1" y="-2"/>
            <a:ext cx="18287999" cy="10287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68000"/>
                </a:schemeClr>
              </a:gs>
            </a:gsLst>
            <a:lin ang="19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E28C4C1-984E-65F4-8BDA-E2E4AA76E2BC}"/>
              </a:ext>
            </a:extLst>
          </p:cNvPr>
          <p:cNvSpPr/>
          <p:nvPr/>
        </p:nvSpPr>
        <p:spPr>
          <a:xfrm rot="5400000">
            <a:off x="-942915" y="942913"/>
            <a:ext cx="10287002" cy="8401171"/>
          </a:xfrm>
          <a:prstGeom prst="rect">
            <a:avLst/>
          </a:prstGeom>
          <a:pattFill prst="ltDnDiag">
            <a:fgClr>
              <a:schemeClr val="bg1">
                <a:lumMod val="85000"/>
              </a:schemeClr>
            </a:fgClr>
            <a:bgClr>
              <a:schemeClr val="bg1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10896600" y="1804370"/>
            <a:ext cx="7010400" cy="452431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72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Humilhação de </a:t>
            </a:r>
            <a:r>
              <a:rPr lang="pt-BR" sz="7200" b="1" dirty="0" err="1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Hamã</a:t>
            </a:r>
            <a:r>
              <a:rPr lang="pt-BR" sz="72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e a Honra de </a:t>
            </a:r>
            <a:r>
              <a:rPr lang="pt-BR" sz="7200" b="1" dirty="0" err="1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Mardoqueu</a:t>
            </a:r>
            <a:endParaRPr lang="pt-BR" sz="7200" b="1" dirty="0">
              <a:gradFill>
                <a:gsLst>
                  <a:gs pos="1000">
                    <a:schemeClr val="accent3">
                      <a:lumMod val="20000"/>
                      <a:lumOff val="80000"/>
                    </a:schemeClr>
                  </a:gs>
                  <a:gs pos="100000">
                    <a:schemeClr val="bg1"/>
                  </a:gs>
                </a:gsLst>
                <a:lin ang="18900000" scaled="1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12557154" y="6541763"/>
            <a:ext cx="4892646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de Setembro de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12557154" y="7216145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3º trimestre 2024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3971" y="6757436"/>
            <a:ext cx="914400" cy="91440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EF891F92-9CAB-9F25-D63F-E724557FD0D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731" r="14731"/>
          <a:stretch/>
        </p:blipFill>
        <p:spPr>
          <a:xfrm>
            <a:off x="1555782" y="647699"/>
            <a:ext cx="8948315" cy="8671995"/>
          </a:xfrm>
          <a:custGeom>
            <a:avLst/>
            <a:gdLst>
              <a:gd name="connsiteX0" fmla="*/ 0 w 8948315"/>
              <a:gd name="connsiteY0" fmla="*/ 0 h 8671995"/>
              <a:gd name="connsiteX1" fmla="*/ 8948315 w 8948315"/>
              <a:gd name="connsiteY1" fmla="*/ 0 h 8671995"/>
              <a:gd name="connsiteX2" fmla="*/ 8948315 w 8948315"/>
              <a:gd name="connsiteY2" fmla="*/ 8671995 h 8671995"/>
              <a:gd name="connsiteX3" fmla="*/ 0 w 8948315"/>
              <a:gd name="connsiteY3" fmla="*/ 8671995 h 8671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948315" h="8671995">
                <a:moveTo>
                  <a:pt x="0" y="0"/>
                </a:moveTo>
                <a:lnTo>
                  <a:pt x="8948315" y="0"/>
                </a:lnTo>
                <a:lnTo>
                  <a:pt x="8948315" y="8671995"/>
                </a:lnTo>
                <a:lnTo>
                  <a:pt x="0" y="8671995"/>
                </a:lnTo>
                <a:close/>
              </a:path>
            </a:pathLst>
          </a:cu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1767691" y="8505696"/>
            <a:ext cx="1600200" cy="1219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CD71ED5D-0589-F107-AB1A-8780C217D126}"/>
              </a:ext>
            </a:extLst>
          </p:cNvPr>
          <p:cNvSpPr/>
          <p:nvPr/>
        </p:nvSpPr>
        <p:spPr>
          <a:xfrm>
            <a:off x="3367891" y="8505696"/>
            <a:ext cx="3909419" cy="1219200"/>
          </a:xfrm>
          <a:prstGeom prst="rect">
            <a:avLst/>
          </a:prstGeom>
          <a:gradFill flip="none" rotWithShape="1">
            <a:gsLst>
              <a:gs pos="0">
                <a:srgbClr val="6F5135"/>
              </a:gs>
              <a:gs pos="100000">
                <a:srgbClr val="271D1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3836700" y="8726696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11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9983" y="8543264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20" grpId="0" animBg="1"/>
      <p:bldP spid="2" grpId="0" animBg="1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A89BB36-EDF0-4B42-4C48-4E467A36A691}"/>
              </a:ext>
            </a:extLst>
          </p:cNvPr>
          <p:cNvSpPr/>
          <p:nvPr/>
        </p:nvSpPr>
        <p:spPr>
          <a:xfrm>
            <a:off x="9677400" y="0"/>
            <a:ext cx="8610600" cy="10287000"/>
          </a:xfrm>
          <a:prstGeom prst="rect">
            <a:avLst/>
          </a:pr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28568" r="-33378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18F6A4C-DC4E-5559-D541-6CB74648E548}"/>
              </a:ext>
            </a:extLst>
          </p:cNvPr>
          <p:cNvSpPr/>
          <p:nvPr/>
        </p:nvSpPr>
        <p:spPr>
          <a:xfrm rot="5400000">
            <a:off x="-304801" y="304805"/>
            <a:ext cx="10287001" cy="967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914401" y="1038448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gradFill>
                  <a:gsLst>
                    <a:gs pos="100000">
                      <a:srgbClr val="980000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TEXTO AUREO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4400" y="3173698"/>
            <a:ext cx="7095811" cy="59093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800" dirty="0">
                <a:gradFill>
                  <a:gsLst>
                    <a:gs pos="100000">
                      <a:srgbClr val="980000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“E </a:t>
            </a:r>
            <a:r>
              <a:rPr lang="pt-BR" sz="4800" dirty="0" err="1">
                <a:gradFill>
                  <a:gsLst>
                    <a:gs pos="100000">
                      <a:srgbClr val="980000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Hamã</a:t>
            </a:r>
            <a:r>
              <a:rPr lang="pt-BR" sz="4800" dirty="0">
                <a:gradFill>
                  <a:gsLst>
                    <a:gs pos="100000">
                      <a:srgbClr val="980000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tomou a veste e o cavalo, e vestiu a </a:t>
            </a:r>
            <a:r>
              <a:rPr lang="pt-BR" sz="4800" dirty="0" err="1">
                <a:gradFill>
                  <a:gsLst>
                    <a:gs pos="100000">
                      <a:srgbClr val="980000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Mardoqueu</a:t>
            </a:r>
            <a:r>
              <a:rPr lang="pt-BR" sz="4800" dirty="0">
                <a:gradFill>
                  <a:gsLst>
                    <a:gs pos="100000">
                      <a:srgbClr val="980000"/>
                    </a:gs>
                    <a:gs pos="0">
                      <a:srgbClr val="1F1320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, e o levou a cavalo pelas ruas da cidade, e apregoou diante dele: Assim se fará ao homem de cuja honra o rei se agrada!” (Et 6.11)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205" y="800100"/>
            <a:ext cx="2269673" cy="226967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AF2B3FF-69C9-69E9-DAA8-78312A6C73FD}"/>
              </a:ext>
            </a:extLst>
          </p:cNvPr>
          <p:cNvSpPr/>
          <p:nvPr/>
        </p:nvSpPr>
        <p:spPr>
          <a:xfrm flipH="1">
            <a:off x="8839200" y="1928301"/>
            <a:ext cx="6388780" cy="6055416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1282" t="-8698" r="-3704" b="-30604"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FC5C97AE-FADC-7DA6-F516-690269390930}"/>
              </a:ext>
            </a:extLst>
          </p:cNvPr>
          <p:cNvSpPr/>
          <p:nvPr/>
        </p:nvSpPr>
        <p:spPr>
          <a:xfrm>
            <a:off x="10963589" y="6951972"/>
            <a:ext cx="5188173" cy="2458728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96758" t="-64884" r="-16042" b="-91306"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029E8BD-9B1C-DCCB-4E06-EFCC5630DD2C}"/>
              </a:ext>
            </a:extLst>
          </p:cNvPr>
          <p:cNvSpPr/>
          <p:nvPr/>
        </p:nvSpPr>
        <p:spPr>
          <a:xfrm flipH="1">
            <a:off x="13522775" y="1405862"/>
            <a:ext cx="2590800" cy="2455613"/>
          </a:xfrm>
          <a:prstGeom prst="rect">
            <a:avLst/>
          </a:prstGeom>
          <a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867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4" grpId="0" animBg="1"/>
      <p:bldP spid="7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>
            <a:extLst>
              <a:ext uri="{FF2B5EF4-FFF2-40B4-BE49-F238E27FC236}">
                <a16:creationId xmlns:a16="http://schemas.microsoft.com/office/drawing/2014/main" id="{AA89BB36-EDF0-4B42-4C48-4E467A36A691}"/>
              </a:ext>
            </a:extLst>
          </p:cNvPr>
          <p:cNvSpPr/>
          <p:nvPr/>
        </p:nvSpPr>
        <p:spPr>
          <a:xfrm>
            <a:off x="0" y="0"/>
            <a:ext cx="8610600" cy="10287000"/>
          </a:xfrm>
          <a:prstGeom prst="rect">
            <a:avLst/>
          </a:prstGeom>
          <a:blipFill>
            <a:blip r:embed="rId2" cstate="email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33628" t="331" r="-31860" b="-33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218F6A4C-DC4E-5559-D541-6CB74648E548}"/>
              </a:ext>
            </a:extLst>
          </p:cNvPr>
          <p:cNvSpPr/>
          <p:nvPr/>
        </p:nvSpPr>
        <p:spPr>
          <a:xfrm rot="5400000">
            <a:off x="8266377" y="304806"/>
            <a:ext cx="10287001" cy="9677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0591800" y="1114128"/>
            <a:ext cx="4486669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gradFill>
                  <a:gsLst>
                    <a:gs pos="100000">
                      <a:srgbClr val="009242"/>
                    </a:gs>
                    <a:gs pos="0">
                      <a:srgbClr val="002A13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591800" y="3288923"/>
            <a:ext cx="7020134" cy="58169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400" dirty="0">
                <a:gradFill>
                  <a:gsLst>
                    <a:gs pos="100000">
                      <a:srgbClr val="009242"/>
                    </a:gs>
                    <a:gs pos="0">
                      <a:srgbClr val="002A13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Deus abate e exalta</a:t>
            </a:r>
          </a:p>
          <a:p>
            <a:r>
              <a:rPr lang="pt-BR" sz="5400" dirty="0">
                <a:gradFill>
                  <a:gsLst>
                    <a:gs pos="100000">
                      <a:srgbClr val="009242"/>
                    </a:gs>
                    <a:gs pos="0">
                      <a:srgbClr val="002A13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 quem Ele quer.</a:t>
            </a:r>
          </a:p>
          <a:p>
            <a:r>
              <a:rPr lang="pt-BR" sz="5400" dirty="0">
                <a:gradFill>
                  <a:gsLst>
                    <a:gs pos="100000">
                      <a:srgbClr val="009242"/>
                    </a:gs>
                    <a:gs pos="0">
                      <a:srgbClr val="002A13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Se humilhados, devemos glorificá-lo.</a:t>
            </a:r>
          </a:p>
          <a:p>
            <a:r>
              <a:rPr lang="pt-BR" sz="5400" dirty="0">
                <a:gradFill>
                  <a:gsLst>
                    <a:gs pos="100000">
                      <a:srgbClr val="009242"/>
                    </a:gs>
                    <a:gs pos="0">
                      <a:srgbClr val="002A13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Se exaltados, a glória continua sendo toda </a:t>
            </a:r>
            <a:r>
              <a:rPr lang="pt-BR" sz="5400" dirty="0" err="1">
                <a:gradFill>
                  <a:gsLst>
                    <a:gs pos="100000">
                      <a:srgbClr val="009242"/>
                    </a:gs>
                    <a:gs pos="0">
                      <a:srgbClr val="002A13"/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dEle.</a:t>
            </a:r>
            <a:endParaRPr lang="pt-BR" sz="5400" dirty="0">
              <a:gradFill>
                <a:gsLst>
                  <a:gs pos="100000">
                    <a:srgbClr val="009242"/>
                  </a:gs>
                  <a:gs pos="0">
                    <a:srgbClr val="002A13"/>
                  </a:gs>
                </a:gsLst>
                <a:lin ang="11400000" scaled="0"/>
              </a:gra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67531" y="943050"/>
            <a:ext cx="2269673" cy="226967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7AF2B3FF-69C9-69E9-DAA8-78312A6C73FD}"/>
              </a:ext>
            </a:extLst>
          </p:cNvPr>
          <p:cNvSpPr/>
          <p:nvPr/>
        </p:nvSpPr>
        <p:spPr>
          <a:xfrm>
            <a:off x="2880577" y="2233100"/>
            <a:ext cx="6388780" cy="6055416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1" t="-28698" r="-76827"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4029E8BD-9B1C-DCCB-4E06-EFCC5630DD2C}"/>
              </a:ext>
            </a:extLst>
          </p:cNvPr>
          <p:cNvSpPr/>
          <p:nvPr/>
        </p:nvSpPr>
        <p:spPr>
          <a:xfrm flipH="1">
            <a:off x="7577911" y="1294684"/>
            <a:ext cx="2590800" cy="2455613"/>
          </a:xfrm>
          <a:prstGeom prst="rect">
            <a:avLst/>
          </a:prstGeom>
          <a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6328" t="-582" r="-26165" b="582"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FC952A64-7640-1655-73C9-270B82D39DB8}"/>
              </a:ext>
            </a:extLst>
          </p:cNvPr>
          <p:cNvSpPr/>
          <p:nvPr/>
        </p:nvSpPr>
        <p:spPr>
          <a:xfrm flipH="1">
            <a:off x="1246223" y="6189610"/>
            <a:ext cx="3268708" cy="3098148"/>
          </a:xfrm>
          <a:prstGeom prst="rect">
            <a:avLst/>
          </a:prstGeom>
          <a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4662" t="252" r="-45120" b="-252"/>
            </a:stretch>
          </a:blip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721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4" grpId="0" animBg="1"/>
      <p:bldP spid="6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l="-10625"/>
            </a:stretch>
          </a:blipFill>
        </p:spPr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A0339DB-C2FA-5D69-D349-E933A1062D72}"/>
              </a:ext>
            </a:extLst>
          </p:cNvPr>
          <p:cNvSpPr/>
          <p:nvPr/>
        </p:nvSpPr>
        <p:spPr>
          <a:xfrm>
            <a:off x="4758171" y="495300"/>
            <a:ext cx="8805427" cy="912513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DFFA4FCE-2645-4919-973B-404E415F25D1}"/>
              </a:ext>
            </a:extLst>
          </p:cNvPr>
          <p:cNvGrpSpPr/>
          <p:nvPr/>
        </p:nvGrpSpPr>
        <p:grpSpPr>
          <a:xfrm>
            <a:off x="4758173" y="7260148"/>
            <a:ext cx="8805427" cy="1124948"/>
            <a:chOff x="0" y="0"/>
            <a:chExt cx="6862939" cy="3093494"/>
          </a:xfrm>
          <a:gradFill>
            <a:gsLst>
              <a:gs pos="49500">
                <a:srgbClr val="876241"/>
              </a:gs>
              <a:gs pos="100000">
                <a:srgbClr val="271D13"/>
              </a:gs>
              <a:gs pos="0">
                <a:srgbClr val="1F170F"/>
              </a:gs>
            </a:gsLst>
            <a:lin ang="11400000" scaled="0"/>
          </a:gra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49A11EEF-8417-4E94-A23F-C2BE352EC080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4769288" y="8365049"/>
            <a:ext cx="8794310" cy="1255381"/>
            <a:chOff x="0" y="0"/>
            <a:chExt cx="6862939" cy="3093494"/>
          </a:xfrm>
          <a:solidFill>
            <a:srgbClr val="091D27"/>
          </a:soli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6781800" y="8572500"/>
            <a:ext cx="6625356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5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Ester 6.1-14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4758171" y="8354474"/>
            <a:ext cx="1958661" cy="1255381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64805" y="8375352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5078132" y="7312104"/>
            <a:ext cx="8176623" cy="110799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6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0A3B8E27-6550-1D6B-438D-3A77422CD7FF}"/>
              </a:ext>
            </a:extLst>
          </p:cNvPr>
          <p:cNvSpPr/>
          <p:nvPr/>
        </p:nvSpPr>
        <p:spPr>
          <a:xfrm>
            <a:off x="4758171" y="495300"/>
            <a:ext cx="8805427" cy="6764846"/>
          </a:xfrm>
          <a:prstGeom prst="rect">
            <a:avLst/>
          </a:prstGeom>
          <a:blipFill>
            <a:blip r:embed="rId4" cstate="email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tx1">
              <a:lumMod val="50000"/>
              <a:lumOff val="50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F16BEA-4B72-B12C-07CD-8D0286B9F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86"/>
          <a:stretch/>
        </p:blipFill>
        <p:spPr>
          <a:xfrm>
            <a:off x="-36509" y="0"/>
            <a:ext cx="18324510" cy="10287000"/>
          </a:xfrm>
          <a:prstGeom prst="rect">
            <a:avLst/>
          </a:prstGeom>
        </p:spPr>
      </p:pic>
      <p:grpSp>
        <p:nvGrpSpPr>
          <p:cNvPr id="14" name="Group 3">
            <a:extLst>
              <a:ext uri="{FF2B5EF4-FFF2-40B4-BE49-F238E27FC236}">
                <a16:creationId xmlns:a16="http://schemas.microsoft.com/office/drawing/2014/main" id="{B138CC9C-D0D4-4922-B65C-4FBE50E8DFAF}"/>
              </a:ext>
            </a:extLst>
          </p:cNvPr>
          <p:cNvGrpSpPr/>
          <p:nvPr/>
        </p:nvGrpSpPr>
        <p:grpSpPr>
          <a:xfrm>
            <a:off x="680934" y="0"/>
            <a:ext cx="8915400" cy="10325099"/>
            <a:chOff x="0" y="7697"/>
            <a:chExt cx="6862939" cy="3093494"/>
          </a:xfrm>
          <a:pattFill prst="zigZag">
            <a:fgClr>
              <a:schemeClr val="bg2"/>
            </a:fgClr>
            <a:bgClr>
              <a:schemeClr val="bg1">
                <a:lumMod val="95000"/>
              </a:schemeClr>
            </a:bgClr>
          </a:pattFill>
        </p:grpSpPr>
        <p:sp>
          <p:nvSpPr>
            <p:cNvPr id="15" name="Freeform 4">
              <a:extLst>
                <a:ext uri="{FF2B5EF4-FFF2-40B4-BE49-F238E27FC236}">
                  <a16:creationId xmlns:a16="http://schemas.microsoft.com/office/drawing/2014/main" id="{785D90EC-1111-431F-A0DA-A766FB68C10E}"/>
                </a:ext>
              </a:extLst>
            </p:cNvPr>
            <p:cNvSpPr/>
            <p:nvPr/>
          </p:nvSpPr>
          <p:spPr>
            <a:xfrm>
              <a:off x="0" y="7697"/>
              <a:ext cx="6862939" cy="3093494"/>
            </a:xfrm>
            <a:prstGeom prst="rect">
              <a:avLst/>
            </a:prstGeom>
            <a:grpFill/>
            <a:ln w="28575">
              <a:noFill/>
              <a:prstDash val="sysDash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702853E1-A762-4601-B0C2-31FA0C050879}"/>
              </a:ext>
            </a:extLst>
          </p:cNvPr>
          <p:cNvSpPr/>
          <p:nvPr/>
        </p:nvSpPr>
        <p:spPr>
          <a:xfrm>
            <a:off x="9219672" y="1217323"/>
            <a:ext cx="8077728" cy="7852354"/>
          </a:xfrm>
          <a:prstGeom prst="roundRect">
            <a:avLst>
              <a:gd name="adj" fmla="val 0"/>
            </a:avLst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9712" y="800100"/>
            <a:ext cx="1619488" cy="1619488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1047221" y="1214794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1135170" y="2400300"/>
            <a:ext cx="7704030" cy="67710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Na lição anterior, Ester recebe Assuero e </a:t>
            </a:r>
            <a:r>
              <a:rPr lang="pt-BR" sz="4000" dirty="0" err="1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Hamã</a:t>
            </a:r>
            <a:r>
              <a:rPr lang="pt-BR" sz="40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para um banquete. Em vez de fazer seu pedido, ela pede ao rei que compareça a outro banquete, no dia seguinte, também junto com </a:t>
            </a:r>
            <a:r>
              <a:rPr lang="pt-BR" sz="4000" dirty="0" err="1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Hamã</a:t>
            </a:r>
            <a:r>
              <a:rPr lang="pt-BR" sz="40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. Naquela noite, fatos novos aconteceriam em </a:t>
            </a:r>
            <a:r>
              <a:rPr lang="pt-BR" sz="4000" dirty="0" err="1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Susã</a:t>
            </a:r>
            <a:r>
              <a:rPr lang="pt-BR" sz="4000" dirty="0">
                <a:gradFill>
                  <a:gsLst>
                    <a:gs pos="100000">
                      <a:srgbClr val="876241"/>
                    </a:gs>
                    <a:gs pos="0">
                      <a:schemeClr val="tx1">
                        <a:lumMod val="95000"/>
                        <a:lumOff val="5000"/>
                      </a:schemeClr>
                    </a:gs>
                  </a:gsLst>
                  <a:lin ang="11400000" scaled="0"/>
                </a:gradFill>
                <a:latin typeface="Arial" panose="020B0604020202020204" pitchFamily="34" charset="0"/>
                <a:cs typeface="Arial" panose="020B0604020202020204" pitchFamily="34" charset="0"/>
              </a:rPr>
              <a:t> alterando totalmente o cenário da história. Deus sabe o que estará nos jornais de amanhã.</a:t>
            </a:r>
          </a:p>
        </p:txBody>
      </p:sp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aixaDeTexto 12">
            <a:extLst>
              <a:ext uri="{FF2B5EF4-FFF2-40B4-BE49-F238E27FC236}">
                <a16:creationId xmlns:a16="http://schemas.microsoft.com/office/drawing/2014/main" id="{291AC14B-D482-4231-B473-27ECB3CB0024}"/>
              </a:ext>
            </a:extLst>
          </p:cNvPr>
          <p:cNvSpPr txBox="1"/>
          <p:nvPr/>
        </p:nvSpPr>
        <p:spPr>
          <a:xfrm flipH="1">
            <a:off x="4066927" y="3620006"/>
            <a:ext cx="10154146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pt-BR" sz="9600" b="1" dirty="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OBJETIVOS DA LIÇÃO </a:t>
            </a:r>
          </a:p>
        </p:txBody>
      </p:sp>
    </p:spTree>
    <p:extLst>
      <p:ext uri="{BB962C8B-B14F-4D97-AF65-F5344CB8AC3E}">
        <p14:creationId xmlns:p14="http://schemas.microsoft.com/office/powerpoint/2010/main" val="6777848"/>
      </p:ext>
    </p:extLst>
  </p:cSld>
  <p:clrMapOvr>
    <a:masterClrMapping/>
  </p:clrMapOvr>
  <p:transition spd="slow" advClick="0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>
            <a:extLst>
              <a:ext uri="{FF2B5EF4-FFF2-40B4-BE49-F238E27FC236}">
                <a16:creationId xmlns:a16="http://schemas.microsoft.com/office/drawing/2014/main" id="{B4024D16-A65C-0FD7-9CB8-26EFFB8F2C2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8887" b="8887"/>
          <a:stretch/>
        </p:blipFill>
        <p:spPr>
          <a:xfrm flipH="1">
            <a:off x="0" y="0"/>
            <a:ext cx="18288000" cy="10286995"/>
          </a:xfrm>
          <a:custGeom>
            <a:avLst/>
            <a:gdLst>
              <a:gd name="connsiteX0" fmla="*/ 0 w 18288000"/>
              <a:gd name="connsiteY0" fmla="*/ 0 h 10286995"/>
              <a:gd name="connsiteX1" fmla="*/ 18288000 w 18288000"/>
              <a:gd name="connsiteY1" fmla="*/ 0 h 10286995"/>
              <a:gd name="connsiteX2" fmla="*/ 18288000 w 18288000"/>
              <a:gd name="connsiteY2" fmla="*/ 10286995 h 10286995"/>
              <a:gd name="connsiteX3" fmla="*/ 0 w 18288000"/>
              <a:gd name="connsiteY3" fmla="*/ 10286995 h 1028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6995">
                <a:moveTo>
                  <a:pt x="0" y="0"/>
                </a:moveTo>
                <a:lnTo>
                  <a:pt x="18288000" y="0"/>
                </a:lnTo>
                <a:lnTo>
                  <a:pt x="18288000" y="10286995"/>
                </a:lnTo>
                <a:lnTo>
                  <a:pt x="0" y="10286995"/>
                </a:lnTo>
                <a:close/>
              </a:path>
            </a:pathLst>
          </a:cu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5F8243A3-EDA5-A901-6BF6-9459692FD51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77000">
                <a:schemeClr val="accent3">
                  <a:lumMod val="50000"/>
                  <a:alpha val="0"/>
                </a:schemeClr>
              </a:gs>
              <a:gs pos="0">
                <a:schemeClr val="accent3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D023080-FDBC-BDF0-ED29-D6255D17A268}"/>
              </a:ext>
            </a:extLst>
          </p:cNvPr>
          <p:cNvSpPr/>
          <p:nvPr/>
        </p:nvSpPr>
        <p:spPr>
          <a:xfrm>
            <a:off x="18307050" y="0"/>
            <a:ext cx="6102000" cy="10286997"/>
          </a:xfrm>
          <a:prstGeom prst="rect">
            <a:avLst/>
          </a:prstGeom>
          <a:solidFill>
            <a:srgbClr val="1F13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7BA06302-697D-D885-F127-410CF9FFE5A8}"/>
              </a:ext>
            </a:extLst>
          </p:cNvPr>
          <p:cNvSpPr/>
          <p:nvPr/>
        </p:nvSpPr>
        <p:spPr>
          <a:xfrm>
            <a:off x="24400050" y="-3"/>
            <a:ext cx="6102000" cy="10286999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/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CCCD631D-9C05-D242-54F0-622B0C5E0A8B}"/>
              </a:ext>
            </a:extLst>
          </p:cNvPr>
          <p:cNvSpPr txBox="1"/>
          <p:nvPr/>
        </p:nvSpPr>
        <p:spPr>
          <a:xfrm flipH="1">
            <a:off x="1180990" y="6362700"/>
            <a:ext cx="5144734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IDENTIFICAR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FE8C02BB-09FB-FB63-EBB7-83045CEE3333}"/>
              </a:ext>
            </a:extLst>
          </p:cNvPr>
          <p:cNvSpPr txBox="1"/>
          <p:nvPr/>
        </p:nvSpPr>
        <p:spPr>
          <a:xfrm flipH="1">
            <a:off x="1180990" y="7277100"/>
            <a:ext cx="6591410" cy="230832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4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ação de Deus no fato de o rei lembrar da boa ação de </a:t>
            </a:r>
            <a:r>
              <a:rPr lang="pt-BR" sz="48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Mardoqueu</a:t>
            </a:r>
            <a:endParaRPr lang="pt-BR" sz="48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196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3000">
        <p159:morph option="byObject"/>
      </p:transition>
    </mc:Choice>
    <mc:Fallback xmlns="">
      <p:transition spd="med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9B81F5D7-C3EC-49F5-A586-AC753ED6B59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481" r="9481"/>
          <a:stretch/>
        </p:blipFill>
        <p:spPr>
          <a:xfrm>
            <a:off x="6093002" y="1"/>
            <a:ext cx="12194999" cy="10286997"/>
          </a:xfrm>
          <a:custGeom>
            <a:avLst/>
            <a:gdLst>
              <a:gd name="connsiteX0" fmla="*/ 0 w 12194999"/>
              <a:gd name="connsiteY0" fmla="*/ 0 h 10286997"/>
              <a:gd name="connsiteX1" fmla="*/ 12194999 w 12194999"/>
              <a:gd name="connsiteY1" fmla="*/ 0 h 10286997"/>
              <a:gd name="connsiteX2" fmla="*/ 12194999 w 12194999"/>
              <a:gd name="connsiteY2" fmla="*/ 10286997 h 10286997"/>
              <a:gd name="connsiteX3" fmla="*/ 0 w 12194999"/>
              <a:gd name="connsiteY3" fmla="*/ 10286997 h 10286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4999" h="10286997">
                <a:moveTo>
                  <a:pt x="0" y="0"/>
                </a:moveTo>
                <a:lnTo>
                  <a:pt x="12194999" y="0"/>
                </a:lnTo>
                <a:lnTo>
                  <a:pt x="12194999" y="10286997"/>
                </a:lnTo>
                <a:lnTo>
                  <a:pt x="0" y="10286997"/>
                </a:lnTo>
                <a:close/>
              </a:path>
            </a:pathLst>
          </a:custGeom>
        </p:spPr>
      </p:pic>
      <p:sp>
        <p:nvSpPr>
          <p:cNvPr id="22" name="Retângulo 21">
            <a:extLst>
              <a:ext uri="{FF2B5EF4-FFF2-40B4-BE49-F238E27FC236}">
                <a16:creationId xmlns:a16="http://schemas.microsoft.com/office/drawing/2014/main" id="{844AB9C6-B4D4-8F07-138A-F45F01403AAD}"/>
              </a:ext>
            </a:extLst>
          </p:cNvPr>
          <p:cNvSpPr/>
          <p:nvPr/>
        </p:nvSpPr>
        <p:spPr>
          <a:xfrm>
            <a:off x="6093001" y="4396"/>
            <a:ext cx="12195000" cy="10282604"/>
          </a:xfrm>
          <a:prstGeom prst="rect">
            <a:avLst/>
          </a:prstGeom>
          <a:gradFill flip="none" rotWithShape="1">
            <a:gsLst>
              <a:gs pos="90000">
                <a:srgbClr val="1F1320">
                  <a:alpha val="0"/>
                </a:srgbClr>
              </a:gs>
              <a:gs pos="0">
                <a:srgbClr val="1F132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476CEE5C-1093-E3B9-EC13-9E6EA4393FC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9724" r="29724"/>
          <a:stretch/>
        </p:blipFill>
        <p:spPr>
          <a:xfrm flipH="1">
            <a:off x="0" y="4398"/>
            <a:ext cx="6093001" cy="10278205"/>
          </a:xfrm>
          <a:custGeom>
            <a:avLst/>
            <a:gdLst>
              <a:gd name="connsiteX0" fmla="*/ 0 w 6102000"/>
              <a:gd name="connsiteY0" fmla="*/ 0 h 10278205"/>
              <a:gd name="connsiteX1" fmla="*/ 6102000 w 6102000"/>
              <a:gd name="connsiteY1" fmla="*/ 0 h 10278205"/>
              <a:gd name="connsiteX2" fmla="*/ 6102000 w 6102000"/>
              <a:gd name="connsiteY2" fmla="*/ 10278205 h 10278205"/>
              <a:gd name="connsiteX3" fmla="*/ 0 w 6102000"/>
              <a:gd name="connsiteY3" fmla="*/ 10278205 h 10278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02000" h="10278205">
                <a:moveTo>
                  <a:pt x="0" y="0"/>
                </a:moveTo>
                <a:lnTo>
                  <a:pt x="6102000" y="0"/>
                </a:lnTo>
                <a:lnTo>
                  <a:pt x="6102000" y="10278205"/>
                </a:lnTo>
                <a:lnTo>
                  <a:pt x="0" y="10278205"/>
                </a:lnTo>
                <a:close/>
              </a:path>
            </a:pathLst>
          </a:custGeom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EF956CF7-1B80-6248-C910-79E64F556451}"/>
              </a:ext>
            </a:extLst>
          </p:cNvPr>
          <p:cNvSpPr/>
          <p:nvPr/>
        </p:nvSpPr>
        <p:spPr>
          <a:xfrm>
            <a:off x="0" y="4397"/>
            <a:ext cx="6093001" cy="10282603"/>
          </a:xfrm>
          <a:prstGeom prst="rect">
            <a:avLst/>
          </a:prstGeom>
          <a:gradFill flip="none" rotWithShape="1">
            <a:gsLst>
              <a:gs pos="78000">
                <a:schemeClr val="accent3">
                  <a:lumMod val="50000"/>
                  <a:alpha val="0"/>
                </a:schemeClr>
              </a:gs>
              <a:gs pos="0">
                <a:schemeClr val="accent3">
                  <a:lumMod val="5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CFE6BB75-14DA-78C1-61AD-C25C4EC6DF17}"/>
              </a:ext>
            </a:extLst>
          </p:cNvPr>
          <p:cNvSpPr txBox="1"/>
          <p:nvPr/>
        </p:nvSpPr>
        <p:spPr>
          <a:xfrm flipH="1">
            <a:off x="493799" y="6743700"/>
            <a:ext cx="5050366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IDENTIFICAR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BF5999E-9567-E337-0C6B-7EA5393DA305}"/>
              </a:ext>
            </a:extLst>
          </p:cNvPr>
          <p:cNvSpPr txBox="1"/>
          <p:nvPr/>
        </p:nvSpPr>
        <p:spPr>
          <a:xfrm flipH="1">
            <a:off x="228600" y="7658100"/>
            <a:ext cx="5580765" cy="1938992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spcAft>
                <a:spcPts val="800"/>
              </a:spcAft>
            </a:pP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ação de Deus no fato de o rei lembrar da boa ação de 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Mardoqueu</a:t>
            </a:r>
            <a:endParaRPr lang="pt-BR" sz="40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7BA06302-697D-D885-F127-410CF9FFE5A8}"/>
              </a:ext>
            </a:extLst>
          </p:cNvPr>
          <p:cNvSpPr/>
          <p:nvPr/>
        </p:nvSpPr>
        <p:spPr>
          <a:xfrm>
            <a:off x="18288000" y="-3"/>
            <a:ext cx="6102000" cy="10286999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2700" dirty="0"/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BEBC381B-9031-323B-9727-7D73EB6B0070}"/>
              </a:ext>
            </a:extLst>
          </p:cNvPr>
          <p:cNvSpPr txBox="1"/>
          <p:nvPr/>
        </p:nvSpPr>
        <p:spPr>
          <a:xfrm flipH="1">
            <a:off x="7238998" y="6777403"/>
            <a:ext cx="5257801" cy="86953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DESCREVER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FCD06F8F-24C0-1DAD-05ED-3471E76A0B91}"/>
              </a:ext>
            </a:extLst>
          </p:cNvPr>
          <p:cNvSpPr txBox="1"/>
          <p:nvPr/>
        </p:nvSpPr>
        <p:spPr>
          <a:xfrm flipH="1">
            <a:off x="7251698" y="7691803"/>
            <a:ext cx="5245101" cy="212365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como </a:t>
            </a:r>
            <a:r>
              <a:rPr lang="pt-BR" sz="4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Hamã</a:t>
            </a:r>
            <a:r>
              <a:rPr lang="pt-BR" sz="44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foi chamado para honrar </a:t>
            </a:r>
            <a:r>
              <a:rPr lang="pt-BR" sz="44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Mardoqueu</a:t>
            </a:r>
            <a:endParaRPr lang="pt-BR" sz="44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3125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 advTm="1000">
        <p159:morph option="byObject"/>
      </p:transition>
    </mc:Choice>
    <mc:Fallback xmlns="">
      <p:transition spd="med" advTm="1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5544</TotalTime>
  <Words>740</Words>
  <Application>Microsoft Office PowerPoint</Application>
  <PresentationFormat>Personalizar</PresentationFormat>
  <Paragraphs>70</Paragraphs>
  <Slides>20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4" baseType="lpstr">
      <vt:lpstr>Calibri</vt:lpstr>
      <vt:lpstr>Arial</vt:lpstr>
      <vt:lpstr>Poppins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Humilhação de Hamã e a Honra de Mardoqueu</dc:title>
  <dc:creator>Henrique Nascimento</dc:creator>
  <cp:lastModifiedBy>HERBETH LINS</cp:lastModifiedBy>
  <cp:revision>117</cp:revision>
  <dcterms:created xsi:type="dcterms:W3CDTF">2006-08-16T00:00:00Z</dcterms:created>
  <dcterms:modified xsi:type="dcterms:W3CDTF">2024-09-09T18:42:48Z</dcterms:modified>
  <dc:identifier>DAFjsyPzqZA</dc:identifier>
</cp:coreProperties>
</file>