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591" r:id="rId2"/>
    <p:sldId id="291" r:id="rId3"/>
    <p:sldId id="400" r:id="rId4"/>
    <p:sldId id="495" r:id="rId5"/>
    <p:sldId id="468" r:id="rId6"/>
    <p:sldId id="348" r:id="rId7"/>
    <p:sldId id="546" r:id="rId8"/>
    <p:sldId id="543" r:id="rId9"/>
    <p:sldId id="544" r:id="rId10"/>
    <p:sldId id="545" r:id="rId11"/>
    <p:sldId id="547" r:id="rId12"/>
    <p:sldId id="418" r:id="rId13"/>
    <p:sldId id="293" r:id="rId14"/>
    <p:sldId id="642" r:id="rId15"/>
    <p:sldId id="643" r:id="rId16"/>
    <p:sldId id="644" r:id="rId17"/>
    <p:sldId id="287" r:id="rId18"/>
    <p:sldId id="444" r:id="rId19"/>
    <p:sldId id="320" r:id="rId20"/>
    <p:sldId id="321" r:id="rId21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Poppins" panose="00000500000000000000" pitchFamily="50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310"/>
    <a:srgbClr val="5B3B1B"/>
    <a:srgbClr val="39200A"/>
    <a:srgbClr val="7A4F24"/>
    <a:srgbClr val="B57535"/>
    <a:srgbClr val="102334"/>
    <a:srgbClr val="580000"/>
    <a:srgbClr val="1D1005"/>
    <a:srgbClr val="005426"/>
    <a:srgbClr val="006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8" autoAdjust="0"/>
    <p:restoredTop sz="94622" autoAdjust="0"/>
  </p:normalViewPr>
  <p:slideViewPr>
    <p:cSldViewPr>
      <p:cViewPr varScale="1">
        <p:scale>
          <a:sx n="74" d="100"/>
          <a:sy n="74" d="100"/>
        </p:scale>
        <p:origin x="54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braajaula.com/ferramenta-ebd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microsoft.com/office/2007/relationships/hdphoto" Target="../media/hdphoto9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microsoft.com/office/2007/relationships/hdphoto" Target="../media/hdphoto9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microsoft.com/office/2007/relationships/hdphoto" Target="../media/hdphoto9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microsoft.com/office/2007/relationships/hdphoto" Target="../media/hdphoto9.wdp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4000500" y="-4000502"/>
            <a:ext cx="10287002" cy="18288001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096F49-F1B2-46AB-8BB4-1BB6F25EB8C0}"/>
              </a:ext>
            </a:extLst>
          </p:cNvPr>
          <p:cNvSpPr txBox="1"/>
          <p:nvPr/>
        </p:nvSpPr>
        <p:spPr>
          <a:xfrm>
            <a:off x="685800" y="1333500"/>
            <a:ext cx="16002000" cy="88947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🚫 Proibido Compartilhamento e Revenda 🚫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slide é de propriedade exclusiva da Ferramenta EBD - Abra a Jaula e destina-se apenas ao uso dos assinantes. Qualquer compartilhamento, revenda ou distribuição não autorizada é estritamente proibido.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🔒 Uso Exclusivo do Assinante 🔒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conteúdo é exclusivo e deve ser utilizado somente pelo assinante da Ferramenta EBD. Qualquer reprodução, total ou parcial, sem autorização expressa é considerada uma violação dos direitos autorais.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🏴‍☠ Pirataria é Crime! 🏴‍☠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 você encontrar este slide sendo vendido ou baixado por meio de sites, blogs ou grupos de redes sociais, saiba que isso está sendo feito de forma pirata e por má fé. Denuncie qualquer uso indevido!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Caso tenha adquirido esse material em outro lugar que não seja na plataforma da Ferramenta EBD – Abra a Jaula, abençoe o trabalho e esforço dos produtores para que possam continuar produzindo. Aperte neste link e seja assinante do material original: 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https://abraajaula.com/ferramenta-ebd/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Não se preocupe, essa folha de slide não atrapalhará sua apresentação. 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Equipe: Ferramenta EBD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4EEE2EBA-4481-42BF-93EB-CFAD4104DA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193030"/>
            <a:ext cx="3491034" cy="7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689" b="6365"/>
          <a:stretch/>
        </p:blipFill>
        <p:spPr>
          <a:xfrm flipH="1">
            <a:off x="-15041" y="-6859805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-6859803"/>
            <a:ext cx="18318082" cy="34272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24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645" b="40645"/>
          <a:stretch/>
        </p:blipFill>
        <p:spPr>
          <a:xfrm flipH="1">
            <a:off x="-15041" y="-3427200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-15041" y="-3432606"/>
            <a:ext cx="18333123" cy="3432604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6" b="836"/>
          <a:stretch/>
        </p:blipFill>
        <p:spPr>
          <a:xfrm>
            <a:off x="-15041" y="-10814"/>
            <a:ext cx="18318082" cy="10297817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-5408"/>
            <a:ext cx="18318082" cy="10297817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100000">
                <a:srgbClr val="58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2573000" y="-6168092"/>
            <a:ext cx="4800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I. CONHECER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 visão de Daniel do carneiro e do bode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838200" y="-2552700"/>
            <a:ext cx="5410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COMPRENDER</a:t>
            </a:r>
          </a:p>
          <a:p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 revelação de Deus sobre o futuro de Israel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10744200" y="7210842"/>
            <a:ext cx="66294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ENTENDER</a:t>
            </a:r>
          </a:p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o teor da profecia das Setenta Semanas</a:t>
            </a:r>
          </a:p>
        </p:txBody>
      </p:sp>
    </p:spTree>
    <p:extLst>
      <p:ext uri="{BB962C8B-B14F-4D97-AF65-F5344CB8AC3E}">
        <p14:creationId xmlns:p14="http://schemas.microsoft.com/office/powerpoint/2010/main" val="2468333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638" b="33638"/>
          <a:stretch/>
        </p:blipFill>
        <p:spPr>
          <a:xfrm>
            <a:off x="-15041" y="6859803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6854395"/>
            <a:ext cx="18318082" cy="3438014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75000">
                <a:srgbClr val="580000">
                  <a:alpha val="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645" b="40645"/>
          <a:stretch/>
        </p:blipFill>
        <p:spPr>
          <a:xfrm flipH="1">
            <a:off x="-15041" y="3432603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-15041" y="3427197"/>
            <a:ext cx="18333123" cy="3432604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682" b="6372"/>
          <a:stretch/>
        </p:blipFill>
        <p:spPr>
          <a:xfrm flipH="1">
            <a:off x="-15041" y="-2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0"/>
            <a:ext cx="18318082" cy="34272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24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1353800" y="419100"/>
            <a:ext cx="62484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I. APRENDER 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com a postura de Daniel de estudo e oração diante da profecia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762000" y="4305300"/>
            <a:ext cx="5334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COMPREENDER</a:t>
            </a:r>
          </a:p>
          <a:p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 revelação de Deus sobre o futuro de Israel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10896600" y="7591842"/>
            <a:ext cx="67056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ENTENDER</a:t>
            </a:r>
          </a:p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o teor da profecia das Setenta Semanas</a:t>
            </a:r>
          </a:p>
        </p:txBody>
      </p:sp>
    </p:spTree>
    <p:extLst>
      <p:ext uri="{BB962C8B-B14F-4D97-AF65-F5344CB8AC3E}">
        <p14:creationId xmlns:p14="http://schemas.microsoft.com/office/powerpoint/2010/main" val="1771109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9E2EE968-5B86-3406-A72C-55FF25D39E5F}"/>
              </a:ext>
            </a:extLst>
          </p:cNvPr>
          <p:cNvSpPr/>
          <p:nvPr/>
        </p:nvSpPr>
        <p:spPr>
          <a:xfrm flipH="1">
            <a:off x="0" y="0"/>
            <a:ext cx="18288000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A134C04-ADD1-8974-8623-84B4F1846FA1}"/>
              </a:ext>
            </a:extLst>
          </p:cNvPr>
          <p:cNvSpPr txBox="1"/>
          <p:nvPr/>
        </p:nvSpPr>
        <p:spPr>
          <a:xfrm>
            <a:off x="12982575" y="-647700"/>
            <a:ext cx="1847850" cy="75713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48600" b="1" dirty="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9DA6FA7-925F-1469-D556-028CCB71A6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386" r="12386"/>
          <a:stretch/>
        </p:blipFill>
        <p:spPr>
          <a:xfrm>
            <a:off x="-488507" y="0"/>
            <a:ext cx="10318307" cy="10287000"/>
          </a:xfrm>
          <a:custGeom>
            <a:avLst/>
            <a:gdLst>
              <a:gd name="connsiteX0" fmla="*/ 0 w 10318307"/>
              <a:gd name="connsiteY0" fmla="*/ 0 h 10287000"/>
              <a:gd name="connsiteX1" fmla="*/ 8628102 w 10318307"/>
              <a:gd name="connsiteY1" fmla="*/ 0 h 10287000"/>
              <a:gd name="connsiteX2" fmla="*/ 8711951 w 10318307"/>
              <a:gd name="connsiteY2" fmla="*/ 83108 h 10287000"/>
              <a:gd name="connsiteX3" fmla="*/ 9625208 w 10318307"/>
              <a:gd name="connsiteY3" fmla="*/ 1418508 h 10287000"/>
              <a:gd name="connsiteX4" fmla="*/ 9220502 w 10318307"/>
              <a:gd name="connsiteY4" fmla="*/ 9337049 h 10287000"/>
              <a:gd name="connsiteX5" fmla="*/ 9163213 w 10318307"/>
              <a:gd name="connsiteY5" fmla="*/ 10183204 h 10287000"/>
              <a:gd name="connsiteX6" fmla="*/ 9116691 w 10318307"/>
              <a:gd name="connsiteY6" fmla="*/ 10287000 h 10287000"/>
              <a:gd name="connsiteX7" fmla="*/ 0 w 10318307"/>
              <a:gd name="connsiteY7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18307" h="10287000">
                <a:moveTo>
                  <a:pt x="0" y="0"/>
                </a:moveTo>
                <a:lnTo>
                  <a:pt x="8628102" y="0"/>
                </a:lnTo>
                <a:lnTo>
                  <a:pt x="8711951" y="83108"/>
                </a:lnTo>
                <a:cubicBezTo>
                  <a:pt x="9034045" y="424705"/>
                  <a:pt x="9339927" y="863530"/>
                  <a:pt x="9625208" y="1418508"/>
                </a:cubicBezTo>
                <a:cubicBezTo>
                  <a:pt x="11572730" y="5207158"/>
                  <a:pt x="8747861" y="6771564"/>
                  <a:pt x="9220502" y="9337049"/>
                </a:cubicBezTo>
                <a:cubicBezTo>
                  <a:pt x="9278659" y="9652724"/>
                  <a:pt x="9254647" y="9934203"/>
                  <a:pt x="9163213" y="10183204"/>
                </a:cubicBezTo>
                <a:lnTo>
                  <a:pt x="9116691" y="10287000"/>
                </a:lnTo>
                <a:lnTo>
                  <a:pt x="0" y="10287000"/>
                </a:lnTo>
                <a:close/>
              </a:path>
            </a:pathLst>
          </a:custGeom>
          <a:ln w="19050">
            <a:solidFill>
              <a:schemeClr val="bg1">
                <a:lumMod val="65000"/>
              </a:schemeClr>
            </a:solidFill>
          </a:ln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906000" y="5753100"/>
            <a:ext cx="8001000" cy="37856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8000" b="1" dirty="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ESTUDO E INTERCESSÃO DE DANIEL</a:t>
            </a:r>
          </a:p>
        </p:txBody>
      </p:sp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309" r="18309"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2828110"/>
            <a:ext cx="7271614" cy="543958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7327684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102870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373441" y="1227893"/>
            <a:ext cx="5896335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ESTUDO E INTERCESSÃO DE DANIEL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889357" y="2933700"/>
            <a:ext cx="6864500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reino dos caldeus havia chegado ao fim com a queda da Babilônia (</a:t>
            </a:r>
            <a:r>
              <a:rPr lang="pt-BR" sz="4000" dirty="0" err="1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Dn</a:t>
            </a:r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 5.30-31), e agora Israel encontrava-se sob o domínio do império Medo-Persa, sob o governo de Dario.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1729029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38689" y="1943100"/>
            <a:ext cx="6765836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Estudando as profecias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7550535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1542" b="11542"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3105319"/>
            <a:ext cx="7271614" cy="486907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70599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130591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373441" y="1505103"/>
            <a:ext cx="5896335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ESTUDO E INTERCESSÃO DE DANIEL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889357" y="3210910"/>
            <a:ext cx="68645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Consciente acerca das visões que Deus lhe dera, a mente de Daniel se volta para o seu povo, dedicando-se ao estudo das antigas profecias por meio das Escrituras (v.2).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2006239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38689" y="2220310"/>
            <a:ext cx="6765836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Estudando as profecias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728284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7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1542" b="11542"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2384780"/>
            <a:ext cx="7271614" cy="664492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81267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585373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373441" y="784566"/>
            <a:ext cx="5896335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ESTUDO E INTERCESSÃO DE DANIEL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889357" y="2490373"/>
            <a:ext cx="6864500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É interessante perceber o zelo de Daniel em ler e estudar o ensino ministrado por outros profetas.</a:t>
            </a:r>
          </a:p>
          <a:p>
            <a:r>
              <a:rPr lang="pt-BR" sz="3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verdadeiro profeta, afinal, jamais despreza o estudo sistematizado das Escrituras. Daniel era um homem de oração e também dos livros, tinha visões, mas nunca abandonou a Palavra escrita de Deus.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1285702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38689" y="1499773"/>
            <a:ext cx="6765836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Persiste em ler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834964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7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96" b="696"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2624877"/>
            <a:ext cx="7271614" cy="603532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77457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82547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373441" y="1024663"/>
            <a:ext cx="5896335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ESTUDO E INTERCESSÃO DE DANIEL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889357" y="2730470"/>
            <a:ext cx="6864500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Ao compreender a mensagem, Daniel buscou o Senhor em oração e súplicas, com jejum (v.3). Ele estava empenhado em uma busca profunda e sincera pela ajuda divina. Ao longo de sua jornada de fidelidade, Daniel sempre se mostrou um homem de oração.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1525799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38689" y="1739870"/>
            <a:ext cx="6765836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Oração e jejum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796864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2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Box 15">
            <a:extLst>
              <a:ext uri="{FF2B5EF4-FFF2-40B4-BE49-F238E27FC236}">
                <a16:creationId xmlns:a16="http://schemas.microsoft.com/office/drawing/2014/main" id="{41272FF2-E332-4273-8ED4-F8C72CC704E9}"/>
              </a:ext>
            </a:extLst>
          </p:cNvPr>
          <p:cNvSpPr txBox="1"/>
          <p:nvPr/>
        </p:nvSpPr>
        <p:spPr>
          <a:xfrm>
            <a:off x="381000" y="2814578"/>
            <a:ext cx="70866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7200" b="1" dirty="0">
                <a:solidFill>
                  <a:srgbClr val="0003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Estudo, Oração e as Setenta Semanas de Daniel</a:t>
            </a:r>
          </a:p>
        </p:txBody>
      </p:sp>
      <p:sp>
        <p:nvSpPr>
          <p:cNvPr id="246" name="TextBox 16">
            <a:extLst>
              <a:ext uri="{FF2B5EF4-FFF2-40B4-BE49-F238E27FC236}">
                <a16:creationId xmlns:a16="http://schemas.microsoft.com/office/drawing/2014/main" id="{818D07A8-A360-4EAD-A0AE-91D408FBD283}"/>
              </a:ext>
            </a:extLst>
          </p:cNvPr>
          <p:cNvSpPr txBox="1"/>
          <p:nvPr/>
        </p:nvSpPr>
        <p:spPr>
          <a:xfrm>
            <a:off x="1752600" y="7429500"/>
            <a:ext cx="4495800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rgbClr val="0003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de Setembro 2024</a:t>
            </a:r>
          </a:p>
        </p:txBody>
      </p:sp>
      <p:sp>
        <p:nvSpPr>
          <p:cNvPr id="247" name="TextBox 16">
            <a:extLst>
              <a:ext uri="{FF2B5EF4-FFF2-40B4-BE49-F238E27FC236}">
                <a16:creationId xmlns:a16="http://schemas.microsoft.com/office/drawing/2014/main" id="{1B2F7132-E229-43EB-B907-CC41D0140B5C}"/>
              </a:ext>
            </a:extLst>
          </p:cNvPr>
          <p:cNvSpPr txBox="1"/>
          <p:nvPr/>
        </p:nvSpPr>
        <p:spPr>
          <a:xfrm>
            <a:off x="1798709" y="8141984"/>
            <a:ext cx="3695711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rgbClr val="0003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3º trimestre 2024</a:t>
            </a:r>
          </a:p>
        </p:txBody>
      </p:sp>
      <p:pic>
        <p:nvPicPr>
          <p:cNvPr id="248" name="Imagem 247">
            <a:extLst>
              <a:ext uri="{FF2B5EF4-FFF2-40B4-BE49-F238E27FC236}">
                <a16:creationId xmlns:a16="http://schemas.microsoft.com/office/drawing/2014/main" id="{ED22620E-2AE1-4B72-A4EF-3342BB259A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7658100"/>
            <a:ext cx="914400" cy="914400"/>
          </a:xfrm>
          <a:prstGeom prst="rect">
            <a:avLst/>
          </a:prstGeom>
        </p:spPr>
      </p:pic>
      <p:sp>
        <p:nvSpPr>
          <p:cNvPr id="250" name="Retângulo 249">
            <a:extLst>
              <a:ext uri="{FF2B5EF4-FFF2-40B4-BE49-F238E27FC236}">
                <a16:creationId xmlns:a16="http://schemas.microsoft.com/office/drawing/2014/main" id="{680A6F90-0BD2-437B-AB9B-B7F3A59E774B}"/>
              </a:ext>
            </a:extLst>
          </p:cNvPr>
          <p:cNvSpPr/>
          <p:nvPr/>
        </p:nvSpPr>
        <p:spPr>
          <a:xfrm>
            <a:off x="0" y="1360184"/>
            <a:ext cx="5746373" cy="1219200"/>
          </a:xfrm>
          <a:prstGeom prst="rect">
            <a:avLst/>
          </a:prstGeom>
          <a:gradFill flip="none" rotWithShape="1">
            <a:gsLst>
              <a:gs pos="0">
                <a:srgbClr val="5B3B1B"/>
              </a:gs>
              <a:gs pos="100000">
                <a:srgbClr val="39200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9" name="TextBox 22">
            <a:extLst>
              <a:ext uri="{FF2B5EF4-FFF2-40B4-BE49-F238E27FC236}">
                <a16:creationId xmlns:a16="http://schemas.microsoft.com/office/drawing/2014/main" id="{899C2825-4E8A-4C6F-BBB4-3C277E411C93}"/>
              </a:ext>
            </a:extLst>
          </p:cNvPr>
          <p:cNvSpPr txBox="1"/>
          <p:nvPr/>
        </p:nvSpPr>
        <p:spPr>
          <a:xfrm>
            <a:off x="2353467" y="1568161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12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5C8648A-1447-ED6D-21B2-17C89F7D47FD}"/>
              </a:ext>
            </a:extLst>
          </p:cNvPr>
          <p:cNvSpPr/>
          <p:nvPr/>
        </p:nvSpPr>
        <p:spPr>
          <a:xfrm>
            <a:off x="0" y="1360184"/>
            <a:ext cx="1932361" cy="1219200"/>
          </a:xfrm>
          <a:prstGeom prst="rect">
            <a:avLst/>
          </a:prstGeom>
          <a:pattFill prst="dkDnDiag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3" name="Imagem 252">
            <a:extLst>
              <a:ext uri="{FF2B5EF4-FFF2-40B4-BE49-F238E27FC236}">
                <a16:creationId xmlns:a16="http://schemas.microsoft.com/office/drawing/2014/main" id="{87A8FAF9-FDD3-4753-B5D1-D7479CBC0B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931" y="1371030"/>
            <a:ext cx="1143000" cy="1143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F4DE41DE-023D-425C-BC5E-288039E9C8DB}"/>
              </a:ext>
            </a:extLst>
          </p:cNvPr>
          <p:cNvSpPr/>
          <p:nvPr/>
        </p:nvSpPr>
        <p:spPr>
          <a:xfrm>
            <a:off x="7750330" y="-723900"/>
            <a:ext cx="13106400" cy="11269833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8247"/>
            </a:stretch>
          </a:blip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695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75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75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75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/>
      <p:bldP spid="246" grpId="0"/>
      <p:bldP spid="247" grpId="0"/>
      <p:bldP spid="250" grpId="0" animBg="1"/>
      <p:bldP spid="249" grpId="0"/>
      <p:bldP spid="2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4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8572499" y="571498"/>
            <a:ext cx="10287002" cy="9144001"/>
          </a:xfrm>
          <a:prstGeom prst="rect">
            <a:avLst/>
          </a:prstGeom>
          <a:pattFill prst="ltDnDiag">
            <a:fgClr>
              <a:srgbClr val="835F3F"/>
            </a:fgClr>
            <a:bgClr>
              <a:srgbClr val="46332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0363200" y="2081391"/>
            <a:ext cx="7620000" cy="618630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“Setenta semanas estão determinadas sobre o teu povo e sobre a tua santa cidade […].”</a:t>
            </a:r>
          </a:p>
          <a:p>
            <a:r>
              <a:rPr lang="pt-BR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6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</a:t>
            </a:r>
            <a:r>
              <a:rPr lang="pt-BR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9.24)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F60E09F-CCAF-8246-C6EC-B603AB9935ED}"/>
              </a:ext>
            </a:extLst>
          </p:cNvPr>
          <p:cNvSpPr/>
          <p:nvPr/>
        </p:nvSpPr>
        <p:spPr>
          <a:xfrm>
            <a:off x="1047872" y="525009"/>
            <a:ext cx="8959819" cy="8671993"/>
          </a:xfrm>
          <a:prstGeom prst="roundRect">
            <a:avLst>
              <a:gd name="adj" fmla="val 0"/>
            </a:avLst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D71ED5D-0589-F107-AB1A-8780C217D126}"/>
              </a:ext>
            </a:extLst>
          </p:cNvPr>
          <p:cNvSpPr/>
          <p:nvPr/>
        </p:nvSpPr>
        <p:spPr>
          <a:xfrm>
            <a:off x="4902291" y="190500"/>
            <a:ext cx="7067418" cy="1219200"/>
          </a:xfrm>
          <a:prstGeom prst="rect">
            <a:avLst/>
          </a:prstGeom>
          <a:gradFill flip="none" rotWithShape="1">
            <a:gsLst>
              <a:gs pos="0">
                <a:srgbClr val="6F5135"/>
              </a:gs>
              <a:gs pos="100000">
                <a:srgbClr val="271D1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5261267" y="416907"/>
            <a:ext cx="6230086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4902291" y="190500"/>
            <a:ext cx="45719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  <p:bldP spid="2" grpId="0" animBg="1"/>
      <p:bldP spid="21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-571502" y="571498"/>
            <a:ext cx="10287002" cy="9144001"/>
          </a:xfrm>
          <a:prstGeom prst="rect">
            <a:avLst/>
          </a:prstGeom>
          <a:pattFill prst="ltDnDiag">
            <a:fgClr>
              <a:schemeClr val="tx1">
                <a:lumMod val="85000"/>
                <a:lumOff val="15000"/>
              </a:schemeClr>
            </a:fgClr>
            <a:bgClr>
              <a:schemeClr val="tx1">
                <a:lumMod val="95000"/>
                <a:lumOff val="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381000" y="2298323"/>
            <a:ext cx="7467600" cy="58169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Deus revela os seus planos, mas os fiéis devem buscar entendimento e interceder pelo povo da promessa.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F60E09F-CCAF-8246-C6EC-B603AB9935ED}"/>
              </a:ext>
            </a:extLst>
          </p:cNvPr>
          <p:cNvSpPr/>
          <p:nvPr/>
        </p:nvSpPr>
        <p:spPr>
          <a:xfrm>
            <a:off x="8261381" y="525009"/>
            <a:ext cx="8959819" cy="8671993"/>
          </a:xfrm>
          <a:prstGeom prst="roundRect">
            <a:avLst>
              <a:gd name="adj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D71ED5D-0589-F107-AB1A-8780C217D126}"/>
              </a:ext>
            </a:extLst>
          </p:cNvPr>
          <p:cNvSpPr/>
          <p:nvPr/>
        </p:nvSpPr>
        <p:spPr>
          <a:xfrm flipH="1">
            <a:off x="5235406" y="342900"/>
            <a:ext cx="7243512" cy="12192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5594381" y="569307"/>
            <a:ext cx="6884537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12433199" y="342900"/>
            <a:ext cx="45719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945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  <p:bldP spid="2" grpId="0" animBg="1"/>
      <p:bldP spid="21" grpId="0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9699845" y="6197232"/>
            <a:ext cx="7772399" cy="1255381"/>
            <a:chOff x="0" y="0"/>
            <a:chExt cx="6862939" cy="3093494"/>
          </a:xfrm>
          <a:gradFill>
            <a:gsLst>
              <a:gs pos="49500">
                <a:srgbClr val="835F3F"/>
              </a:gs>
              <a:gs pos="100000">
                <a:srgbClr val="463322"/>
              </a:gs>
              <a:gs pos="0">
                <a:srgbClr val="463322"/>
              </a:gs>
            </a:gsLst>
            <a:lin ang="11400000" scaled="0"/>
          </a:gra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9623645" y="6249540"/>
            <a:ext cx="7772400" cy="1255381"/>
            <a:chOff x="0" y="0"/>
            <a:chExt cx="6862939" cy="3093494"/>
          </a:xfrm>
          <a:solidFill>
            <a:srgbClr val="1D1B1C"/>
          </a:soli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11658600" y="6515100"/>
            <a:ext cx="573744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9.1-4; 20-24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9639128" y="6253579"/>
            <a:ext cx="2020235" cy="1251342"/>
            <a:chOff x="0" y="0"/>
            <a:chExt cx="6862939" cy="3093494"/>
          </a:xfrm>
          <a:solidFill>
            <a:schemeClr val="bg1">
              <a:lumMod val="95000"/>
            </a:schemeClr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994185" y="6245942"/>
            <a:ext cx="1310121" cy="1310121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9372600" y="2628900"/>
            <a:ext cx="67056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pic>
        <p:nvPicPr>
          <p:cNvPr id="195" name="Imagem 194">
            <a:extLst>
              <a:ext uri="{FF2B5EF4-FFF2-40B4-BE49-F238E27FC236}">
                <a16:creationId xmlns:a16="http://schemas.microsoft.com/office/drawing/2014/main" id="{52DD0A84-057B-1AAE-C11A-3935B9CAC4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149" t="504" r="29744" b="-504"/>
          <a:stretch/>
        </p:blipFill>
        <p:spPr>
          <a:xfrm rot="191395">
            <a:off x="-3214520" y="-1643859"/>
            <a:ext cx="12054139" cy="12499414"/>
          </a:xfrm>
          <a:custGeom>
            <a:avLst/>
            <a:gdLst>
              <a:gd name="connsiteX0" fmla="*/ 1799437 w 9920539"/>
              <a:gd name="connsiteY0" fmla="*/ 0 h 10287000"/>
              <a:gd name="connsiteX1" fmla="*/ 7665197 w 9920539"/>
              <a:gd name="connsiteY1" fmla="*/ 0 h 10287000"/>
              <a:gd name="connsiteX2" fmla="*/ 7857270 w 9920539"/>
              <a:gd name="connsiteY2" fmla="*/ 206635 h 10287000"/>
              <a:gd name="connsiteX3" fmla="*/ 9920539 w 9920539"/>
              <a:gd name="connsiteY3" fmla="*/ 5562600 h 10287000"/>
              <a:gd name="connsiteX4" fmla="*/ 8377417 w 9920539"/>
              <a:gd name="connsiteY4" fmla="*/ 10270358 h 10287000"/>
              <a:gd name="connsiteX5" fmla="*/ 8364718 w 9920539"/>
              <a:gd name="connsiteY5" fmla="*/ 10287000 h 10287000"/>
              <a:gd name="connsiteX6" fmla="*/ 1799437 w 9920539"/>
              <a:gd name="connsiteY6" fmla="*/ 10287000 h 10287000"/>
              <a:gd name="connsiteX7" fmla="*/ 1799437 w 9920539"/>
              <a:gd name="connsiteY7" fmla="*/ 9696169 h 10287000"/>
              <a:gd name="connsiteX8" fmla="*/ 1857534 w 9920539"/>
              <a:gd name="connsiteY8" fmla="*/ 9687117 h 10287000"/>
              <a:gd name="connsiteX9" fmla="*/ 2654409 w 9920539"/>
              <a:gd name="connsiteY9" fmla="*/ 9480627 h 10287000"/>
              <a:gd name="connsiteX10" fmla="*/ 2831808 w 9920539"/>
              <a:gd name="connsiteY10" fmla="*/ 9411802 h 10287000"/>
              <a:gd name="connsiteX11" fmla="*/ 2769937 w 9920539"/>
              <a:gd name="connsiteY11" fmla="*/ 9392735 h 10287000"/>
              <a:gd name="connsiteX12" fmla="*/ 0 w 9920539"/>
              <a:gd name="connsiteY12" fmla="*/ 5306887 h 10287000"/>
              <a:gd name="connsiteX13" fmla="*/ 2063133 w 9920539"/>
              <a:gd name="connsiteY13" fmla="*/ 1545054 h 10287000"/>
              <a:gd name="connsiteX14" fmla="*/ 2143237 w 9920539"/>
              <a:gd name="connsiteY14" fmla="*/ 1500531 h 10287000"/>
              <a:gd name="connsiteX15" fmla="*/ 1857534 w 9920539"/>
              <a:gd name="connsiteY15" fmla="*/ 1438083 h 10287000"/>
              <a:gd name="connsiteX16" fmla="*/ 1799437 w 9920539"/>
              <a:gd name="connsiteY16" fmla="*/ 1429031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920539" h="10287000">
                <a:moveTo>
                  <a:pt x="1799437" y="0"/>
                </a:moveTo>
                <a:lnTo>
                  <a:pt x="7665197" y="0"/>
                </a:lnTo>
                <a:lnTo>
                  <a:pt x="7857270" y="206635"/>
                </a:lnTo>
                <a:cubicBezTo>
                  <a:pt x="9146237" y="1662124"/>
                  <a:pt x="9920539" y="3528097"/>
                  <a:pt x="9920539" y="5562600"/>
                </a:cubicBezTo>
                <a:cubicBezTo>
                  <a:pt x="9920539" y="7306460"/>
                  <a:pt x="9351664" y="8926501"/>
                  <a:pt x="8377417" y="10270358"/>
                </a:cubicBezTo>
                <a:lnTo>
                  <a:pt x="8364718" y="10287000"/>
                </a:lnTo>
                <a:lnTo>
                  <a:pt x="1799437" y="10287000"/>
                </a:lnTo>
                <a:lnTo>
                  <a:pt x="1799437" y="9696169"/>
                </a:lnTo>
                <a:lnTo>
                  <a:pt x="1857534" y="9687117"/>
                </a:lnTo>
                <a:cubicBezTo>
                  <a:pt x="2132394" y="9638046"/>
                  <a:pt x="2398741" y="9568585"/>
                  <a:pt x="2654409" y="9480627"/>
                </a:cubicBezTo>
                <a:lnTo>
                  <a:pt x="2831808" y="9411802"/>
                </a:lnTo>
                <a:lnTo>
                  <a:pt x="2769937" y="9392735"/>
                </a:lnTo>
                <a:cubicBezTo>
                  <a:pt x="1165176" y="8851068"/>
                  <a:pt x="0" y="7226644"/>
                  <a:pt x="0" y="5306887"/>
                </a:cubicBezTo>
                <a:cubicBezTo>
                  <a:pt x="0" y="3682478"/>
                  <a:pt x="834239" y="2269520"/>
                  <a:pt x="2063133" y="1545054"/>
                </a:cubicBezTo>
                <a:lnTo>
                  <a:pt x="2143237" y="1500531"/>
                </a:lnTo>
                <a:lnTo>
                  <a:pt x="1857534" y="1438083"/>
                </a:lnTo>
                <a:lnTo>
                  <a:pt x="1799437" y="1429031"/>
                </a:lnTo>
                <a:close/>
              </a:path>
            </a:pathLst>
          </a:custGeom>
          <a:ln w="76200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52807784-2319-9448-A2D6-343DD0E3C30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02853E1-A762-4601-B0C2-31FA0C050879}"/>
              </a:ext>
            </a:extLst>
          </p:cNvPr>
          <p:cNvSpPr/>
          <p:nvPr/>
        </p:nvSpPr>
        <p:spPr>
          <a:xfrm>
            <a:off x="6980950" y="-361950"/>
            <a:ext cx="11326929" cy="11010900"/>
          </a:xfrm>
          <a:prstGeom prst="roundRect">
            <a:avLst>
              <a:gd name="adj" fmla="val 0"/>
            </a:avLst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B138CC9C-D0D4-4922-B65C-4FBE50E8DFAF}"/>
              </a:ext>
            </a:extLst>
          </p:cNvPr>
          <p:cNvGrpSpPr/>
          <p:nvPr/>
        </p:nvGrpSpPr>
        <p:grpSpPr>
          <a:xfrm>
            <a:off x="304800" y="952500"/>
            <a:ext cx="8915400" cy="8915400"/>
            <a:chOff x="0" y="7697"/>
            <a:chExt cx="6862939" cy="3093494"/>
          </a:xfrm>
          <a:pattFill prst="zigZag">
            <a:fgClr>
              <a:schemeClr val="bg2"/>
            </a:fgClr>
            <a:bgClr>
              <a:schemeClr val="bg1">
                <a:lumMod val="95000"/>
              </a:schemeClr>
            </a:bgClr>
          </a:pattFill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785D90EC-1111-431F-A0DA-A766FB68C10E}"/>
                </a:ext>
              </a:extLst>
            </p:cNvPr>
            <p:cNvSpPr/>
            <p:nvPr/>
          </p:nvSpPr>
          <p:spPr>
            <a:xfrm>
              <a:off x="0" y="7697"/>
              <a:ext cx="6862939" cy="3093494"/>
            </a:xfrm>
            <a:prstGeom prst="rect">
              <a:avLst/>
            </a:prstGeom>
            <a:grpFill/>
            <a:ln w="28575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6957" y="1104900"/>
            <a:ext cx="1619488" cy="1619488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614466" y="1352789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702414" y="2616517"/>
            <a:ext cx="8212986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2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Nesta lição, estudaremos o capítulo 9 do livro de Daniel, ocasião em que o profeta se acha profundamente preocupado com o destino de seu povo e de Jerusalém. Ele busca entender o plano de Deus para a restauração de Israel e o fim do exílio. </a:t>
            </a: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99E7A2B2-4110-EE4E-AF1B-15ACCB056D45}"/>
              </a:ext>
            </a:extLst>
          </p:cNvPr>
          <p:cNvSpPr txBox="1"/>
          <p:nvPr/>
        </p:nvSpPr>
        <p:spPr>
          <a:xfrm>
            <a:off x="702414" y="5623560"/>
            <a:ext cx="8212986" cy="3939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2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Com fervor espiritual, orou a Deus buscando respostas, e sua oração sincera é atendida por uma revelação profunda por meio do anjo Gabriel. Esta revelação divina contém a profecia das Setenta Semanas, por meio da qual Deus faz saber sobre um período de tempo decretado para o seu povo e sua cidade santa.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3804580" y="2973675"/>
            <a:ext cx="10678841" cy="43396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13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 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32171388-9BC5-F962-E45B-DAF6DAB13A37}"/>
              </a:ext>
            </a:extLst>
          </p:cNvPr>
          <p:cNvGrpSpPr/>
          <p:nvPr/>
        </p:nvGrpSpPr>
        <p:grpSpPr>
          <a:xfrm>
            <a:off x="8397483" y="6890818"/>
            <a:ext cx="2020235" cy="1251342"/>
            <a:chOff x="0" y="0"/>
            <a:chExt cx="6862939" cy="3093494"/>
          </a:xfrm>
          <a:noFill/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6BA2CAA0-FCA3-2B28-E5CA-F70C6BA70389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</p:spTree>
    <p:extLst>
      <p:ext uri="{BB962C8B-B14F-4D97-AF65-F5344CB8AC3E}">
        <p14:creationId xmlns:p14="http://schemas.microsoft.com/office/powerpoint/2010/main" val="2457984637"/>
      </p:ext>
    </p:extLst>
  </p:cSld>
  <p:clrMapOvr>
    <a:masterClrMapping/>
  </p:clrMapOvr>
  <p:transition spd="med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638" b="33638"/>
          <a:stretch/>
        </p:blipFill>
        <p:spPr>
          <a:xfrm>
            <a:off x="-15041" y="13719606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13714198"/>
            <a:ext cx="18318082" cy="3438014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70000">
                <a:srgbClr val="580000">
                  <a:alpha val="3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645" b="40645"/>
          <a:stretch/>
        </p:blipFill>
        <p:spPr>
          <a:xfrm flipH="1">
            <a:off x="-15041" y="10292406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-15041" y="10287000"/>
            <a:ext cx="18333123" cy="3432604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48" b="12548"/>
          <a:stretch/>
        </p:blipFill>
        <p:spPr>
          <a:xfrm flipH="1">
            <a:off x="-15041" y="-2"/>
            <a:ext cx="18318082" cy="10290628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-2"/>
            <a:ext cx="18318082" cy="10290628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0744200" y="6718319"/>
            <a:ext cx="70104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I. APRENDER</a:t>
            </a:r>
          </a:p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com a postura de Daniel de estudo e oração diante da profecia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990600" y="11087100"/>
            <a:ext cx="5638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COMPREENDER</a:t>
            </a:r>
            <a:endParaRPr lang="pt-BR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 revelação de Deus sobre o futuro de Israel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11582400" y="14439900"/>
            <a:ext cx="6172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ENTENDER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o teor da profecia das Setenta Semanas</a:t>
            </a:r>
          </a:p>
        </p:txBody>
      </p:sp>
    </p:spTree>
    <p:extLst>
      <p:ext uri="{BB962C8B-B14F-4D97-AF65-F5344CB8AC3E}">
        <p14:creationId xmlns:p14="http://schemas.microsoft.com/office/powerpoint/2010/main" val="2545358059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638" b="33638"/>
          <a:stretch/>
        </p:blipFill>
        <p:spPr>
          <a:xfrm>
            <a:off x="-15041" y="10292408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10287000"/>
            <a:ext cx="18318082" cy="3438014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70000">
                <a:srgbClr val="580000">
                  <a:alpha val="3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415" b="7639"/>
          <a:stretch/>
        </p:blipFill>
        <p:spPr>
          <a:xfrm flipH="1">
            <a:off x="-15041" y="-3438020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-3438018"/>
            <a:ext cx="18318082" cy="34272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49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877" b="21877"/>
          <a:stretch/>
        </p:blipFill>
        <p:spPr>
          <a:xfrm flipH="1">
            <a:off x="0" y="-10820"/>
            <a:ext cx="18318082" cy="10303225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-15041" y="-10820"/>
            <a:ext cx="18333123" cy="10297820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1277600" y="-3009900"/>
            <a:ext cx="63246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I. APRENDER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com a postura de Daniel de estudo e oração diante da profecia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1219200" y="7124700"/>
            <a:ext cx="62484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COMPREENDER</a:t>
            </a:r>
          </a:p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revelação de Deus sobre o futuro de Israel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11277600" y="11010900"/>
            <a:ext cx="594360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ENTENDER</a:t>
            </a:r>
          </a:p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o teor da profecia das Setenta Semanas</a:t>
            </a:r>
          </a:p>
        </p:txBody>
      </p:sp>
    </p:spTree>
    <p:extLst>
      <p:ext uri="{BB962C8B-B14F-4D97-AF65-F5344CB8AC3E}">
        <p14:creationId xmlns:p14="http://schemas.microsoft.com/office/powerpoint/2010/main" val="3992514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6132</TotalTime>
  <Words>746</Words>
  <Application>Microsoft Office PowerPoint</Application>
  <PresentationFormat>Personalizar</PresentationFormat>
  <Paragraphs>74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4" baseType="lpstr">
      <vt:lpstr>Calibri</vt:lpstr>
      <vt:lpstr>Arial</vt:lpstr>
      <vt:lpstr>Poppins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Estudo, Oração e as Setenta Semanas de Daniel</dc:title>
  <dc:creator>Henrique Nascimento</dc:creator>
  <cp:lastModifiedBy>HERBETH LINS</cp:lastModifiedBy>
  <cp:revision>135</cp:revision>
  <dcterms:created xsi:type="dcterms:W3CDTF">2006-08-16T00:00:00Z</dcterms:created>
  <dcterms:modified xsi:type="dcterms:W3CDTF">2024-09-17T17:02:12Z</dcterms:modified>
  <dc:identifier>DAFjsyPzqZA</dc:identifier>
</cp:coreProperties>
</file>