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oppins" panose="00000500000000000000" pitchFamily="50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+r5u7qqrJX+YypBx7oB6YyyZl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gif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1682"/>
          <a:stretch/>
        </p:blipFill>
        <p:spPr>
          <a:xfrm>
            <a:off x="7746118" y="0"/>
            <a:ext cx="10541881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0" y="-2"/>
            <a:ext cx="17449800" cy="102870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000000">
                  <a:alpha val="6784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11080782" y="1638300"/>
            <a:ext cx="5835618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 i="0" u="none" strike="noStrike" cap="none">
                <a:solidFill>
                  <a:srgbClr val="EAF1DD"/>
                </a:solidFill>
                <a:latin typeface="Arial"/>
                <a:ea typeface="Arial"/>
                <a:cs typeface="Arial"/>
                <a:sym typeface="Arial"/>
              </a:rPr>
              <a:t>O Banquete de Ester: Denúncia e Livramento</a:t>
            </a: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12557154" y="6541763"/>
            <a:ext cx="4892646" cy="5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22 de Setembro de 2024</a:t>
            </a:r>
            <a:endParaRPr/>
          </a:p>
        </p:txBody>
      </p:sp>
      <p:sp>
        <p:nvSpPr>
          <p:cNvPr id="89" name="Google Shape;89;p1"/>
          <p:cNvSpPr txBox="1"/>
          <p:nvPr/>
        </p:nvSpPr>
        <p:spPr>
          <a:xfrm>
            <a:off x="12557154" y="7216145"/>
            <a:ext cx="3695711" cy="5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3º trimestre 2024</a:t>
            </a: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3971" y="675743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l="30739" t="545" r="13876" b="2068"/>
          <a:stretch/>
        </p:blipFill>
        <p:spPr>
          <a:xfrm>
            <a:off x="1555782" y="647699"/>
            <a:ext cx="8948315" cy="8671995"/>
          </a:xfrm>
          <a:custGeom>
            <a:avLst/>
            <a:gdLst/>
            <a:ahLst/>
            <a:cxnLst/>
            <a:rect l="l" t="t" r="r" b="b"/>
            <a:pathLst>
              <a:path w="8948315" h="8671995" extrusionOk="0">
                <a:moveTo>
                  <a:pt x="0" y="0"/>
                </a:moveTo>
                <a:lnTo>
                  <a:pt x="8948315" y="0"/>
                </a:lnTo>
                <a:lnTo>
                  <a:pt x="8948315" y="8671995"/>
                </a:lnTo>
                <a:lnTo>
                  <a:pt x="0" y="867199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3836700" y="8726696"/>
            <a:ext cx="29718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LIÇÃO 12</a:t>
            </a:r>
            <a:endParaRPr sz="4800" b="1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/>
          <p:nvPr/>
        </p:nvSpPr>
        <p:spPr>
          <a:xfrm>
            <a:off x="2952750" y="-1135856"/>
            <a:ext cx="3848100" cy="1107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1400" b="1">
                <a:solidFill>
                  <a:srgbClr val="DDD9C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192" name="Google Shape;192;p10"/>
          <p:cNvPicPr preferRelativeResize="0"/>
          <p:nvPr/>
        </p:nvPicPr>
        <p:blipFill rotWithShape="1">
          <a:blip r:embed="rId4">
            <a:alphaModFix/>
          </a:blip>
          <a:srcRect l="3055" t="16257" r="248" b="28052"/>
          <a:stretch/>
        </p:blipFill>
        <p:spPr>
          <a:xfrm>
            <a:off x="6019800" y="1"/>
            <a:ext cx="12236896" cy="10309447"/>
          </a:xfrm>
          <a:custGeom>
            <a:avLst/>
            <a:gdLst/>
            <a:ahLst/>
            <a:cxnLst/>
            <a:rect l="l" t="t" r="r" b="b"/>
            <a:pathLst>
              <a:path w="12236896" h="10309447" extrusionOk="0">
                <a:moveTo>
                  <a:pt x="7901323" y="1638298"/>
                </a:moveTo>
                <a:lnTo>
                  <a:pt x="12236896" y="10309447"/>
                </a:lnTo>
                <a:lnTo>
                  <a:pt x="3565748" y="10309447"/>
                </a:lnTo>
                <a:close/>
                <a:moveTo>
                  <a:pt x="0" y="0"/>
                </a:moveTo>
                <a:lnTo>
                  <a:pt x="8671147" y="0"/>
                </a:lnTo>
                <a:lnTo>
                  <a:pt x="4335573" y="867114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93" name="Google Shape;193;p10"/>
          <p:cNvSpPr txBox="1"/>
          <p:nvPr/>
        </p:nvSpPr>
        <p:spPr>
          <a:xfrm>
            <a:off x="838200" y="6246555"/>
            <a:ext cx="7543800" cy="255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rgbClr val="F1F9EA"/>
                </a:solidFill>
                <a:latin typeface="Arial"/>
                <a:ea typeface="Arial"/>
                <a:cs typeface="Arial"/>
                <a:sym typeface="Arial"/>
              </a:rPr>
              <a:t>O BANQUETE E A DENÚNCIA</a:t>
            </a:r>
            <a:endParaRPr/>
          </a:p>
        </p:txBody>
      </p:sp>
      <p:sp>
        <p:nvSpPr>
          <p:cNvPr id="194" name="Google Shape;194;p10"/>
          <p:cNvSpPr/>
          <p:nvPr/>
        </p:nvSpPr>
        <p:spPr>
          <a:xfrm>
            <a:off x="0" y="4868514"/>
            <a:ext cx="2971800" cy="1143000"/>
          </a:xfrm>
          <a:prstGeom prst="rect">
            <a:avLst/>
          </a:prstGeom>
          <a:solidFill>
            <a:srgbClr val="F1F9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36027" y="4822127"/>
            <a:ext cx="1235773" cy="1235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"/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r="-98906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1"/>
          <p:cNvPicPr preferRelativeResize="0"/>
          <p:nvPr/>
        </p:nvPicPr>
        <p:blipFill rotWithShape="1">
          <a:blip r:embed="rId4">
            <a:alphaModFix/>
          </a:blip>
          <a:srcRect l="18860" r="18859"/>
          <a:stretch/>
        </p:blipFill>
        <p:spPr>
          <a:xfrm>
            <a:off x="8418758" y="685800"/>
            <a:ext cx="8116642" cy="8915400"/>
          </a:xfrm>
          <a:custGeom>
            <a:avLst/>
            <a:gdLst/>
            <a:ahLst/>
            <a:cxnLst/>
            <a:rect l="l" t="t" r="r" b="b"/>
            <a:pathLst>
              <a:path w="8116642" h="8915400" extrusionOk="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noFill/>
          <a:ln w="9525" cap="flat" cmpd="sng">
            <a:solidFill>
              <a:srgbClr val="F1F9E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2" name="Google Shape;202;p11"/>
          <p:cNvSpPr txBox="1"/>
          <p:nvPr/>
        </p:nvSpPr>
        <p:spPr>
          <a:xfrm>
            <a:off x="2557887" y="999172"/>
            <a:ext cx="502908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1. A instabilidade de Hamã</a:t>
            </a:r>
            <a:endParaRPr sz="4800" b="1">
              <a:solidFill>
                <a:srgbClr val="4F61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1"/>
          <p:cNvSpPr txBox="1"/>
          <p:nvPr/>
        </p:nvSpPr>
        <p:spPr>
          <a:xfrm>
            <a:off x="2557888" y="2657475"/>
            <a:ext cx="5671712" cy="584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O dia foi terrível para Hamã. Cedo, saiu de casa determinado a conseguir do rei a ordem de enforcamento de Mardoqueu. Durante o dia, serviu de guia para o cavalo que transportou seu desafeto judeu pelas ruas de Susã.</a:t>
            </a:r>
            <a:endParaRPr/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8520332"/>
            <a:ext cx="737968" cy="73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6">
            <a:alphaModFix/>
          </a:blip>
          <a:srcRect t="37619" r="17205" b="37376"/>
          <a:stretch/>
        </p:blipFill>
        <p:spPr>
          <a:xfrm>
            <a:off x="3510567" y="8589064"/>
            <a:ext cx="4076404" cy="615553"/>
          </a:xfrm>
          <a:custGeom>
            <a:avLst/>
            <a:gdLst/>
            <a:ahLst/>
            <a:cxnLst/>
            <a:rect l="l" t="t" r="r" b="b"/>
            <a:pathLst>
              <a:path w="4854804" h="609600" extrusionOk="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06" name="Google Shape;206;p11"/>
          <p:cNvSpPr txBox="1"/>
          <p:nvPr/>
        </p:nvSpPr>
        <p:spPr>
          <a:xfrm>
            <a:off x="3726158" y="8758341"/>
            <a:ext cx="36452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1 - O BANQUETE E A DENÚNCIA</a:t>
            </a: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2594646" y="2474109"/>
            <a:ext cx="3733800" cy="36000"/>
          </a:xfrm>
          <a:prstGeom prst="rect">
            <a:avLst/>
          </a:prstGeom>
          <a:gradFill>
            <a:gsLst>
              <a:gs pos="0">
                <a:srgbClr val="0A0A0A"/>
              </a:gs>
              <a:gs pos="100000">
                <a:srgbClr val="4F612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"/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r="-98906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12"/>
          <p:cNvPicPr preferRelativeResize="0"/>
          <p:nvPr/>
        </p:nvPicPr>
        <p:blipFill rotWithShape="1">
          <a:blip r:embed="rId4">
            <a:alphaModFix/>
          </a:blip>
          <a:srcRect l="4480" r="4479"/>
          <a:stretch/>
        </p:blipFill>
        <p:spPr>
          <a:xfrm>
            <a:off x="8418758" y="685800"/>
            <a:ext cx="8116642" cy="8915400"/>
          </a:xfrm>
          <a:custGeom>
            <a:avLst/>
            <a:gdLst/>
            <a:ahLst/>
            <a:cxnLst/>
            <a:rect l="l" t="t" r="r" b="b"/>
            <a:pathLst>
              <a:path w="8116642" h="8915400" extrusionOk="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noFill/>
          <a:ln w="9525" cap="flat" cmpd="sng">
            <a:solidFill>
              <a:srgbClr val="F1F9E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4" name="Google Shape;214;p12"/>
          <p:cNvSpPr txBox="1"/>
          <p:nvPr/>
        </p:nvSpPr>
        <p:spPr>
          <a:xfrm>
            <a:off x="2557887" y="519332"/>
            <a:ext cx="502908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1. A instabilidade de Hamã</a:t>
            </a:r>
            <a:endParaRPr sz="4800" b="1">
              <a:solidFill>
                <a:srgbClr val="4F61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2"/>
          <p:cNvSpPr txBox="1"/>
          <p:nvPr/>
        </p:nvSpPr>
        <p:spPr>
          <a:xfrm>
            <a:off x="2557888" y="2177635"/>
            <a:ext cx="5671712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Em casa, enquanto ouvia uma sentença totalmente desfavorável, chegaram os servos do rei para levá-lo apressadamente ao banquete preparado por Ester (Et 6.14). Hamã estava, certamente, muito perturbado. Ir a um banquete naquelas circunstâncias deve ter sido muito desconfortável.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F61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8901332"/>
            <a:ext cx="737968" cy="73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/>
          <p:cNvPicPr preferRelativeResize="0"/>
          <p:nvPr/>
        </p:nvPicPr>
        <p:blipFill rotWithShape="1">
          <a:blip r:embed="rId6">
            <a:alphaModFix/>
          </a:blip>
          <a:srcRect t="37619" r="17205" b="37376"/>
          <a:stretch/>
        </p:blipFill>
        <p:spPr>
          <a:xfrm>
            <a:off x="3510567" y="8970064"/>
            <a:ext cx="4076404" cy="615553"/>
          </a:xfrm>
          <a:custGeom>
            <a:avLst/>
            <a:gdLst/>
            <a:ahLst/>
            <a:cxnLst/>
            <a:rect l="l" t="t" r="r" b="b"/>
            <a:pathLst>
              <a:path w="4854804" h="609600" extrusionOk="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18" name="Google Shape;218;p12"/>
          <p:cNvSpPr txBox="1"/>
          <p:nvPr/>
        </p:nvSpPr>
        <p:spPr>
          <a:xfrm>
            <a:off x="3726158" y="9139341"/>
            <a:ext cx="36452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1 - O BANQUETE E A DENÚNCIA</a:t>
            </a:r>
            <a:endParaRPr/>
          </a:p>
        </p:txBody>
      </p:sp>
      <p:sp>
        <p:nvSpPr>
          <p:cNvPr id="219" name="Google Shape;219;p12"/>
          <p:cNvSpPr/>
          <p:nvPr/>
        </p:nvSpPr>
        <p:spPr>
          <a:xfrm>
            <a:off x="2594646" y="1994269"/>
            <a:ext cx="3733800" cy="36000"/>
          </a:xfrm>
          <a:prstGeom prst="rect">
            <a:avLst/>
          </a:prstGeom>
          <a:gradFill>
            <a:gsLst>
              <a:gs pos="0">
                <a:srgbClr val="0A0A0A"/>
              </a:gs>
              <a:gs pos="100000">
                <a:srgbClr val="4F612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r="-100561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13"/>
          <p:cNvPicPr preferRelativeResize="0"/>
          <p:nvPr/>
        </p:nvPicPr>
        <p:blipFill rotWithShape="1">
          <a:blip r:embed="rId4">
            <a:alphaModFix/>
          </a:blip>
          <a:srcRect l="19616" r="19615"/>
          <a:stretch/>
        </p:blipFill>
        <p:spPr>
          <a:xfrm>
            <a:off x="8418758" y="685800"/>
            <a:ext cx="8116642" cy="8915400"/>
          </a:xfrm>
          <a:custGeom>
            <a:avLst/>
            <a:gdLst/>
            <a:ahLst/>
            <a:cxnLst/>
            <a:rect l="l" t="t" r="r" b="b"/>
            <a:pathLst>
              <a:path w="8116642" h="8915400" extrusionOk="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noFill/>
          <a:ln w="9525" cap="flat" cmpd="sng">
            <a:solidFill>
              <a:srgbClr val="F1F9E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6" name="Google Shape;226;p13"/>
          <p:cNvSpPr txBox="1"/>
          <p:nvPr/>
        </p:nvSpPr>
        <p:spPr>
          <a:xfrm>
            <a:off x="2557887" y="952500"/>
            <a:ext cx="408627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2. O banquete do vinho</a:t>
            </a:r>
            <a:endParaRPr/>
          </a:p>
        </p:txBody>
      </p:sp>
      <p:sp>
        <p:nvSpPr>
          <p:cNvPr id="227" name="Google Shape;227;p13"/>
          <p:cNvSpPr txBox="1"/>
          <p:nvPr/>
        </p:nvSpPr>
        <p:spPr>
          <a:xfrm>
            <a:off x="2557888" y="2634835"/>
            <a:ext cx="5671712" cy="5847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O banquete para o qual Ester convidou Assuero é chamado de “banquete do vinho” (Et 7.2). O contexto é o reino da Pérsia, no qual, assim como nos demais reinos pagãos de toda a história, o uso do vinho era comum nas festas e banquetes.</a:t>
            </a:r>
            <a:endParaRPr/>
          </a:p>
        </p:txBody>
      </p:sp>
      <p:pic>
        <p:nvPicPr>
          <p:cNvPr id="228" name="Google Shape;22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8525828"/>
            <a:ext cx="737968" cy="73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3"/>
          <p:cNvPicPr preferRelativeResize="0"/>
          <p:nvPr/>
        </p:nvPicPr>
        <p:blipFill rotWithShape="1">
          <a:blip r:embed="rId6">
            <a:alphaModFix/>
          </a:blip>
          <a:srcRect t="37619" r="17205" b="37376"/>
          <a:stretch/>
        </p:blipFill>
        <p:spPr>
          <a:xfrm>
            <a:off x="3510567" y="8594560"/>
            <a:ext cx="4076404" cy="615553"/>
          </a:xfrm>
          <a:custGeom>
            <a:avLst/>
            <a:gdLst/>
            <a:ahLst/>
            <a:cxnLst/>
            <a:rect l="l" t="t" r="r" b="b"/>
            <a:pathLst>
              <a:path w="4854804" h="609600" extrusionOk="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30" name="Google Shape;230;p13"/>
          <p:cNvSpPr txBox="1"/>
          <p:nvPr/>
        </p:nvSpPr>
        <p:spPr>
          <a:xfrm>
            <a:off x="3726158" y="8763837"/>
            <a:ext cx="36452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1 - O BANQUETE E A DENÚNCIA</a:t>
            </a: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2594646" y="2451469"/>
            <a:ext cx="3733800" cy="36000"/>
          </a:xfrm>
          <a:prstGeom prst="rect">
            <a:avLst/>
          </a:prstGeom>
          <a:gradFill>
            <a:gsLst>
              <a:gs pos="0">
                <a:srgbClr val="0A0A0A"/>
              </a:gs>
              <a:gs pos="100000">
                <a:srgbClr val="4F612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r="-98906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4"/>
          <p:cNvPicPr preferRelativeResize="0"/>
          <p:nvPr/>
        </p:nvPicPr>
        <p:blipFill rotWithShape="1">
          <a:blip r:embed="rId4">
            <a:alphaModFix/>
          </a:blip>
          <a:srcRect t="7267" b="7266"/>
          <a:stretch/>
        </p:blipFill>
        <p:spPr>
          <a:xfrm>
            <a:off x="8418758" y="685800"/>
            <a:ext cx="8116642" cy="8915400"/>
          </a:xfrm>
          <a:custGeom>
            <a:avLst/>
            <a:gdLst/>
            <a:ahLst/>
            <a:cxnLst/>
            <a:rect l="l" t="t" r="r" b="b"/>
            <a:pathLst>
              <a:path w="8116642" h="8915400" extrusionOk="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noFill/>
          <a:ln w="9525" cap="flat" cmpd="sng">
            <a:solidFill>
              <a:srgbClr val="F1F9E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8" name="Google Shape;238;p14"/>
          <p:cNvSpPr txBox="1"/>
          <p:nvPr/>
        </p:nvSpPr>
        <p:spPr>
          <a:xfrm>
            <a:off x="2557887" y="1281332"/>
            <a:ext cx="408627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3. “Qual é a tua petição?”</a:t>
            </a:r>
            <a:endParaRPr/>
          </a:p>
        </p:txBody>
      </p:sp>
      <p:sp>
        <p:nvSpPr>
          <p:cNvPr id="239" name="Google Shape;239;p14"/>
          <p:cNvSpPr txBox="1"/>
          <p:nvPr/>
        </p:nvSpPr>
        <p:spPr>
          <a:xfrm>
            <a:off x="2557888" y="2963667"/>
            <a:ext cx="5671712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Assuero estava mesmo determinado a saber o que inquietava a rainha, a fim de atendê-la.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Ela estava diante do rei e do algoz dos judeus e teria que ser firme em sua declaração.</a:t>
            </a:r>
            <a:endParaRPr/>
          </a:p>
        </p:txBody>
      </p:sp>
      <p:pic>
        <p:nvPicPr>
          <p:cNvPr id="240" name="Google Shape;24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8063132"/>
            <a:ext cx="737968" cy="73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4"/>
          <p:cNvPicPr preferRelativeResize="0"/>
          <p:nvPr/>
        </p:nvPicPr>
        <p:blipFill rotWithShape="1">
          <a:blip r:embed="rId6">
            <a:alphaModFix/>
          </a:blip>
          <a:srcRect t="37619" r="17205" b="37376"/>
          <a:stretch/>
        </p:blipFill>
        <p:spPr>
          <a:xfrm>
            <a:off x="3510567" y="8131864"/>
            <a:ext cx="4076404" cy="615553"/>
          </a:xfrm>
          <a:custGeom>
            <a:avLst/>
            <a:gdLst/>
            <a:ahLst/>
            <a:cxnLst/>
            <a:rect l="l" t="t" r="r" b="b"/>
            <a:pathLst>
              <a:path w="4854804" h="609600" extrusionOk="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3726158" y="8301141"/>
            <a:ext cx="36452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1 - O BANQUETE E A DENÚNCIA</a:t>
            </a: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2594646" y="2780301"/>
            <a:ext cx="3733800" cy="36000"/>
          </a:xfrm>
          <a:prstGeom prst="rect">
            <a:avLst/>
          </a:prstGeom>
          <a:gradFill>
            <a:gsLst>
              <a:gs pos="0">
                <a:srgbClr val="0A0A0A"/>
              </a:gs>
              <a:gs pos="100000">
                <a:srgbClr val="4F612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"/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r="-98906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15"/>
          <p:cNvPicPr preferRelativeResize="0"/>
          <p:nvPr/>
        </p:nvPicPr>
        <p:blipFill rotWithShape="1">
          <a:blip r:embed="rId4">
            <a:alphaModFix/>
          </a:blip>
          <a:srcRect l="4480" r="4479"/>
          <a:stretch/>
        </p:blipFill>
        <p:spPr>
          <a:xfrm>
            <a:off x="8418758" y="685800"/>
            <a:ext cx="8116642" cy="8915400"/>
          </a:xfrm>
          <a:custGeom>
            <a:avLst/>
            <a:gdLst/>
            <a:ahLst/>
            <a:cxnLst/>
            <a:rect l="l" t="t" r="r" b="b"/>
            <a:pathLst>
              <a:path w="8116642" h="8915400" extrusionOk="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noFill/>
          <a:ln w="9525" cap="flat" cmpd="sng">
            <a:solidFill>
              <a:srgbClr val="F1F9E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0" name="Google Shape;250;p15"/>
          <p:cNvSpPr txBox="1"/>
          <p:nvPr/>
        </p:nvSpPr>
        <p:spPr>
          <a:xfrm>
            <a:off x="2514600" y="1281332"/>
            <a:ext cx="408627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3. “Qual é a tua petição?”</a:t>
            </a:r>
            <a:endParaRPr/>
          </a:p>
        </p:txBody>
      </p:sp>
      <p:sp>
        <p:nvSpPr>
          <p:cNvPr id="251" name="Google Shape;251;p15"/>
          <p:cNvSpPr txBox="1"/>
          <p:nvPr/>
        </p:nvSpPr>
        <p:spPr>
          <a:xfrm>
            <a:off x="2514601" y="2963667"/>
            <a:ext cx="5671712" cy="467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Ester se revelou uma mulher forte e decidida, denunciando o mau Hamã (Et 7.3-6). A mulher virtuosa sabe “[abrir] a boca com sabedoria”, sem perder a compostura (Pv 31.26).</a:t>
            </a:r>
            <a:endParaRPr/>
          </a:p>
        </p:txBody>
      </p:sp>
      <p:pic>
        <p:nvPicPr>
          <p:cNvPr id="252" name="Google Shape;25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3713" y="7810500"/>
            <a:ext cx="737968" cy="73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5"/>
          <p:cNvPicPr preferRelativeResize="0"/>
          <p:nvPr/>
        </p:nvPicPr>
        <p:blipFill rotWithShape="1">
          <a:blip r:embed="rId6">
            <a:alphaModFix/>
          </a:blip>
          <a:srcRect t="37619" r="17205" b="37376"/>
          <a:stretch/>
        </p:blipFill>
        <p:spPr>
          <a:xfrm>
            <a:off x="3467280" y="7879232"/>
            <a:ext cx="4076404" cy="615553"/>
          </a:xfrm>
          <a:custGeom>
            <a:avLst/>
            <a:gdLst/>
            <a:ahLst/>
            <a:cxnLst/>
            <a:rect l="l" t="t" r="r" b="b"/>
            <a:pathLst>
              <a:path w="4854804" h="609600" extrusionOk="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54" name="Google Shape;254;p15"/>
          <p:cNvSpPr txBox="1"/>
          <p:nvPr/>
        </p:nvSpPr>
        <p:spPr>
          <a:xfrm>
            <a:off x="3682871" y="8048509"/>
            <a:ext cx="36452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1 - O BANQUETE E A DENÚNCIA</a:t>
            </a:r>
            <a:endParaRPr/>
          </a:p>
        </p:txBody>
      </p:sp>
      <p:sp>
        <p:nvSpPr>
          <p:cNvPr id="255" name="Google Shape;255;p15"/>
          <p:cNvSpPr/>
          <p:nvPr/>
        </p:nvSpPr>
        <p:spPr>
          <a:xfrm>
            <a:off x="2551359" y="2780301"/>
            <a:ext cx="3733800" cy="36000"/>
          </a:xfrm>
          <a:prstGeom prst="rect">
            <a:avLst/>
          </a:prstGeom>
          <a:gradFill>
            <a:gsLst>
              <a:gs pos="0">
                <a:srgbClr val="0A0A0A"/>
              </a:gs>
              <a:gs pos="100000">
                <a:srgbClr val="4F612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16"/>
          <p:cNvPicPr preferRelativeResize="0"/>
          <p:nvPr/>
        </p:nvPicPr>
        <p:blipFill rotWithShape="1">
          <a:blip r:embed="rId4">
            <a:alphaModFix/>
          </a:blip>
          <a:srcRect l="45893" t="35316" r="5522" b="11318"/>
          <a:stretch/>
        </p:blipFill>
        <p:spPr>
          <a:xfrm>
            <a:off x="8418758" y="685800"/>
            <a:ext cx="8116642" cy="8915400"/>
          </a:xfrm>
          <a:custGeom>
            <a:avLst/>
            <a:gdLst/>
            <a:ahLst/>
            <a:cxnLst/>
            <a:rect l="l" t="t" r="r" b="b"/>
            <a:pathLst>
              <a:path w="8116642" h="8915400" extrusionOk="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noFill/>
          <a:ln w="9525" cap="flat" cmpd="sng">
            <a:solidFill>
              <a:srgbClr val="F1F9E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2" name="Google Shape;262;p16"/>
          <p:cNvSpPr txBox="1"/>
          <p:nvPr/>
        </p:nvSpPr>
        <p:spPr>
          <a:xfrm>
            <a:off x="2819400" y="2400300"/>
            <a:ext cx="40862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Sinopse I</a:t>
            </a:r>
            <a:endParaRPr/>
          </a:p>
        </p:txBody>
      </p:sp>
      <p:sp>
        <p:nvSpPr>
          <p:cNvPr id="263" name="Google Shape;263;p16"/>
          <p:cNvSpPr txBox="1"/>
          <p:nvPr/>
        </p:nvSpPr>
        <p:spPr>
          <a:xfrm>
            <a:off x="2819401" y="3344667"/>
            <a:ext cx="5333999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O banquete e a denúncia de Ester demarcaram a tragédia de Hamã.</a:t>
            </a:r>
            <a:endParaRPr/>
          </a:p>
        </p:txBody>
      </p:sp>
      <p:pic>
        <p:nvPicPr>
          <p:cNvPr id="264" name="Google Shape;26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8513" y="5929532"/>
            <a:ext cx="737968" cy="73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6"/>
          <p:cNvPicPr preferRelativeResize="0"/>
          <p:nvPr/>
        </p:nvPicPr>
        <p:blipFill rotWithShape="1">
          <a:blip r:embed="rId6">
            <a:alphaModFix/>
          </a:blip>
          <a:srcRect t="37619" r="17205" b="37376"/>
          <a:stretch/>
        </p:blipFill>
        <p:spPr>
          <a:xfrm>
            <a:off x="3772080" y="5998264"/>
            <a:ext cx="4076404" cy="615553"/>
          </a:xfrm>
          <a:custGeom>
            <a:avLst/>
            <a:gdLst/>
            <a:ahLst/>
            <a:cxnLst/>
            <a:rect l="l" t="t" r="r" b="b"/>
            <a:pathLst>
              <a:path w="4854804" h="609600" extrusionOk="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266" name="Google Shape;266;p16"/>
          <p:cNvSpPr txBox="1"/>
          <p:nvPr/>
        </p:nvSpPr>
        <p:spPr>
          <a:xfrm>
            <a:off x="3987671" y="6167541"/>
            <a:ext cx="364522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1 - O BANQUETE E A DENÚNCIA</a:t>
            </a:r>
            <a:endParaRPr/>
          </a:p>
        </p:txBody>
      </p:sp>
      <p:sp>
        <p:nvSpPr>
          <p:cNvPr id="267" name="Google Shape;267;p16"/>
          <p:cNvSpPr/>
          <p:nvPr/>
        </p:nvSpPr>
        <p:spPr>
          <a:xfrm>
            <a:off x="2856159" y="3161301"/>
            <a:ext cx="3733800" cy="36000"/>
          </a:xfrm>
          <a:prstGeom prst="rect">
            <a:avLst/>
          </a:prstGeom>
          <a:gradFill>
            <a:gsLst>
              <a:gs pos="0">
                <a:srgbClr val="0A0A0A"/>
              </a:gs>
              <a:gs pos="100000">
                <a:srgbClr val="4F612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6547" r="-2742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990600" y="1375070"/>
            <a:ext cx="483597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TEXTO ÁUREO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990600" y="3510320"/>
            <a:ext cx="6934200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“Como ribeiros de águas, assim é o coração do rei na mão do Senhor; a tudo quanto quer o inclina.” (Pv 21.1)</a:t>
            </a:r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4404" y="1136722"/>
            <a:ext cx="2269673" cy="226967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8839200" y="1928301"/>
            <a:ext cx="6388780" cy="605541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 flipH="1">
            <a:off x="13522775" y="1405862"/>
            <a:ext cx="2590800" cy="245561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8582" r="-2920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10591800" y="1114128"/>
            <a:ext cx="448666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solidFill>
                  <a:srgbClr val="009242"/>
                </a:solidFill>
                <a:latin typeface="Arial"/>
                <a:ea typeface="Arial"/>
                <a:cs typeface="Arial"/>
                <a:sym typeface="Arial"/>
              </a:rPr>
              <a:t>VERDADE PRÁTICA</a:t>
            </a:r>
            <a:endParaRPr/>
          </a:p>
        </p:txBody>
      </p:sp>
      <p:sp>
        <p:nvSpPr>
          <p:cNvPr id="115" name="Google Shape;115;p3"/>
          <p:cNvSpPr txBox="1"/>
          <p:nvPr/>
        </p:nvSpPr>
        <p:spPr>
          <a:xfrm>
            <a:off x="10591800" y="3288923"/>
            <a:ext cx="7020134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009242"/>
                </a:solidFill>
                <a:latin typeface="Arial"/>
                <a:ea typeface="Arial"/>
                <a:cs typeface="Arial"/>
                <a:sym typeface="Arial"/>
              </a:rPr>
              <a:t>Devemos reconhecer as autoridades humanas, mas não podemos atribuir-lhes um poder acima do que elas têm. Há um Deus no céu.</a:t>
            </a: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67531" y="943050"/>
            <a:ext cx="2269673" cy="226967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 flipH="1">
            <a:off x="7577911" y="1294684"/>
            <a:ext cx="2590800" cy="245561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1246223" y="6189610"/>
            <a:ext cx="3268708" cy="3098148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5A5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0624"/>
            </a:stretch>
          </a:blipFill>
          <a:ln>
            <a:noFill/>
          </a:ln>
        </p:spPr>
      </p:sp>
      <p:sp>
        <p:nvSpPr>
          <p:cNvPr id="125" name="Google Shape;125;p4"/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lt1"/>
          </a:solidFill>
          <a:ln w="571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4758173" y="7260148"/>
            <a:ext cx="8805427" cy="1124948"/>
          </a:xfrm>
          <a:prstGeom prst="rect">
            <a:avLst/>
          </a:prstGeom>
          <a:gradFill>
            <a:gsLst>
              <a:gs pos="0">
                <a:srgbClr val="1F170F"/>
              </a:gs>
              <a:gs pos="49500">
                <a:srgbClr val="876241"/>
              </a:gs>
              <a:gs pos="100000">
                <a:srgbClr val="271D13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4769288" y="8365049"/>
            <a:ext cx="8794310" cy="1255381"/>
          </a:xfrm>
          <a:prstGeom prst="rect">
            <a:avLst/>
          </a:prstGeom>
          <a:solidFill>
            <a:srgbClr val="091D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 txBox="1"/>
          <p:nvPr/>
        </p:nvSpPr>
        <p:spPr>
          <a:xfrm>
            <a:off x="6781800" y="8572500"/>
            <a:ext cx="66253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Ester 7.1-10</a:t>
            </a:r>
            <a:endParaRPr/>
          </a:p>
        </p:txBody>
      </p:sp>
      <p:sp>
        <p:nvSpPr>
          <p:cNvPr id="129" name="Google Shape;129;p4"/>
          <p:cNvSpPr/>
          <p:nvPr/>
        </p:nvSpPr>
        <p:spPr>
          <a:xfrm>
            <a:off x="4758171" y="8354474"/>
            <a:ext cx="1958661" cy="12553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164805" y="8375352"/>
            <a:ext cx="1213624" cy="121362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 txBox="1"/>
          <p:nvPr/>
        </p:nvSpPr>
        <p:spPr>
          <a:xfrm flipH="1">
            <a:off x="5078132" y="7312104"/>
            <a:ext cx="81766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TEXTO BÍBLICO</a:t>
            </a: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5A5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 t="15785"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/>
          <p:nvPr/>
        </p:nvSpPr>
        <p:spPr>
          <a:xfrm>
            <a:off x="680934" y="0"/>
            <a:ext cx="8915400" cy="103250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"/>
          <p:cNvSpPr/>
          <p:nvPr/>
        </p:nvSpPr>
        <p:spPr>
          <a:xfrm>
            <a:off x="9219672" y="1217323"/>
            <a:ext cx="8077728" cy="7852354"/>
          </a:xfrm>
          <a:prstGeom prst="roundRect">
            <a:avLst>
              <a:gd name="adj" fmla="val 0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9712" y="800100"/>
            <a:ext cx="1619488" cy="161948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 txBox="1"/>
          <p:nvPr/>
        </p:nvSpPr>
        <p:spPr>
          <a:xfrm>
            <a:off x="1047221" y="1214794"/>
            <a:ext cx="5811598" cy="106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solidFill>
                  <a:srgbClr val="876241"/>
                </a:solidFill>
                <a:latin typeface="Arial"/>
                <a:ea typeface="Arial"/>
                <a:cs typeface="Arial"/>
                <a:sym typeface="Arial"/>
              </a:rPr>
              <a:t>INTRODUÇÃO</a:t>
            </a:r>
            <a:endParaRPr/>
          </a:p>
        </p:txBody>
      </p:sp>
      <p:sp>
        <p:nvSpPr>
          <p:cNvPr id="142" name="Google Shape;142;p5"/>
          <p:cNvSpPr txBox="1"/>
          <p:nvPr/>
        </p:nvSpPr>
        <p:spPr>
          <a:xfrm>
            <a:off x="1135170" y="2400300"/>
            <a:ext cx="7323030" cy="615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876241"/>
                </a:solidFill>
                <a:latin typeface="Arial"/>
                <a:ea typeface="Arial"/>
                <a:cs typeface="Arial"/>
                <a:sym typeface="Arial"/>
              </a:rPr>
              <a:t>Na lição anterior, vimos como Deus agiu para alterar todo o cenário em Susã.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876241"/>
                </a:solidFill>
                <a:latin typeface="Arial"/>
                <a:ea typeface="Arial"/>
                <a:cs typeface="Arial"/>
                <a:sym typeface="Arial"/>
              </a:rPr>
              <a:t>Mardoqueu foi honrado e Hamã humilhado. As condições agora eram outras. Até a mulher e os amigos de Hamã já prenunciavam a sua derrota. Tudo será resolvido no segundo banquete oferecido por Ester.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/>
        </p:nvSpPr>
        <p:spPr>
          <a:xfrm flipH="1">
            <a:off x="4066927" y="3620006"/>
            <a:ext cx="1015414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1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OBJETIVOS DA LIÇÃO </a:t>
            </a:r>
            <a:endParaRPr/>
          </a:p>
        </p:txBody>
      </p:sp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7"/>
          <p:cNvPicPr preferRelativeResize="0"/>
          <p:nvPr/>
        </p:nvPicPr>
        <p:blipFill rotWithShape="1">
          <a:blip r:embed="rId3">
            <a:alphaModFix/>
          </a:blip>
          <a:srcRect t="30774" b="30774"/>
          <a:stretch/>
        </p:blipFill>
        <p:spPr>
          <a:xfrm>
            <a:off x="0" y="0"/>
            <a:ext cx="18288000" cy="10286995"/>
          </a:xfrm>
          <a:custGeom>
            <a:avLst/>
            <a:gdLst/>
            <a:ahLst/>
            <a:cxnLst/>
            <a:rect l="l" t="t" r="r" b="b"/>
            <a:pathLst>
              <a:path w="18288000" h="10286995" extrusionOk="0">
                <a:moveTo>
                  <a:pt x="0" y="0"/>
                </a:moveTo>
                <a:lnTo>
                  <a:pt x="18288000" y="0"/>
                </a:lnTo>
                <a:lnTo>
                  <a:pt x="18288000" y="10286995"/>
                </a:lnTo>
                <a:lnTo>
                  <a:pt x="0" y="1028699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3" name="Google Shape;153;p7"/>
          <p:cNvSpPr/>
          <p:nvPr/>
        </p:nvSpPr>
        <p:spPr>
          <a:xfrm>
            <a:off x="0" y="1333500"/>
            <a:ext cx="18288000" cy="8953500"/>
          </a:xfrm>
          <a:prstGeom prst="rect">
            <a:avLst/>
          </a:prstGeom>
          <a:gradFill>
            <a:gsLst>
              <a:gs pos="0">
                <a:srgbClr val="4F6128"/>
              </a:gs>
              <a:gs pos="77000">
                <a:srgbClr val="4F6128">
                  <a:alpha val="0"/>
                </a:srgbClr>
              </a:gs>
              <a:gs pos="100000">
                <a:srgbClr val="4F6128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18307050" y="0"/>
            <a:ext cx="6102000" cy="10286997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/>
          <p:nvPr/>
        </p:nvSpPr>
        <p:spPr>
          <a:xfrm>
            <a:off x="2440005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7"/>
          <p:cNvSpPr txBox="1"/>
          <p:nvPr/>
        </p:nvSpPr>
        <p:spPr>
          <a:xfrm flipH="1">
            <a:off x="1180990" y="6362700"/>
            <a:ext cx="5144734" cy="86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1. Descrever </a:t>
            </a:r>
            <a:endParaRPr/>
          </a:p>
        </p:txBody>
      </p:sp>
      <p:sp>
        <p:nvSpPr>
          <p:cNvPr id="157" name="Google Shape;157;p7"/>
          <p:cNvSpPr txBox="1"/>
          <p:nvPr/>
        </p:nvSpPr>
        <p:spPr>
          <a:xfrm flipH="1">
            <a:off x="1180990" y="7277100"/>
            <a:ext cx="659141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 banquete preparado por Ester e a denúncia proferida por ela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8"/>
          <p:cNvPicPr preferRelativeResize="0"/>
          <p:nvPr/>
        </p:nvPicPr>
        <p:blipFill rotWithShape="1">
          <a:blip r:embed="rId3">
            <a:alphaModFix/>
          </a:blip>
          <a:srcRect l="9452" r="9451"/>
          <a:stretch/>
        </p:blipFill>
        <p:spPr>
          <a:xfrm flipH="1">
            <a:off x="6093002" y="1"/>
            <a:ext cx="12194999" cy="10286997"/>
          </a:xfrm>
          <a:custGeom>
            <a:avLst/>
            <a:gdLst/>
            <a:ahLst/>
            <a:cxnLst/>
            <a:rect l="l" t="t" r="r" b="b"/>
            <a:pathLst>
              <a:path w="12194999" h="10286997" extrusionOk="0">
                <a:moveTo>
                  <a:pt x="0" y="0"/>
                </a:moveTo>
                <a:lnTo>
                  <a:pt x="12194999" y="0"/>
                </a:lnTo>
                <a:lnTo>
                  <a:pt x="12194999" y="10286997"/>
                </a:lnTo>
                <a:lnTo>
                  <a:pt x="0" y="102869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3" name="Google Shape;163;p8"/>
          <p:cNvSpPr/>
          <p:nvPr/>
        </p:nvSpPr>
        <p:spPr>
          <a:xfrm>
            <a:off x="6093001" y="4397"/>
            <a:ext cx="12195000" cy="10282603"/>
          </a:xfrm>
          <a:prstGeom prst="rect">
            <a:avLst/>
          </a:prstGeom>
          <a:gradFill>
            <a:gsLst>
              <a:gs pos="0">
                <a:srgbClr val="1F1320"/>
              </a:gs>
              <a:gs pos="90000">
                <a:srgbClr val="1F1320">
                  <a:alpha val="0"/>
                </a:srgbClr>
              </a:gs>
              <a:gs pos="100000">
                <a:srgbClr val="1F132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 l="6640" r="6639"/>
          <a:stretch/>
        </p:blipFill>
        <p:spPr>
          <a:xfrm>
            <a:off x="0" y="4398"/>
            <a:ext cx="6093001" cy="10278205"/>
          </a:xfrm>
          <a:custGeom>
            <a:avLst/>
            <a:gdLst/>
            <a:ahLst/>
            <a:cxnLst/>
            <a:rect l="l" t="t" r="r" b="b"/>
            <a:pathLst>
              <a:path w="6102000" h="10278205" extrusionOk="0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5" name="Google Shape;165;p8"/>
          <p:cNvSpPr/>
          <p:nvPr/>
        </p:nvSpPr>
        <p:spPr>
          <a:xfrm>
            <a:off x="0" y="1638300"/>
            <a:ext cx="6093001" cy="8648700"/>
          </a:xfrm>
          <a:prstGeom prst="rect">
            <a:avLst/>
          </a:prstGeom>
          <a:gradFill>
            <a:gsLst>
              <a:gs pos="0">
                <a:srgbClr val="4F6128"/>
              </a:gs>
              <a:gs pos="78000">
                <a:srgbClr val="4F6128">
                  <a:alpha val="0"/>
                </a:srgbClr>
              </a:gs>
              <a:gs pos="100000">
                <a:srgbClr val="4F6128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8"/>
          <p:cNvSpPr txBox="1"/>
          <p:nvPr/>
        </p:nvSpPr>
        <p:spPr>
          <a:xfrm flipH="1">
            <a:off x="493799" y="6743700"/>
            <a:ext cx="5050366" cy="86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1. Descrever </a:t>
            </a:r>
            <a:endParaRPr/>
          </a:p>
        </p:txBody>
      </p:sp>
      <p:sp>
        <p:nvSpPr>
          <p:cNvPr id="167" name="Google Shape;167;p8"/>
          <p:cNvSpPr txBox="1"/>
          <p:nvPr/>
        </p:nvSpPr>
        <p:spPr>
          <a:xfrm flipH="1">
            <a:off x="228600" y="7658100"/>
            <a:ext cx="558076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 banquete preparado por Ester e a denúncia proferida por ela</a:t>
            </a:r>
            <a:endParaRPr/>
          </a:p>
        </p:txBody>
      </p:sp>
      <p:sp>
        <p:nvSpPr>
          <p:cNvPr id="168" name="Google Shape;168;p8"/>
          <p:cNvSpPr/>
          <p:nvPr/>
        </p:nvSpPr>
        <p:spPr>
          <a:xfrm>
            <a:off x="1828800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 txBox="1"/>
          <p:nvPr/>
        </p:nvSpPr>
        <p:spPr>
          <a:xfrm flipH="1">
            <a:off x="7238998" y="6777403"/>
            <a:ext cx="3810002" cy="86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2. Remontar </a:t>
            </a:r>
            <a:endParaRPr/>
          </a:p>
        </p:txBody>
      </p:sp>
      <p:sp>
        <p:nvSpPr>
          <p:cNvPr id="170" name="Google Shape;170;p8"/>
          <p:cNvSpPr txBox="1"/>
          <p:nvPr/>
        </p:nvSpPr>
        <p:spPr>
          <a:xfrm flipH="1">
            <a:off x="7251698" y="7691803"/>
            <a:ext cx="524510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 contexto que desdobra a fúria do rei contra a injustiça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9"/>
          <p:cNvPicPr preferRelativeResize="0"/>
          <p:nvPr/>
        </p:nvPicPr>
        <p:blipFill rotWithShape="1">
          <a:blip r:embed="rId3">
            <a:alphaModFix/>
          </a:blip>
          <a:srcRect l="25185" r="35301"/>
          <a:stretch/>
        </p:blipFill>
        <p:spPr>
          <a:xfrm>
            <a:off x="12195000" y="0"/>
            <a:ext cx="6102000" cy="1028699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"/>
          <p:cNvSpPr/>
          <p:nvPr/>
        </p:nvSpPr>
        <p:spPr>
          <a:xfrm>
            <a:off x="12194998" y="-4398"/>
            <a:ext cx="6101999" cy="10291397"/>
          </a:xfrm>
          <a:prstGeom prst="rect">
            <a:avLst/>
          </a:prstGeom>
          <a:gradFill>
            <a:gsLst>
              <a:gs pos="0">
                <a:srgbClr val="360000"/>
              </a:gs>
              <a:gs pos="88000">
                <a:srgbClr val="360000">
                  <a:alpha val="0"/>
                </a:srgbClr>
              </a:gs>
              <a:gs pos="100000">
                <a:srgbClr val="36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9"/>
          <p:cNvPicPr preferRelativeResize="0"/>
          <p:nvPr/>
        </p:nvPicPr>
        <p:blipFill rotWithShape="1">
          <a:blip r:embed="rId4">
            <a:alphaModFix/>
          </a:blip>
          <a:srcRect l="29710" r="29710"/>
          <a:stretch/>
        </p:blipFill>
        <p:spPr>
          <a:xfrm flipH="1">
            <a:off x="6093002" y="1"/>
            <a:ext cx="6101999" cy="10286997"/>
          </a:xfrm>
          <a:custGeom>
            <a:avLst/>
            <a:gdLst/>
            <a:ahLst/>
            <a:cxnLst/>
            <a:rect l="l" t="t" r="r" b="b"/>
            <a:pathLst>
              <a:path w="6101999" h="10286997" extrusionOk="0">
                <a:moveTo>
                  <a:pt x="0" y="0"/>
                </a:moveTo>
                <a:lnTo>
                  <a:pt x="6101999" y="0"/>
                </a:lnTo>
                <a:lnTo>
                  <a:pt x="6101999" y="10286997"/>
                </a:lnTo>
                <a:lnTo>
                  <a:pt x="0" y="1028699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8" name="Google Shape;178;p9"/>
          <p:cNvSpPr/>
          <p:nvPr/>
        </p:nvSpPr>
        <p:spPr>
          <a:xfrm>
            <a:off x="6088500" y="4398"/>
            <a:ext cx="6102000" cy="10282602"/>
          </a:xfrm>
          <a:prstGeom prst="rect">
            <a:avLst/>
          </a:prstGeom>
          <a:gradFill>
            <a:gsLst>
              <a:gs pos="0">
                <a:srgbClr val="1F1320"/>
              </a:gs>
              <a:gs pos="93000">
                <a:srgbClr val="1F1320">
                  <a:alpha val="0"/>
                </a:srgbClr>
              </a:gs>
              <a:gs pos="100000">
                <a:srgbClr val="1F132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9"/>
          <p:cNvPicPr preferRelativeResize="0"/>
          <p:nvPr/>
        </p:nvPicPr>
        <p:blipFill rotWithShape="1">
          <a:blip r:embed="rId5">
            <a:alphaModFix/>
          </a:blip>
          <a:srcRect l="6576" r="6576"/>
          <a:stretch/>
        </p:blipFill>
        <p:spPr>
          <a:xfrm>
            <a:off x="0" y="4398"/>
            <a:ext cx="6102000" cy="10278205"/>
          </a:xfrm>
          <a:custGeom>
            <a:avLst/>
            <a:gdLst/>
            <a:ahLst/>
            <a:cxnLst/>
            <a:rect l="l" t="t" r="r" b="b"/>
            <a:pathLst>
              <a:path w="6102000" h="10278205" extrusionOk="0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0" name="Google Shape;180;p9"/>
          <p:cNvSpPr/>
          <p:nvPr/>
        </p:nvSpPr>
        <p:spPr>
          <a:xfrm>
            <a:off x="0" y="-4398"/>
            <a:ext cx="6101998" cy="10291398"/>
          </a:xfrm>
          <a:prstGeom prst="rect">
            <a:avLst/>
          </a:prstGeom>
          <a:gradFill>
            <a:gsLst>
              <a:gs pos="0">
                <a:srgbClr val="4F6128"/>
              </a:gs>
              <a:gs pos="75000">
                <a:srgbClr val="4F6128">
                  <a:alpha val="0"/>
                </a:srgbClr>
              </a:gs>
              <a:gs pos="100000">
                <a:srgbClr val="4F6128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9"/>
          <p:cNvSpPr txBox="1"/>
          <p:nvPr/>
        </p:nvSpPr>
        <p:spPr>
          <a:xfrm flipH="1">
            <a:off x="536386" y="6743700"/>
            <a:ext cx="5037176" cy="86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1. Descrever </a:t>
            </a:r>
            <a:endParaRPr/>
          </a:p>
        </p:txBody>
      </p:sp>
      <p:sp>
        <p:nvSpPr>
          <p:cNvPr id="182" name="Google Shape;182;p9"/>
          <p:cNvSpPr txBox="1"/>
          <p:nvPr/>
        </p:nvSpPr>
        <p:spPr>
          <a:xfrm flipH="1">
            <a:off x="242548" y="7658100"/>
            <a:ext cx="562485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 banquete preparado por Ester e a denúncia proferida por ela</a:t>
            </a:r>
            <a:endParaRPr/>
          </a:p>
        </p:txBody>
      </p:sp>
      <p:sp>
        <p:nvSpPr>
          <p:cNvPr id="183" name="Google Shape;183;p9"/>
          <p:cNvSpPr txBox="1"/>
          <p:nvPr/>
        </p:nvSpPr>
        <p:spPr>
          <a:xfrm flipH="1">
            <a:off x="6644848" y="6777403"/>
            <a:ext cx="5089952" cy="86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2. Remontar </a:t>
            </a:r>
            <a:endParaRPr/>
          </a:p>
        </p:txBody>
      </p:sp>
      <p:sp>
        <p:nvSpPr>
          <p:cNvPr id="184" name="Google Shape;184;p9"/>
          <p:cNvSpPr txBox="1"/>
          <p:nvPr/>
        </p:nvSpPr>
        <p:spPr>
          <a:xfrm flipH="1">
            <a:off x="6680441" y="7734300"/>
            <a:ext cx="501876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 contexto que desdobra a fúria do rei contra a injustiça</a:t>
            </a:r>
            <a:endParaRPr/>
          </a:p>
        </p:txBody>
      </p:sp>
      <p:sp>
        <p:nvSpPr>
          <p:cNvPr id="185" name="Google Shape;185;p9"/>
          <p:cNvSpPr txBox="1"/>
          <p:nvPr/>
        </p:nvSpPr>
        <p:spPr>
          <a:xfrm flipH="1">
            <a:off x="12548916" y="6777403"/>
            <a:ext cx="5382168" cy="86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3. Refletir </a:t>
            </a:r>
            <a:endParaRPr/>
          </a:p>
        </p:txBody>
      </p:sp>
      <p:sp>
        <p:nvSpPr>
          <p:cNvPr id="186" name="Google Shape;186;p9"/>
          <p:cNvSpPr txBox="1"/>
          <p:nvPr/>
        </p:nvSpPr>
        <p:spPr>
          <a:xfrm flipH="1">
            <a:off x="12268200" y="7691803"/>
            <a:ext cx="59436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 respeito do grande livramento providenciado por Deus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532</Words>
  <Application>Microsoft Office PowerPoint</Application>
  <PresentationFormat>Personalizar</PresentationFormat>
  <Paragraphs>47</Paragraphs>
  <Slides>20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 Nascimento</dc:creator>
  <cp:lastModifiedBy>HERBETH LINS</cp:lastModifiedBy>
  <cp:revision>1</cp:revision>
  <dcterms:created xsi:type="dcterms:W3CDTF">2006-08-16T00:00:00Z</dcterms:created>
  <dcterms:modified xsi:type="dcterms:W3CDTF">2024-09-16T15:38:32Z</dcterms:modified>
</cp:coreProperties>
</file>