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591" r:id="rId2"/>
    <p:sldId id="291" r:id="rId3"/>
    <p:sldId id="400" r:id="rId4"/>
    <p:sldId id="495" r:id="rId5"/>
    <p:sldId id="468" r:id="rId6"/>
    <p:sldId id="348" r:id="rId7"/>
    <p:sldId id="546" r:id="rId8"/>
    <p:sldId id="543" r:id="rId9"/>
    <p:sldId id="544" r:id="rId10"/>
    <p:sldId id="545" r:id="rId11"/>
    <p:sldId id="547" r:id="rId12"/>
    <p:sldId id="418" r:id="rId13"/>
    <p:sldId id="293" r:id="rId14"/>
    <p:sldId id="654" r:id="rId15"/>
    <p:sldId id="655" r:id="rId16"/>
    <p:sldId id="656" r:id="rId17"/>
    <p:sldId id="287" r:id="rId18"/>
    <p:sldId id="444" r:id="rId19"/>
    <p:sldId id="320" r:id="rId20"/>
    <p:sldId id="321" r:id="rId21"/>
  </p:sldIdLst>
  <p:sldSz cx="18288000" cy="10287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Poppins" panose="00000500000000000000" pitchFamily="50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310"/>
    <a:srgbClr val="5B3B1B"/>
    <a:srgbClr val="39200A"/>
    <a:srgbClr val="7A4F24"/>
    <a:srgbClr val="B57535"/>
    <a:srgbClr val="102334"/>
    <a:srgbClr val="580000"/>
    <a:srgbClr val="1D1005"/>
    <a:srgbClr val="005426"/>
    <a:srgbClr val="0060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58" autoAdjust="0"/>
    <p:restoredTop sz="94622" autoAdjust="0"/>
  </p:normalViewPr>
  <p:slideViewPr>
    <p:cSldViewPr>
      <p:cViewPr varScale="1">
        <p:scale>
          <a:sx n="74" d="100"/>
          <a:sy n="74" d="100"/>
        </p:scale>
        <p:origin x="54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abraajaula.com/ferramenta-ebd/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microsoft.com/office/2007/relationships/hdphoto" Target="../media/hdphoto7.wdp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gif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gif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microsoft.com/office/2007/relationships/hdphoto" Target="../media/hdphoto7.wdp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4000500" y="-4000502"/>
            <a:ext cx="10287002" cy="18288001"/>
          </a:xfrm>
          <a:prstGeom prst="rect">
            <a:avLst/>
          </a:prstGeom>
          <a:pattFill prst="ltDnDiag">
            <a:fgClr>
              <a:schemeClr val="bg1"/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F096F49-F1B2-46AB-8BB4-1BB6F25EB8C0}"/>
              </a:ext>
            </a:extLst>
          </p:cNvPr>
          <p:cNvSpPr txBox="1"/>
          <p:nvPr/>
        </p:nvSpPr>
        <p:spPr>
          <a:xfrm>
            <a:off x="685800" y="1333500"/>
            <a:ext cx="16002000" cy="88947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🚫 Proibido Compartilhamento e Revenda 🚫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slide é de propriedade exclusiva da Ferramenta EBD - Abra a Jaula e destina-se apenas ao uso dos assinantes. Qualquer compartilhamento, revenda ou distribuição não autorizada é estritamente proibido.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🔒 Uso Exclusivo do Assinante 🔒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conteúdo é exclusivo e deve ser utilizado somente pelo assinante da Ferramenta EBD. Qualquer reprodução, total ou parcial, sem autorização expressa é considerada uma violação dos direitos autorais.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🏴‍☠ Pirataria é Crime! 🏴‍☠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Se você encontrar este slide sendo vendido ou baixado por meio de sites, blogs ou grupos de redes sociais, saiba que isso está sendo feito de forma pirata e por má fé. Denuncie qualquer uso indevido!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Caso tenha adquirido esse material em outro lugar que não seja na plataforma da Ferramenta EBD – Abra a Jaula, abençoe o trabalho e esforço dos produtores para que possam continuar produzindo. Aperte neste link e seja assinante do material original: 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https://abraajaula.com/ferramenta-ebd/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Não se preocupe, essa folha de slide não atrapalhará sua apresentação. 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 err="1">
                <a:latin typeface="Arial" panose="020B0604020202020204" pitchFamily="34" charset="0"/>
                <a:cs typeface="Arial" panose="020B0604020202020204" pitchFamily="34" charset="0"/>
              </a:rPr>
              <a:t>Att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Equipe: Ferramenta EBD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4EEE2EBA-4481-42BF-93EB-CFAD4104DA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193030"/>
            <a:ext cx="3491034" cy="72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6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>
            <a:extLst>
              <a:ext uri="{FF2B5EF4-FFF2-40B4-BE49-F238E27FC236}">
                <a16:creationId xmlns:a16="http://schemas.microsoft.com/office/drawing/2014/main" id="{FCA6D827-13DA-EA07-E865-2CD55BD88C6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14" b="714"/>
          <a:stretch/>
        </p:blipFill>
        <p:spPr>
          <a:xfrm flipH="1">
            <a:off x="-15041" y="-10814"/>
            <a:ext cx="18318082" cy="10297817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BAB15545-DEC3-1914-83E6-DB323F75CCBC}"/>
              </a:ext>
            </a:extLst>
          </p:cNvPr>
          <p:cNvSpPr/>
          <p:nvPr/>
        </p:nvSpPr>
        <p:spPr>
          <a:xfrm>
            <a:off x="0" y="36258"/>
            <a:ext cx="18318082" cy="10256152"/>
          </a:xfrm>
          <a:prstGeom prst="rect">
            <a:avLst/>
          </a:prstGeom>
          <a:gradFill flip="none" rotWithShape="1">
            <a:gsLst>
              <a:gs pos="0">
                <a:srgbClr val="580000"/>
              </a:gs>
              <a:gs pos="100000">
                <a:srgbClr val="580000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61C8478E-0CFF-BBF2-3BC6-1E3730B583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645" b="40645"/>
          <a:stretch/>
        </p:blipFill>
        <p:spPr>
          <a:xfrm>
            <a:off x="-15041" y="-3427200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B8540FC4-AB94-4604-62D2-40F18DD21BBF}"/>
              </a:ext>
            </a:extLst>
          </p:cNvPr>
          <p:cNvSpPr/>
          <p:nvPr/>
        </p:nvSpPr>
        <p:spPr>
          <a:xfrm>
            <a:off x="-15041" y="-3390940"/>
            <a:ext cx="18333123" cy="3390937"/>
          </a:xfrm>
          <a:prstGeom prst="rect">
            <a:avLst/>
          </a:prstGeom>
          <a:gradFill flip="none" rotWithShape="1">
            <a:gsLst>
              <a:gs pos="0">
                <a:srgbClr val="1D1005"/>
              </a:gs>
              <a:gs pos="70000">
                <a:srgbClr val="39200A">
                  <a:alpha val="28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784A9F3B-4DD3-AA7F-CE62-0C73538BA69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645" b="40645"/>
          <a:stretch/>
        </p:blipFill>
        <p:spPr>
          <a:xfrm flipH="1">
            <a:off x="-15041" y="-6859805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4D7A5EED-03D1-5526-0AD7-2D5190FDB4A6}"/>
              </a:ext>
            </a:extLst>
          </p:cNvPr>
          <p:cNvSpPr/>
          <p:nvPr/>
        </p:nvSpPr>
        <p:spPr>
          <a:xfrm>
            <a:off x="-15041" y="-6865207"/>
            <a:ext cx="18318082" cy="3432603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81000">
                <a:schemeClr val="tx2">
                  <a:lumMod val="50000"/>
                  <a:alpha val="24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41E0BC3-F2AD-7EA4-920A-2381EACAC715}"/>
              </a:ext>
            </a:extLst>
          </p:cNvPr>
          <p:cNvSpPr txBox="1"/>
          <p:nvPr/>
        </p:nvSpPr>
        <p:spPr>
          <a:xfrm>
            <a:off x="10896600" y="-6402645"/>
            <a:ext cx="6477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I. EXPLICAR</a:t>
            </a: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como se deu a preparação de Daniel para receber a mensagem final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420D7B6-0BC2-B4DD-92C5-040491AFE635}"/>
              </a:ext>
            </a:extLst>
          </p:cNvPr>
          <p:cNvSpPr txBox="1"/>
          <p:nvPr/>
        </p:nvSpPr>
        <p:spPr>
          <a:xfrm>
            <a:off x="838200" y="-2552700"/>
            <a:ext cx="5410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II. CONHECER</a:t>
            </a:r>
          </a:p>
          <a:p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a revelação do futuro dada ao profeta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5E9D4A5-244D-CBED-091F-C0BE883D3B91}"/>
              </a:ext>
            </a:extLst>
          </p:cNvPr>
          <p:cNvSpPr txBox="1"/>
          <p:nvPr/>
        </p:nvSpPr>
        <p:spPr>
          <a:xfrm>
            <a:off x="10744200" y="6591300"/>
            <a:ext cx="66294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III. ENTENDER</a:t>
            </a:r>
          </a:p>
          <a:p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como será a Batalha do Armagedom e as últimas coisas</a:t>
            </a:r>
          </a:p>
        </p:txBody>
      </p:sp>
    </p:spTree>
    <p:extLst>
      <p:ext uri="{BB962C8B-B14F-4D97-AF65-F5344CB8AC3E}">
        <p14:creationId xmlns:p14="http://schemas.microsoft.com/office/powerpoint/2010/main" val="24683339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>
            <a:extLst>
              <a:ext uri="{FF2B5EF4-FFF2-40B4-BE49-F238E27FC236}">
                <a16:creationId xmlns:a16="http://schemas.microsoft.com/office/drawing/2014/main" id="{FCA6D827-13DA-EA07-E865-2CD55BD88C6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597" b="33597"/>
          <a:stretch/>
        </p:blipFill>
        <p:spPr>
          <a:xfrm flipH="1">
            <a:off x="-15041" y="6859803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BAB15545-DEC3-1914-83E6-DB323F75CCBC}"/>
              </a:ext>
            </a:extLst>
          </p:cNvPr>
          <p:cNvSpPr/>
          <p:nvPr/>
        </p:nvSpPr>
        <p:spPr>
          <a:xfrm>
            <a:off x="0" y="6859801"/>
            <a:ext cx="18318082" cy="3432608"/>
          </a:xfrm>
          <a:prstGeom prst="rect">
            <a:avLst/>
          </a:prstGeom>
          <a:gradFill flip="none" rotWithShape="1">
            <a:gsLst>
              <a:gs pos="0">
                <a:srgbClr val="580000"/>
              </a:gs>
              <a:gs pos="75000">
                <a:srgbClr val="580000">
                  <a:alpha val="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61C8478E-0CFF-BBF2-3BC6-1E3730B583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645" b="40645"/>
          <a:stretch/>
        </p:blipFill>
        <p:spPr>
          <a:xfrm>
            <a:off x="-15041" y="3432603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B8540FC4-AB94-4604-62D2-40F18DD21BBF}"/>
              </a:ext>
            </a:extLst>
          </p:cNvPr>
          <p:cNvSpPr/>
          <p:nvPr/>
        </p:nvSpPr>
        <p:spPr>
          <a:xfrm>
            <a:off x="-15041" y="3467143"/>
            <a:ext cx="18333123" cy="3392658"/>
          </a:xfrm>
          <a:prstGeom prst="rect">
            <a:avLst/>
          </a:prstGeom>
          <a:gradFill flip="none" rotWithShape="1">
            <a:gsLst>
              <a:gs pos="0">
                <a:srgbClr val="1D1005"/>
              </a:gs>
              <a:gs pos="70000">
                <a:srgbClr val="39200A">
                  <a:alpha val="28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784A9F3B-4DD3-AA7F-CE62-0C73538BA69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645" b="40645"/>
          <a:stretch/>
        </p:blipFill>
        <p:spPr>
          <a:xfrm flipH="1">
            <a:off x="-15041" y="-2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4D7A5EED-03D1-5526-0AD7-2D5190FDB4A6}"/>
              </a:ext>
            </a:extLst>
          </p:cNvPr>
          <p:cNvSpPr/>
          <p:nvPr/>
        </p:nvSpPr>
        <p:spPr>
          <a:xfrm>
            <a:off x="-15041" y="5403"/>
            <a:ext cx="18318082" cy="34217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81000">
                <a:schemeClr val="tx2">
                  <a:lumMod val="50000"/>
                  <a:alpha val="24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41E0BC3-F2AD-7EA4-920A-2381EACAC715}"/>
              </a:ext>
            </a:extLst>
          </p:cNvPr>
          <p:cNvSpPr txBox="1"/>
          <p:nvPr/>
        </p:nvSpPr>
        <p:spPr>
          <a:xfrm>
            <a:off x="11353800" y="419100"/>
            <a:ext cx="62484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I. EXPLICAR </a:t>
            </a: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como se deu a preparação de Daniel para receber a mensagem final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420D7B6-0BC2-B4DD-92C5-040491AFE635}"/>
              </a:ext>
            </a:extLst>
          </p:cNvPr>
          <p:cNvSpPr txBox="1"/>
          <p:nvPr/>
        </p:nvSpPr>
        <p:spPr>
          <a:xfrm>
            <a:off x="762000" y="4229100"/>
            <a:ext cx="533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II. CONHECER</a:t>
            </a: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a revelação do futuro dada ao profeta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5E9D4A5-244D-CBED-091F-C0BE883D3B91}"/>
              </a:ext>
            </a:extLst>
          </p:cNvPr>
          <p:cNvSpPr txBox="1"/>
          <p:nvPr/>
        </p:nvSpPr>
        <p:spPr>
          <a:xfrm>
            <a:off x="10896600" y="7353300"/>
            <a:ext cx="67056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III. ENTENDER</a:t>
            </a: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como será a Batalha do Armagedom e as últimas coisas</a:t>
            </a:r>
          </a:p>
        </p:txBody>
      </p:sp>
    </p:spTree>
    <p:extLst>
      <p:ext uri="{BB962C8B-B14F-4D97-AF65-F5344CB8AC3E}">
        <p14:creationId xmlns:p14="http://schemas.microsoft.com/office/powerpoint/2010/main" val="1771109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>
            <a:extLst>
              <a:ext uri="{FF2B5EF4-FFF2-40B4-BE49-F238E27FC236}">
                <a16:creationId xmlns:a16="http://schemas.microsoft.com/office/drawing/2014/main" id="{9E2EE968-5B86-3406-A72C-55FF25D39E5F}"/>
              </a:ext>
            </a:extLst>
          </p:cNvPr>
          <p:cNvSpPr/>
          <p:nvPr/>
        </p:nvSpPr>
        <p:spPr>
          <a:xfrm flipH="1">
            <a:off x="0" y="0"/>
            <a:ext cx="18288000" cy="1028700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A134C04-ADD1-8974-8623-84B4F1846FA1}"/>
              </a:ext>
            </a:extLst>
          </p:cNvPr>
          <p:cNvSpPr txBox="1"/>
          <p:nvPr/>
        </p:nvSpPr>
        <p:spPr>
          <a:xfrm>
            <a:off x="12868275" y="-723900"/>
            <a:ext cx="1847850" cy="757130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pt-BR" sz="48600" b="1" dirty="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2">
                        <a:lumMod val="90000"/>
                      </a:schemeClr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29DA6FA7-925F-1469-D556-028CCB71A61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" b="152"/>
          <a:stretch/>
        </p:blipFill>
        <p:spPr>
          <a:xfrm>
            <a:off x="-488507" y="0"/>
            <a:ext cx="10318307" cy="10287000"/>
          </a:xfrm>
          <a:custGeom>
            <a:avLst/>
            <a:gdLst>
              <a:gd name="connsiteX0" fmla="*/ 0 w 10318307"/>
              <a:gd name="connsiteY0" fmla="*/ 0 h 10287000"/>
              <a:gd name="connsiteX1" fmla="*/ 8628102 w 10318307"/>
              <a:gd name="connsiteY1" fmla="*/ 0 h 10287000"/>
              <a:gd name="connsiteX2" fmla="*/ 8711951 w 10318307"/>
              <a:gd name="connsiteY2" fmla="*/ 83108 h 10287000"/>
              <a:gd name="connsiteX3" fmla="*/ 9625208 w 10318307"/>
              <a:gd name="connsiteY3" fmla="*/ 1418508 h 10287000"/>
              <a:gd name="connsiteX4" fmla="*/ 9220502 w 10318307"/>
              <a:gd name="connsiteY4" fmla="*/ 9337049 h 10287000"/>
              <a:gd name="connsiteX5" fmla="*/ 9163213 w 10318307"/>
              <a:gd name="connsiteY5" fmla="*/ 10183204 h 10287000"/>
              <a:gd name="connsiteX6" fmla="*/ 9116691 w 10318307"/>
              <a:gd name="connsiteY6" fmla="*/ 10287000 h 10287000"/>
              <a:gd name="connsiteX7" fmla="*/ 0 w 10318307"/>
              <a:gd name="connsiteY7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318307" h="10287000">
                <a:moveTo>
                  <a:pt x="0" y="0"/>
                </a:moveTo>
                <a:lnTo>
                  <a:pt x="8628102" y="0"/>
                </a:lnTo>
                <a:lnTo>
                  <a:pt x="8711951" y="83108"/>
                </a:lnTo>
                <a:cubicBezTo>
                  <a:pt x="9034045" y="424705"/>
                  <a:pt x="9339927" y="863530"/>
                  <a:pt x="9625208" y="1418508"/>
                </a:cubicBezTo>
                <a:cubicBezTo>
                  <a:pt x="11572730" y="5207158"/>
                  <a:pt x="8747861" y="6771564"/>
                  <a:pt x="9220502" y="9337049"/>
                </a:cubicBezTo>
                <a:cubicBezTo>
                  <a:pt x="9278659" y="9652724"/>
                  <a:pt x="9254647" y="9934203"/>
                  <a:pt x="9163213" y="10183204"/>
                </a:cubicBezTo>
                <a:lnTo>
                  <a:pt x="9116691" y="10287000"/>
                </a:lnTo>
                <a:lnTo>
                  <a:pt x="0" y="10287000"/>
                </a:lnTo>
                <a:close/>
              </a:path>
            </a:pathLst>
          </a:custGeom>
          <a:ln w="19050">
            <a:solidFill>
              <a:schemeClr val="bg1">
                <a:lumMod val="65000"/>
              </a:schemeClr>
            </a:solidFill>
          </a:ln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9525000" y="5676900"/>
            <a:ext cx="8534400" cy="415498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2">
                        <a:lumMod val="90000"/>
                      </a:schemeClr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PREPARANDO-SE PARA RECEBER A MENSAGEM DO CÉU</a:t>
            </a:r>
          </a:p>
        </p:txBody>
      </p:sp>
    </p:spTree>
    <p:extLst>
      <p:ext uri="{BB962C8B-B14F-4D97-AF65-F5344CB8AC3E}">
        <p14:creationId xmlns:p14="http://schemas.microsoft.com/office/powerpoint/2010/main" val="37229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D268BAF-4ADC-A671-CBE4-A4F8C92E81EF}"/>
              </a:ext>
            </a:extLst>
          </p:cNvPr>
          <p:cNvSpPr/>
          <p:nvPr/>
        </p:nvSpPr>
        <p:spPr>
          <a:xfrm>
            <a:off x="8499570" y="0"/>
            <a:ext cx="9788430" cy="10281804"/>
          </a:xfrm>
          <a:prstGeom prst="rect">
            <a:avLst/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A266F28-D063-32F6-6AA1-11B6FF2B0A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1674" b="11674"/>
          <a:stretch/>
        </p:blipFill>
        <p:spPr>
          <a:xfrm>
            <a:off x="8176393" y="0"/>
            <a:ext cx="10432257" cy="10287000"/>
          </a:xfrm>
          <a:custGeom>
            <a:avLst/>
            <a:gdLst>
              <a:gd name="connsiteX0" fmla="*/ 0 w 10432257"/>
              <a:gd name="connsiteY0" fmla="*/ 0 h 10287000"/>
              <a:gd name="connsiteX1" fmla="*/ 10432257 w 10432257"/>
              <a:gd name="connsiteY1" fmla="*/ 0 h 10287000"/>
              <a:gd name="connsiteX2" fmla="*/ 10432257 w 10432257"/>
              <a:gd name="connsiteY2" fmla="*/ 10287000 h 10287000"/>
              <a:gd name="connsiteX3" fmla="*/ 0 w 10432257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2257" h="10287000">
                <a:moveTo>
                  <a:pt x="0" y="0"/>
                </a:moveTo>
                <a:lnTo>
                  <a:pt x="10432257" y="0"/>
                </a:lnTo>
                <a:lnTo>
                  <a:pt x="10432257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451DEACB-7CE1-D943-4EC3-2F02E348CA2F}"/>
              </a:ext>
            </a:extLst>
          </p:cNvPr>
          <p:cNvSpPr/>
          <p:nvPr/>
        </p:nvSpPr>
        <p:spPr>
          <a:xfrm>
            <a:off x="1" y="0"/>
            <a:ext cx="8763000" cy="10307302"/>
          </a:xfrm>
          <a:prstGeom prst="rect">
            <a:avLst/>
          </a:prstGeom>
          <a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C29735A-4AD5-093D-92A3-88916534004F}"/>
              </a:ext>
            </a:extLst>
          </p:cNvPr>
          <p:cNvSpPr/>
          <p:nvPr/>
        </p:nvSpPr>
        <p:spPr>
          <a:xfrm flipV="1">
            <a:off x="685800" y="3220607"/>
            <a:ext cx="7271614" cy="475379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A383B4F-DE14-8178-8D63-085B06613106}"/>
              </a:ext>
            </a:extLst>
          </p:cNvPr>
          <p:cNvSpPr/>
          <p:nvPr/>
        </p:nvSpPr>
        <p:spPr>
          <a:xfrm>
            <a:off x="3451056" y="7059997"/>
            <a:ext cx="1741103" cy="174110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ECF1F8"/>
              </a:gs>
            </a:gsLst>
            <a:lin ang="16200000" scaled="1"/>
            <a:tileRect/>
          </a:gradFill>
          <a:ln w="3175">
            <a:solidFill>
              <a:srgbClr val="2744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685801" y="1421197"/>
            <a:ext cx="7271614" cy="721551"/>
          </a:xfrm>
          <a:prstGeom prst="rect">
            <a:avLst/>
          </a:prstGeom>
          <a:pattFill prst="pct7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758544" y="1628084"/>
            <a:ext cx="7126129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0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 - PREPARANDO-SE PARA RECEBER A MENSAGEM DO CÉU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889357" y="3326197"/>
            <a:ext cx="68645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Como qualquer ser humano, Daniel tinha os seus momentos de aflição e tristeza (10.2). Ninguém é</a:t>
            </a:r>
          </a:p>
          <a:p>
            <a:r>
              <a:rPr lang="pt-BR" sz="40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tão forte que não possa se abater.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10BF93-4804-2984-F9FB-DFF0C1454209}"/>
              </a:ext>
            </a:extLst>
          </p:cNvPr>
          <p:cNvSpPr/>
          <p:nvPr/>
        </p:nvSpPr>
        <p:spPr>
          <a:xfrm>
            <a:off x="685800" y="2121526"/>
            <a:ext cx="7271614" cy="10996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938689" y="2335597"/>
            <a:ext cx="6765836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 aflição de Daniel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3907" y="7282848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3" grpId="0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D268BAF-4ADC-A671-CBE4-A4F8C92E81EF}"/>
              </a:ext>
            </a:extLst>
          </p:cNvPr>
          <p:cNvSpPr/>
          <p:nvPr/>
        </p:nvSpPr>
        <p:spPr>
          <a:xfrm>
            <a:off x="8499570" y="0"/>
            <a:ext cx="9788430" cy="10281804"/>
          </a:xfrm>
          <a:prstGeom prst="rect">
            <a:avLst/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A266F28-D063-32F6-6AA1-11B6FF2B0A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" r="80"/>
          <a:stretch/>
        </p:blipFill>
        <p:spPr>
          <a:xfrm flipH="1">
            <a:off x="8176393" y="0"/>
            <a:ext cx="10432257" cy="10287000"/>
          </a:xfrm>
          <a:custGeom>
            <a:avLst/>
            <a:gdLst>
              <a:gd name="connsiteX0" fmla="*/ 0 w 10432257"/>
              <a:gd name="connsiteY0" fmla="*/ 0 h 10287000"/>
              <a:gd name="connsiteX1" fmla="*/ 10432257 w 10432257"/>
              <a:gd name="connsiteY1" fmla="*/ 0 h 10287000"/>
              <a:gd name="connsiteX2" fmla="*/ 10432257 w 10432257"/>
              <a:gd name="connsiteY2" fmla="*/ 10287000 h 10287000"/>
              <a:gd name="connsiteX3" fmla="*/ 0 w 10432257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2257" h="10287000">
                <a:moveTo>
                  <a:pt x="0" y="0"/>
                </a:moveTo>
                <a:lnTo>
                  <a:pt x="10432257" y="0"/>
                </a:lnTo>
                <a:lnTo>
                  <a:pt x="10432257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451DEACB-7CE1-D943-4EC3-2F02E348CA2F}"/>
              </a:ext>
            </a:extLst>
          </p:cNvPr>
          <p:cNvSpPr/>
          <p:nvPr/>
        </p:nvSpPr>
        <p:spPr>
          <a:xfrm>
            <a:off x="1" y="0"/>
            <a:ext cx="8763000" cy="10307302"/>
          </a:xfrm>
          <a:prstGeom prst="rect">
            <a:avLst/>
          </a:prstGeom>
          <a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C29735A-4AD5-093D-92A3-88916534004F}"/>
              </a:ext>
            </a:extLst>
          </p:cNvPr>
          <p:cNvSpPr/>
          <p:nvPr/>
        </p:nvSpPr>
        <p:spPr>
          <a:xfrm flipV="1">
            <a:off x="685800" y="2622503"/>
            <a:ext cx="7271614" cy="596149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A383B4F-DE14-8178-8D63-085B06613106}"/>
              </a:ext>
            </a:extLst>
          </p:cNvPr>
          <p:cNvSpPr/>
          <p:nvPr/>
        </p:nvSpPr>
        <p:spPr>
          <a:xfrm>
            <a:off x="3451056" y="7669597"/>
            <a:ext cx="1741103" cy="174110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ECF1F8"/>
              </a:gs>
            </a:gsLst>
            <a:lin ang="16200000" scaled="1"/>
            <a:tileRect/>
          </a:gradFill>
          <a:ln w="3175">
            <a:solidFill>
              <a:srgbClr val="2744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685801" y="823094"/>
            <a:ext cx="7271614" cy="721551"/>
          </a:xfrm>
          <a:prstGeom prst="rect">
            <a:avLst/>
          </a:prstGeom>
          <a:pattFill prst="pct7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758544" y="1029981"/>
            <a:ext cx="7126129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0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 - PREPARANDO-SE PARA RECEBER A MENSAGEM DO CÉU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889357" y="2728094"/>
            <a:ext cx="6864500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razão do seu abatimento tinha a ver possivelmente com a interrupção da reconstrução do Templo e da cidade de Jerusalém naquela ocasião (Ed 1-3: 4.4.5). O povo voltou, mas a restauração plena ainda não havia acontecido.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10BF93-4804-2984-F9FB-DFF0C1454209}"/>
              </a:ext>
            </a:extLst>
          </p:cNvPr>
          <p:cNvSpPr/>
          <p:nvPr/>
        </p:nvSpPr>
        <p:spPr>
          <a:xfrm>
            <a:off x="685800" y="1523423"/>
            <a:ext cx="7271614" cy="10996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938689" y="1737494"/>
            <a:ext cx="6765836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 aflição de Daniel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3907" y="7892448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93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3" grpId="0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D268BAF-4ADC-A671-CBE4-A4F8C92E81EF}"/>
              </a:ext>
            </a:extLst>
          </p:cNvPr>
          <p:cNvSpPr/>
          <p:nvPr/>
        </p:nvSpPr>
        <p:spPr>
          <a:xfrm>
            <a:off x="8499570" y="0"/>
            <a:ext cx="9788430" cy="10281804"/>
          </a:xfrm>
          <a:prstGeom prst="rect">
            <a:avLst/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A266F28-D063-32F6-6AA1-11B6FF2B0A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96" b="696"/>
          <a:stretch/>
        </p:blipFill>
        <p:spPr>
          <a:xfrm flipH="1">
            <a:off x="8176393" y="0"/>
            <a:ext cx="10432257" cy="10287000"/>
          </a:xfrm>
          <a:custGeom>
            <a:avLst/>
            <a:gdLst>
              <a:gd name="connsiteX0" fmla="*/ 0 w 10432257"/>
              <a:gd name="connsiteY0" fmla="*/ 0 h 10287000"/>
              <a:gd name="connsiteX1" fmla="*/ 10432257 w 10432257"/>
              <a:gd name="connsiteY1" fmla="*/ 0 h 10287000"/>
              <a:gd name="connsiteX2" fmla="*/ 10432257 w 10432257"/>
              <a:gd name="connsiteY2" fmla="*/ 10287000 h 10287000"/>
              <a:gd name="connsiteX3" fmla="*/ 0 w 10432257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2257" h="10287000">
                <a:moveTo>
                  <a:pt x="0" y="0"/>
                </a:moveTo>
                <a:lnTo>
                  <a:pt x="10432257" y="0"/>
                </a:lnTo>
                <a:lnTo>
                  <a:pt x="10432257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451DEACB-7CE1-D943-4EC3-2F02E348CA2F}"/>
              </a:ext>
            </a:extLst>
          </p:cNvPr>
          <p:cNvSpPr/>
          <p:nvPr/>
        </p:nvSpPr>
        <p:spPr>
          <a:xfrm>
            <a:off x="1" y="0"/>
            <a:ext cx="8763000" cy="10307302"/>
          </a:xfrm>
          <a:prstGeom prst="rect">
            <a:avLst/>
          </a:prstGeom>
          <a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C29735A-4AD5-093D-92A3-88916534004F}"/>
              </a:ext>
            </a:extLst>
          </p:cNvPr>
          <p:cNvSpPr/>
          <p:nvPr/>
        </p:nvSpPr>
        <p:spPr>
          <a:xfrm flipV="1">
            <a:off x="685800" y="2329199"/>
            <a:ext cx="7271614" cy="6634516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A383B4F-DE14-8178-8D63-085B06613106}"/>
              </a:ext>
            </a:extLst>
          </p:cNvPr>
          <p:cNvSpPr/>
          <p:nvPr/>
        </p:nvSpPr>
        <p:spPr>
          <a:xfrm>
            <a:off x="3451056" y="8050597"/>
            <a:ext cx="1741103" cy="174110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ECF1F8"/>
              </a:gs>
            </a:gsLst>
            <a:lin ang="16200000" scaled="1"/>
            <a:tileRect/>
          </a:gradFill>
          <a:ln w="3175">
            <a:solidFill>
              <a:srgbClr val="2744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685801" y="529791"/>
            <a:ext cx="7271614" cy="721551"/>
          </a:xfrm>
          <a:prstGeom prst="rect">
            <a:avLst/>
          </a:prstGeom>
          <a:pattFill prst="pct7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758544" y="736678"/>
            <a:ext cx="7126129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0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 - PREPARANDO-SE PARA RECEBER A MENSAGEM DO CÉU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889357" y="2434791"/>
            <a:ext cx="6864500" cy="6093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Em resposta à sua busca, um ser celestial cheio de esplendor se apresenta a Daniel (vv. 5.6).</a:t>
            </a:r>
          </a:p>
          <a:p>
            <a:r>
              <a:rPr lang="pt-BR" sz="36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As suas descrições são parecidas com as que o apóstolo João e o profeta Ezequiel tiveram (</a:t>
            </a:r>
            <a:r>
              <a:rPr lang="pt-BR" sz="3600" dirty="0" err="1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Ap</a:t>
            </a:r>
            <a:r>
              <a:rPr lang="pt-BR" sz="36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1.12-20, </a:t>
            </a:r>
            <a:r>
              <a:rPr lang="pt-BR" sz="3600" dirty="0" err="1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Ez</a:t>
            </a:r>
            <a:r>
              <a:rPr lang="pt-BR" sz="36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1.26).</a:t>
            </a:r>
          </a:p>
          <a:p>
            <a:r>
              <a:rPr lang="pt-BR" sz="36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Para muitos exegetas bíblicos, isto seria uma teofania, a manifestação do próprio Filho de Deus.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10BF93-4804-2984-F9FB-DFF0C1454209}"/>
              </a:ext>
            </a:extLst>
          </p:cNvPr>
          <p:cNvSpPr/>
          <p:nvPr/>
        </p:nvSpPr>
        <p:spPr>
          <a:xfrm>
            <a:off x="685800" y="1230120"/>
            <a:ext cx="7271614" cy="10996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938689" y="1444191"/>
            <a:ext cx="6765836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O ser celestial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3907" y="8273448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31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3" grpId="0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D268BAF-4ADC-A671-CBE4-A4F8C92E81EF}"/>
              </a:ext>
            </a:extLst>
          </p:cNvPr>
          <p:cNvSpPr/>
          <p:nvPr/>
        </p:nvSpPr>
        <p:spPr>
          <a:xfrm>
            <a:off x="8499570" y="0"/>
            <a:ext cx="9788430" cy="10281804"/>
          </a:xfrm>
          <a:prstGeom prst="rect">
            <a:avLst/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A266F28-D063-32F6-6AA1-11B6FF2B0A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696" b="696"/>
          <a:stretch/>
        </p:blipFill>
        <p:spPr>
          <a:xfrm flipH="1">
            <a:off x="8176393" y="0"/>
            <a:ext cx="10432257" cy="10287000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451DEACB-7CE1-D943-4EC3-2F02E348CA2F}"/>
              </a:ext>
            </a:extLst>
          </p:cNvPr>
          <p:cNvSpPr/>
          <p:nvPr/>
        </p:nvSpPr>
        <p:spPr>
          <a:xfrm>
            <a:off x="1" y="0"/>
            <a:ext cx="8763000" cy="10307302"/>
          </a:xfrm>
          <a:prstGeom prst="rect">
            <a:avLst/>
          </a:prstGeom>
          <a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C29735A-4AD5-093D-92A3-88916534004F}"/>
              </a:ext>
            </a:extLst>
          </p:cNvPr>
          <p:cNvSpPr/>
          <p:nvPr/>
        </p:nvSpPr>
        <p:spPr>
          <a:xfrm flipV="1">
            <a:off x="685800" y="2188296"/>
            <a:ext cx="7271614" cy="6634516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A383B4F-DE14-8178-8D63-085B06613106}"/>
              </a:ext>
            </a:extLst>
          </p:cNvPr>
          <p:cNvSpPr/>
          <p:nvPr/>
        </p:nvSpPr>
        <p:spPr>
          <a:xfrm>
            <a:off x="3451056" y="8202997"/>
            <a:ext cx="1741103" cy="174110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ECF1F8"/>
              </a:gs>
            </a:gsLst>
            <a:lin ang="16200000" scaled="1"/>
            <a:tileRect/>
          </a:gradFill>
          <a:ln w="3175">
            <a:solidFill>
              <a:srgbClr val="2744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685801" y="388888"/>
            <a:ext cx="7271614" cy="721551"/>
          </a:xfrm>
          <a:prstGeom prst="rect">
            <a:avLst/>
          </a:prstGeom>
          <a:pattFill prst="pct7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758544" y="595775"/>
            <a:ext cx="7126129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0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 - PREPARANDO-SE PARA RECEBER A MENSAGEM DO CÉU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889357" y="2293888"/>
            <a:ext cx="6864500" cy="6093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5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Daniel é informado de que a mensagem de resposta à sua oração foi resistida pelo príncipe do reino da Pérsia (v. 13).</a:t>
            </a:r>
          </a:p>
          <a:p>
            <a:r>
              <a:rPr lang="pt-BR" sz="35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Nossos principais teólogos ensinam que não se trata de um príncipe terreno, mas um anjo maligno que obedece a Satanás. Foi somente após a ajuda do Arcanjo Miguel na batalha espiritual que a resposta chegou.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10BF93-4804-2984-F9FB-DFF0C1454209}"/>
              </a:ext>
            </a:extLst>
          </p:cNvPr>
          <p:cNvSpPr/>
          <p:nvPr/>
        </p:nvSpPr>
        <p:spPr>
          <a:xfrm>
            <a:off x="685800" y="1082209"/>
            <a:ext cx="7271614" cy="10996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938689" y="1078012"/>
            <a:ext cx="6765836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A batalha nas regiões celestiais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3907" y="8425848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6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3" grpId="0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extBox 15">
            <a:extLst>
              <a:ext uri="{FF2B5EF4-FFF2-40B4-BE49-F238E27FC236}">
                <a16:creationId xmlns:a16="http://schemas.microsoft.com/office/drawing/2014/main" id="{41272FF2-E332-4273-8ED4-F8C72CC704E9}"/>
              </a:ext>
            </a:extLst>
          </p:cNvPr>
          <p:cNvSpPr txBox="1"/>
          <p:nvPr/>
        </p:nvSpPr>
        <p:spPr>
          <a:xfrm>
            <a:off x="457200" y="2814578"/>
            <a:ext cx="5486400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9600" b="1" dirty="0">
                <a:solidFill>
                  <a:srgbClr val="0003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Fim de Todas as Coisas</a:t>
            </a:r>
          </a:p>
        </p:txBody>
      </p:sp>
      <p:sp>
        <p:nvSpPr>
          <p:cNvPr id="246" name="TextBox 16">
            <a:extLst>
              <a:ext uri="{FF2B5EF4-FFF2-40B4-BE49-F238E27FC236}">
                <a16:creationId xmlns:a16="http://schemas.microsoft.com/office/drawing/2014/main" id="{818D07A8-A360-4EAD-A0AE-91D408FBD283}"/>
              </a:ext>
            </a:extLst>
          </p:cNvPr>
          <p:cNvSpPr txBox="1"/>
          <p:nvPr/>
        </p:nvSpPr>
        <p:spPr>
          <a:xfrm>
            <a:off x="1752600" y="7429500"/>
            <a:ext cx="4495800" cy="582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600" dirty="0">
                <a:solidFill>
                  <a:srgbClr val="0003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de Setembro 2024</a:t>
            </a:r>
          </a:p>
        </p:txBody>
      </p:sp>
      <p:sp>
        <p:nvSpPr>
          <p:cNvPr id="247" name="TextBox 16">
            <a:extLst>
              <a:ext uri="{FF2B5EF4-FFF2-40B4-BE49-F238E27FC236}">
                <a16:creationId xmlns:a16="http://schemas.microsoft.com/office/drawing/2014/main" id="{1B2F7132-E229-43EB-B907-CC41D0140B5C}"/>
              </a:ext>
            </a:extLst>
          </p:cNvPr>
          <p:cNvSpPr txBox="1"/>
          <p:nvPr/>
        </p:nvSpPr>
        <p:spPr>
          <a:xfrm>
            <a:off x="1798709" y="8141984"/>
            <a:ext cx="3695711" cy="582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600" dirty="0">
                <a:solidFill>
                  <a:srgbClr val="0003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3º trimestre 2024</a:t>
            </a:r>
          </a:p>
        </p:txBody>
      </p:sp>
      <p:pic>
        <p:nvPicPr>
          <p:cNvPr id="248" name="Imagem 247">
            <a:extLst>
              <a:ext uri="{FF2B5EF4-FFF2-40B4-BE49-F238E27FC236}">
                <a16:creationId xmlns:a16="http://schemas.microsoft.com/office/drawing/2014/main" id="{ED22620E-2AE1-4B72-A4EF-3342BB259A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7658100"/>
            <a:ext cx="914400" cy="914400"/>
          </a:xfrm>
          <a:prstGeom prst="rect">
            <a:avLst/>
          </a:prstGeom>
        </p:spPr>
      </p:pic>
      <p:sp>
        <p:nvSpPr>
          <p:cNvPr id="250" name="Retângulo 249">
            <a:extLst>
              <a:ext uri="{FF2B5EF4-FFF2-40B4-BE49-F238E27FC236}">
                <a16:creationId xmlns:a16="http://schemas.microsoft.com/office/drawing/2014/main" id="{680A6F90-0BD2-437B-AB9B-B7F3A59E774B}"/>
              </a:ext>
            </a:extLst>
          </p:cNvPr>
          <p:cNvSpPr/>
          <p:nvPr/>
        </p:nvSpPr>
        <p:spPr>
          <a:xfrm>
            <a:off x="0" y="1360184"/>
            <a:ext cx="5746373" cy="1219200"/>
          </a:xfrm>
          <a:prstGeom prst="rect">
            <a:avLst/>
          </a:prstGeom>
          <a:gradFill flip="none" rotWithShape="1">
            <a:gsLst>
              <a:gs pos="0">
                <a:srgbClr val="5B3B1B"/>
              </a:gs>
              <a:gs pos="100000">
                <a:srgbClr val="39200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9" name="TextBox 22">
            <a:extLst>
              <a:ext uri="{FF2B5EF4-FFF2-40B4-BE49-F238E27FC236}">
                <a16:creationId xmlns:a16="http://schemas.microsoft.com/office/drawing/2014/main" id="{899C2825-4E8A-4C6F-BBB4-3C277E411C93}"/>
              </a:ext>
            </a:extLst>
          </p:cNvPr>
          <p:cNvSpPr txBox="1"/>
          <p:nvPr/>
        </p:nvSpPr>
        <p:spPr>
          <a:xfrm>
            <a:off x="2353467" y="1568161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13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5C8648A-1447-ED6D-21B2-17C89F7D47FD}"/>
              </a:ext>
            </a:extLst>
          </p:cNvPr>
          <p:cNvSpPr/>
          <p:nvPr/>
        </p:nvSpPr>
        <p:spPr>
          <a:xfrm>
            <a:off x="0" y="1360184"/>
            <a:ext cx="1932361" cy="1219200"/>
          </a:xfrm>
          <a:prstGeom prst="rect">
            <a:avLst/>
          </a:prstGeom>
          <a:pattFill prst="dkDnDiag">
            <a:fgClr>
              <a:schemeClr val="bg1">
                <a:lumMod val="95000"/>
              </a:schemeClr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3" name="Imagem 252">
            <a:extLst>
              <a:ext uri="{FF2B5EF4-FFF2-40B4-BE49-F238E27FC236}">
                <a16:creationId xmlns:a16="http://schemas.microsoft.com/office/drawing/2014/main" id="{87A8FAF9-FDD3-4753-B5D1-D7479CBC0B6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931" y="1371030"/>
            <a:ext cx="1143000" cy="1143000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F4DE41DE-023D-425C-BC5E-288039E9C8DB}"/>
              </a:ext>
            </a:extLst>
          </p:cNvPr>
          <p:cNvSpPr/>
          <p:nvPr/>
        </p:nvSpPr>
        <p:spPr>
          <a:xfrm>
            <a:off x="7750330" y="-723900"/>
            <a:ext cx="13106400" cy="11269833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-168"/>
            </a:stretch>
          </a:blip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695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" grpId="0"/>
      <p:bldP spid="246" grpId="0"/>
      <p:bldP spid="247" grpId="0"/>
      <p:bldP spid="250" grpId="0" animBg="1"/>
      <p:bldP spid="249" grpId="0"/>
      <p:bldP spid="2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4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8572499" y="571498"/>
            <a:ext cx="10287002" cy="9144001"/>
          </a:xfrm>
          <a:prstGeom prst="rect">
            <a:avLst/>
          </a:prstGeom>
          <a:pattFill prst="ltDnDiag">
            <a:fgClr>
              <a:srgbClr val="835F3F"/>
            </a:fgClr>
            <a:bgClr>
              <a:srgbClr val="46332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10363200" y="2269034"/>
            <a:ext cx="7620000" cy="569386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5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“Os sábios, pois, resplandecerão como o fulgor do firmamento; e os que a muitos ensinam a justiça refulgirão como as estrelas, sempre e eternamente.” (</a:t>
            </a:r>
            <a:r>
              <a:rPr lang="pt-BR" sz="5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</a:t>
            </a:r>
            <a:r>
              <a:rPr lang="pt-BR" sz="5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12.3)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EF60E09F-CCAF-8246-C6EC-B603AB9935ED}"/>
              </a:ext>
            </a:extLst>
          </p:cNvPr>
          <p:cNvSpPr/>
          <p:nvPr/>
        </p:nvSpPr>
        <p:spPr>
          <a:xfrm flipH="1">
            <a:off x="1047872" y="525009"/>
            <a:ext cx="8959819" cy="8671993"/>
          </a:xfrm>
          <a:prstGeom prst="roundRect">
            <a:avLst>
              <a:gd name="adj" fmla="val 0"/>
            </a:avLst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4869" t="-172" r="-30405" b="172"/>
            </a:stretch>
          </a:blipFill>
          <a:ln w="9525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D71ED5D-0589-F107-AB1A-8780C217D126}"/>
              </a:ext>
            </a:extLst>
          </p:cNvPr>
          <p:cNvSpPr/>
          <p:nvPr/>
        </p:nvSpPr>
        <p:spPr>
          <a:xfrm>
            <a:off x="4902291" y="266700"/>
            <a:ext cx="7067418" cy="1219200"/>
          </a:xfrm>
          <a:prstGeom prst="rect">
            <a:avLst/>
          </a:prstGeom>
          <a:gradFill flip="none" rotWithShape="1">
            <a:gsLst>
              <a:gs pos="0">
                <a:srgbClr val="6F5135"/>
              </a:gs>
              <a:gs pos="100000">
                <a:srgbClr val="271D1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5261267" y="493107"/>
            <a:ext cx="6230086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PRINCIPAL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6E9E7E26-1C12-4ECE-B94A-0C773917FBE5}"/>
              </a:ext>
            </a:extLst>
          </p:cNvPr>
          <p:cNvSpPr/>
          <p:nvPr/>
        </p:nvSpPr>
        <p:spPr>
          <a:xfrm>
            <a:off x="4902291" y="266700"/>
            <a:ext cx="45719" cy="1219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 animBg="1"/>
      <p:bldP spid="2" grpId="0" animBg="1"/>
      <p:bldP spid="21" grpId="0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-571502" y="571498"/>
            <a:ext cx="10287002" cy="9144001"/>
          </a:xfrm>
          <a:prstGeom prst="rect">
            <a:avLst/>
          </a:prstGeom>
          <a:pattFill prst="ltDnDiag">
            <a:fgClr>
              <a:schemeClr val="tx1">
                <a:lumMod val="85000"/>
                <a:lumOff val="15000"/>
              </a:schemeClr>
            </a:fgClr>
            <a:bgClr>
              <a:schemeClr val="tx1">
                <a:lumMod val="95000"/>
                <a:lumOff val="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381000" y="2450723"/>
            <a:ext cx="7467600" cy="58169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Deus é o Soberano da história e no final de todas as coisas trará juízo aos ímpios e libertará o seu povo fiel.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EF60E09F-CCAF-8246-C6EC-B603AB9935ED}"/>
              </a:ext>
            </a:extLst>
          </p:cNvPr>
          <p:cNvSpPr/>
          <p:nvPr/>
        </p:nvSpPr>
        <p:spPr>
          <a:xfrm>
            <a:off x="8261381" y="525009"/>
            <a:ext cx="8959819" cy="8671993"/>
          </a:xfrm>
          <a:prstGeom prst="roundRect">
            <a:avLst>
              <a:gd name="adj" fmla="val 0"/>
            </a:avLst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9525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D71ED5D-0589-F107-AB1A-8780C217D126}"/>
              </a:ext>
            </a:extLst>
          </p:cNvPr>
          <p:cNvSpPr/>
          <p:nvPr/>
        </p:nvSpPr>
        <p:spPr>
          <a:xfrm flipH="1">
            <a:off x="5235406" y="419100"/>
            <a:ext cx="7243512" cy="12192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5594381" y="645507"/>
            <a:ext cx="6884537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RESUMO DA LIÇÃO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6E9E7E26-1C12-4ECE-B94A-0C773917FBE5}"/>
              </a:ext>
            </a:extLst>
          </p:cNvPr>
          <p:cNvSpPr/>
          <p:nvPr/>
        </p:nvSpPr>
        <p:spPr>
          <a:xfrm>
            <a:off x="12433199" y="419100"/>
            <a:ext cx="45719" cy="1219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945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 animBg="1"/>
      <p:bldP spid="2" grpId="0" animBg="1"/>
      <p:bldP spid="21" grpId="0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chemeClr val="bg1">
              <a:lumMod val="75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</p:sp>
      <p:grpSp>
        <p:nvGrpSpPr>
          <p:cNvPr id="13" name="Group 3">
            <a:extLst>
              <a:ext uri="{FF2B5EF4-FFF2-40B4-BE49-F238E27FC236}">
                <a16:creationId xmlns:a16="http://schemas.microsoft.com/office/drawing/2014/main" id="{DFFA4FCE-2645-4919-973B-404E415F25D1}"/>
              </a:ext>
            </a:extLst>
          </p:cNvPr>
          <p:cNvGrpSpPr/>
          <p:nvPr/>
        </p:nvGrpSpPr>
        <p:grpSpPr>
          <a:xfrm>
            <a:off x="9699845" y="6197232"/>
            <a:ext cx="7772399" cy="1255381"/>
            <a:chOff x="0" y="0"/>
            <a:chExt cx="6862939" cy="3093494"/>
          </a:xfrm>
          <a:gradFill>
            <a:gsLst>
              <a:gs pos="49500">
                <a:srgbClr val="835F3F"/>
              </a:gs>
              <a:gs pos="100000">
                <a:srgbClr val="463322"/>
              </a:gs>
              <a:gs pos="0">
                <a:srgbClr val="463322"/>
              </a:gs>
            </a:gsLst>
            <a:lin ang="11400000" scaled="0"/>
          </a:gra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9A11EEF-8417-4E94-A23F-C2BE352EC08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9623645" y="6249540"/>
            <a:ext cx="7772400" cy="1255381"/>
            <a:chOff x="0" y="0"/>
            <a:chExt cx="6862939" cy="3093494"/>
          </a:xfrm>
          <a:solidFill>
            <a:srgbClr val="1D1B1C"/>
          </a:soli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11658600" y="6515100"/>
            <a:ext cx="5737444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 12.1-13</a:t>
            </a:r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EC34B2FD-67CC-4DFA-B02F-4BD8D8793175}"/>
              </a:ext>
            </a:extLst>
          </p:cNvPr>
          <p:cNvGrpSpPr/>
          <p:nvPr/>
        </p:nvGrpSpPr>
        <p:grpSpPr>
          <a:xfrm>
            <a:off x="9639128" y="6253579"/>
            <a:ext cx="2020235" cy="1251342"/>
            <a:chOff x="0" y="0"/>
            <a:chExt cx="6862939" cy="3093494"/>
          </a:xfrm>
          <a:solidFill>
            <a:schemeClr val="bg1">
              <a:lumMod val="95000"/>
            </a:schemeClr>
          </a:solidFill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7E655FCC-6874-4576-8163-399FA8986002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1BCB58E7-7733-45CE-B832-384B2EA3326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994185" y="6245942"/>
            <a:ext cx="1310121" cy="1310121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9372600" y="2628900"/>
            <a:ext cx="6705600" cy="36317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1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  <p:pic>
        <p:nvPicPr>
          <p:cNvPr id="195" name="Imagem 194">
            <a:extLst>
              <a:ext uri="{FF2B5EF4-FFF2-40B4-BE49-F238E27FC236}">
                <a16:creationId xmlns:a16="http://schemas.microsoft.com/office/drawing/2014/main" id="{52DD0A84-057B-1AAE-C11A-3935B9CAC4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149" t="504" r="29744" b="-504"/>
          <a:stretch/>
        </p:blipFill>
        <p:spPr>
          <a:xfrm rot="191395">
            <a:off x="-3214520" y="-1643859"/>
            <a:ext cx="12054139" cy="12499414"/>
          </a:xfrm>
          <a:custGeom>
            <a:avLst/>
            <a:gdLst>
              <a:gd name="connsiteX0" fmla="*/ 1799437 w 9920539"/>
              <a:gd name="connsiteY0" fmla="*/ 0 h 10287000"/>
              <a:gd name="connsiteX1" fmla="*/ 7665197 w 9920539"/>
              <a:gd name="connsiteY1" fmla="*/ 0 h 10287000"/>
              <a:gd name="connsiteX2" fmla="*/ 7857270 w 9920539"/>
              <a:gd name="connsiteY2" fmla="*/ 206635 h 10287000"/>
              <a:gd name="connsiteX3" fmla="*/ 9920539 w 9920539"/>
              <a:gd name="connsiteY3" fmla="*/ 5562600 h 10287000"/>
              <a:gd name="connsiteX4" fmla="*/ 8377417 w 9920539"/>
              <a:gd name="connsiteY4" fmla="*/ 10270358 h 10287000"/>
              <a:gd name="connsiteX5" fmla="*/ 8364718 w 9920539"/>
              <a:gd name="connsiteY5" fmla="*/ 10287000 h 10287000"/>
              <a:gd name="connsiteX6" fmla="*/ 1799437 w 9920539"/>
              <a:gd name="connsiteY6" fmla="*/ 10287000 h 10287000"/>
              <a:gd name="connsiteX7" fmla="*/ 1799437 w 9920539"/>
              <a:gd name="connsiteY7" fmla="*/ 9696169 h 10287000"/>
              <a:gd name="connsiteX8" fmla="*/ 1857534 w 9920539"/>
              <a:gd name="connsiteY8" fmla="*/ 9687117 h 10287000"/>
              <a:gd name="connsiteX9" fmla="*/ 2654409 w 9920539"/>
              <a:gd name="connsiteY9" fmla="*/ 9480627 h 10287000"/>
              <a:gd name="connsiteX10" fmla="*/ 2831808 w 9920539"/>
              <a:gd name="connsiteY10" fmla="*/ 9411802 h 10287000"/>
              <a:gd name="connsiteX11" fmla="*/ 2769937 w 9920539"/>
              <a:gd name="connsiteY11" fmla="*/ 9392735 h 10287000"/>
              <a:gd name="connsiteX12" fmla="*/ 0 w 9920539"/>
              <a:gd name="connsiteY12" fmla="*/ 5306887 h 10287000"/>
              <a:gd name="connsiteX13" fmla="*/ 2063133 w 9920539"/>
              <a:gd name="connsiteY13" fmla="*/ 1545054 h 10287000"/>
              <a:gd name="connsiteX14" fmla="*/ 2143237 w 9920539"/>
              <a:gd name="connsiteY14" fmla="*/ 1500531 h 10287000"/>
              <a:gd name="connsiteX15" fmla="*/ 1857534 w 9920539"/>
              <a:gd name="connsiteY15" fmla="*/ 1438083 h 10287000"/>
              <a:gd name="connsiteX16" fmla="*/ 1799437 w 9920539"/>
              <a:gd name="connsiteY16" fmla="*/ 1429031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920539" h="10287000">
                <a:moveTo>
                  <a:pt x="1799437" y="0"/>
                </a:moveTo>
                <a:lnTo>
                  <a:pt x="7665197" y="0"/>
                </a:lnTo>
                <a:lnTo>
                  <a:pt x="7857270" y="206635"/>
                </a:lnTo>
                <a:cubicBezTo>
                  <a:pt x="9146237" y="1662124"/>
                  <a:pt x="9920539" y="3528097"/>
                  <a:pt x="9920539" y="5562600"/>
                </a:cubicBezTo>
                <a:cubicBezTo>
                  <a:pt x="9920539" y="7306460"/>
                  <a:pt x="9351664" y="8926501"/>
                  <a:pt x="8377417" y="10270358"/>
                </a:cubicBezTo>
                <a:lnTo>
                  <a:pt x="8364718" y="10287000"/>
                </a:lnTo>
                <a:lnTo>
                  <a:pt x="1799437" y="10287000"/>
                </a:lnTo>
                <a:lnTo>
                  <a:pt x="1799437" y="9696169"/>
                </a:lnTo>
                <a:lnTo>
                  <a:pt x="1857534" y="9687117"/>
                </a:lnTo>
                <a:cubicBezTo>
                  <a:pt x="2132394" y="9638046"/>
                  <a:pt x="2398741" y="9568585"/>
                  <a:pt x="2654409" y="9480627"/>
                </a:cubicBezTo>
                <a:lnTo>
                  <a:pt x="2831808" y="9411802"/>
                </a:lnTo>
                <a:lnTo>
                  <a:pt x="2769937" y="9392735"/>
                </a:lnTo>
                <a:cubicBezTo>
                  <a:pt x="1165176" y="8851068"/>
                  <a:pt x="0" y="7226644"/>
                  <a:pt x="0" y="5306887"/>
                </a:cubicBezTo>
                <a:cubicBezTo>
                  <a:pt x="0" y="3682478"/>
                  <a:pt x="834239" y="2269520"/>
                  <a:pt x="2063133" y="1545054"/>
                </a:cubicBezTo>
                <a:lnTo>
                  <a:pt x="2143237" y="1500531"/>
                </a:lnTo>
                <a:lnTo>
                  <a:pt x="1857534" y="1438083"/>
                </a:lnTo>
                <a:lnTo>
                  <a:pt x="1799437" y="1429031"/>
                </a:lnTo>
                <a:close/>
              </a:path>
            </a:pathLst>
          </a:custGeom>
          <a:ln w="76200"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2381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52807784-2319-9448-A2D6-343DD0E3C30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702853E1-A762-4601-B0C2-31FA0C050879}"/>
              </a:ext>
            </a:extLst>
          </p:cNvPr>
          <p:cNvSpPr/>
          <p:nvPr/>
        </p:nvSpPr>
        <p:spPr>
          <a:xfrm>
            <a:off x="6980950" y="-361950"/>
            <a:ext cx="11326929" cy="11010900"/>
          </a:xfrm>
          <a:prstGeom prst="roundRect">
            <a:avLst>
              <a:gd name="adj" fmla="val 0"/>
            </a:avLst>
          </a:prstGeom>
          <a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grpSp>
        <p:nvGrpSpPr>
          <p:cNvPr id="14" name="Group 3">
            <a:extLst>
              <a:ext uri="{FF2B5EF4-FFF2-40B4-BE49-F238E27FC236}">
                <a16:creationId xmlns:a16="http://schemas.microsoft.com/office/drawing/2014/main" id="{B138CC9C-D0D4-4922-B65C-4FBE50E8DFAF}"/>
              </a:ext>
            </a:extLst>
          </p:cNvPr>
          <p:cNvGrpSpPr/>
          <p:nvPr/>
        </p:nvGrpSpPr>
        <p:grpSpPr>
          <a:xfrm>
            <a:off x="304800" y="952500"/>
            <a:ext cx="8915400" cy="8915400"/>
            <a:chOff x="0" y="7697"/>
            <a:chExt cx="6862939" cy="3093494"/>
          </a:xfrm>
          <a:pattFill prst="zigZag">
            <a:fgClr>
              <a:schemeClr val="bg2"/>
            </a:fgClr>
            <a:bgClr>
              <a:schemeClr val="bg1">
                <a:lumMod val="95000"/>
              </a:schemeClr>
            </a:bgClr>
          </a:pattFill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785D90EC-1111-431F-A0DA-A766FB68C10E}"/>
                </a:ext>
              </a:extLst>
            </p:cNvPr>
            <p:cNvSpPr/>
            <p:nvPr/>
          </p:nvSpPr>
          <p:spPr>
            <a:xfrm>
              <a:off x="0" y="7697"/>
              <a:ext cx="6862939" cy="3093494"/>
            </a:xfrm>
            <a:prstGeom prst="rect">
              <a:avLst/>
            </a:prstGeom>
            <a:grpFill/>
            <a:ln w="28575">
              <a:noFill/>
              <a:prstDash val="sysDash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12" name="Imagem 11">
            <a:extLst>
              <a:ext uri="{FF2B5EF4-FFF2-40B4-BE49-F238E27FC236}">
                <a16:creationId xmlns:a16="http://schemas.microsoft.com/office/drawing/2014/main" id="{AE98E3DE-D732-4E0E-9151-70941651E68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6957" y="1104900"/>
            <a:ext cx="1619488" cy="1619488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1028E4FF-6C66-4C41-B5D6-3E8566A38480}"/>
              </a:ext>
            </a:extLst>
          </p:cNvPr>
          <p:cNvSpPr txBox="1"/>
          <p:nvPr/>
        </p:nvSpPr>
        <p:spPr>
          <a:xfrm>
            <a:off x="614466" y="1352789"/>
            <a:ext cx="5811598" cy="1068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6600" b="1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93EBBDF7-1106-47D5-AA2A-B07877DC7E80}"/>
              </a:ext>
            </a:extLst>
          </p:cNvPr>
          <p:cNvSpPr txBox="1"/>
          <p:nvPr/>
        </p:nvSpPr>
        <p:spPr>
          <a:xfrm>
            <a:off x="702414" y="2689741"/>
            <a:ext cx="8212986" cy="4739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800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Os últimos três capítulos do livro (10-12) constituem uma unidade. Esta seção contém a última revelação que Deus concedeu a Daniel dois anos após o retorno dos judeus a terra de Israel no terceiro ano de Ciro (537 </a:t>
            </a:r>
            <a:r>
              <a:rPr lang="pt-BR" sz="2800" dirty="0" err="1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a.C</a:t>
            </a:r>
            <a:r>
              <a:rPr lang="pt-BR" sz="2800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). O profeta já é um ancião de aproximadamente 84 anos. Nessa época, o primeiro grupo de exilados já havia retornado a Jerusalém. Por algum motivo, possivelmente em razão da sua idade avançada e pela sua presença relevante na Babilônia, Daniel não regressou à sua terra natal. </a:t>
            </a:r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99E7A2B2-4110-EE4E-AF1B-15ACCB056D45}"/>
              </a:ext>
            </a:extLst>
          </p:cNvPr>
          <p:cNvSpPr txBox="1"/>
          <p:nvPr/>
        </p:nvSpPr>
        <p:spPr>
          <a:xfrm>
            <a:off x="702414" y="7484864"/>
            <a:ext cx="8212986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800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Anteriormente, o profeta havia tido sonhos e visões, agora Deus lhe concede uma revelação mais elevada da sua palavra sobre um grande conflito (10.1), por meio de uma experiência com o Filho de Deus.</a:t>
            </a:r>
          </a:p>
        </p:txBody>
      </p:sp>
    </p:spTree>
    <p:extLst>
      <p:ext uri="{BB962C8B-B14F-4D97-AF65-F5344CB8AC3E}">
        <p14:creationId xmlns:p14="http://schemas.microsoft.com/office/powerpoint/2010/main" val="696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17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chemeClr val="bg1">
              <a:lumMod val="75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6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3804580" y="2973675"/>
            <a:ext cx="10678841" cy="43396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13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DA LIÇÃO 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32171388-9BC5-F962-E45B-DAF6DAB13A37}"/>
              </a:ext>
            </a:extLst>
          </p:cNvPr>
          <p:cNvGrpSpPr/>
          <p:nvPr/>
        </p:nvGrpSpPr>
        <p:grpSpPr>
          <a:xfrm>
            <a:off x="8397483" y="6890818"/>
            <a:ext cx="2020235" cy="1251342"/>
            <a:chOff x="0" y="0"/>
            <a:chExt cx="6862939" cy="3093494"/>
          </a:xfrm>
          <a:noFill/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6BA2CAA0-FCA3-2B28-E5CA-F70C6BA70389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</p:spTree>
    <p:extLst>
      <p:ext uri="{BB962C8B-B14F-4D97-AF65-F5344CB8AC3E}">
        <p14:creationId xmlns:p14="http://schemas.microsoft.com/office/powerpoint/2010/main" val="2457984637"/>
      </p:ext>
    </p:extLst>
  </p:cSld>
  <p:clrMapOvr>
    <a:masterClrMapping/>
  </p:clrMapOvr>
  <p:transition spd="med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>
            <a:extLst>
              <a:ext uri="{FF2B5EF4-FFF2-40B4-BE49-F238E27FC236}">
                <a16:creationId xmlns:a16="http://schemas.microsoft.com/office/drawing/2014/main" id="{FCA6D827-13DA-EA07-E865-2CD55BD88C6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597" b="33597"/>
          <a:stretch/>
        </p:blipFill>
        <p:spPr>
          <a:xfrm flipH="1">
            <a:off x="-15041" y="13719606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BAB15545-DEC3-1914-83E6-DB323F75CCBC}"/>
              </a:ext>
            </a:extLst>
          </p:cNvPr>
          <p:cNvSpPr/>
          <p:nvPr/>
        </p:nvSpPr>
        <p:spPr>
          <a:xfrm>
            <a:off x="0" y="13719604"/>
            <a:ext cx="18318082" cy="3432608"/>
          </a:xfrm>
          <a:prstGeom prst="rect">
            <a:avLst/>
          </a:prstGeom>
          <a:gradFill flip="none" rotWithShape="1">
            <a:gsLst>
              <a:gs pos="0">
                <a:srgbClr val="580000"/>
              </a:gs>
              <a:gs pos="70000">
                <a:srgbClr val="580000">
                  <a:alpha val="3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61C8478E-0CFF-BBF2-3BC6-1E3730B583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645" b="40645"/>
          <a:stretch/>
        </p:blipFill>
        <p:spPr>
          <a:xfrm>
            <a:off x="-15041" y="10292406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B8540FC4-AB94-4604-62D2-40F18DD21BBF}"/>
              </a:ext>
            </a:extLst>
          </p:cNvPr>
          <p:cNvSpPr/>
          <p:nvPr/>
        </p:nvSpPr>
        <p:spPr>
          <a:xfrm>
            <a:off x="-15041" y="10290626"/>
            <a:ext cx="18333123" cy="3428978"/>
          </a:xfrm>
          <a:prstGeom prst="rect">
            <a:avLst/>
          </a:prstGeom>
          <a:gradFill flip="none" rotWithShape="1">
            <a:gsLst>
              <a:gs pos="0">
                <a:srgbClr val="1D1005"/>
              </a:gs>
              <a:gs pos="70000">
                <a:srgbClr val="39200A">
                  <a:alpha val="28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784A9F3B-4DD3-AA7F-CE62-0C73538BA69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911" b="21911"/>
          <a:stretch/>
        </p:blipFill>
        <p:spPr>
          <a:xfrm flipH="1">
            <a:off x="-15041" y="-2"/>
            <a:ext cx="18318082" cy="10290628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4D7A5EED-03D1-5526-0AD7-2D5190FDB4A6}"/>
              </a:ext>
            </a:extLst>
          </p:cNvPr>
          <p:cNvSpPr/>
          <p:nvPr/>
        </p:nvSpPr>
        <p:spPr>
          <a:xfrm>
            <a:off x="-15041" y="-5408"/>
            <a:ext cx="18318082" cy="10296034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81000">
                <a:schemeClr val="tx2">
                  <a:lumMod val="50000"/>
                  <a:alpha val="4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41E0BC3-F2AD-7EA4-920A-2381EACAC715}"/>
              </a:ext>
            </a:extLst>
          </p:cNvPr>
          <p:cNvSpPr txBox="1"/>
          <p:nvPr/>
        </p:nvSpPr>
        <p:spPr>
          <a:xfrm>
            <a:off x="10744200" y="6718319"/>
            <a:ext cx="70104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I. EXPLICAR</a:t>
            </a:r>
          </a:p>
          <a:p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como se deu a preparação de Daniel para receber a mensagem final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420D7B6-0BC2-B4DD-92C5-040491AFE635}"/>
              </a:ext>
            </a:extLst>
          </p:cNvPr>
          <p:cNvSpPr txBox="1"/>
          <p:nvPr/>
        </p:nvSpPr>
        <p:spPr>
          <a:xfrm>
            <a:off x="990600" y="11087100"/>
            <a:ext cx="56388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II. CONHECER</a:t>
            </a:r>
            <a:endParaRPr lang="pt-BR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</a:endParaRP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a revelação do futuro dada ao profeta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5E9D4A5-244D-CBED-091F-C0BE883D3B91}"/>
              </a:ext>
            </a:extLst>
          </p:cNvPr>
          <p:cNvSpPr txBox="1"/>
          <p:nvPr/>
        </p:nvSpPr>
        <p:spPr>
          <a:xfrm>
            <a:off x="11582400" y="14171355"/>
            <a:ext cx="61722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III. ENTENDER</a:t>
            </a: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como será a Batalha do Armagedom e as últimas coisas</a:t>
            </a:r>
          </a:p>
        </p:txBody>
      </p:sp>
    </p:spTree>
    <p:extLst>
      <p:ext uri="{BB962C8B-B14F-4D97-AF65-F5344CB8AC3E}">
        <p14:creationId xmlns:p14="http://schemas.microsoft.com/office/powerpoint/2010/main" val="2545358059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>
            <a:extLst>
              <a:ext uri="{FF2B5EF4-FFF2-40B4-BE49-F238E27FC236}">
                <a16:creationId xmlns:a16="http://schemas.microsoft.com/office/drawing/2014/main" id="{FCA6D827-13DA-EA07-E865-2CD55BD88C6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597" b="33597"/>
          <a:stretch/>
        </p:blipFill>
        <p:spPr>
          <a:xfrm flipH="1">
            <a:off x="-15041" y="10292408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BAB15545-DEC3-1914-83E6-DB323F75CCBC}"/>
              </a:ext>
            </a:extLst>
          </p:cNvPr>
          <p:cNvSpPr/>
          <p:nvPr/>
        </p:nvSpPr>
        <p:spPr>
          <a:xfrm>
            <a:off x="0" y="10308820"/>
            <a:ext cx="18318082" cy="3416194"/>
          </a:xfrm>
          <a:prstGeom prst="rect">
            <a:avLst/>
          </a:prstGeom>
          <a:gradFill flip="none" rotWithShape="1">
            <a:gsLst>
              <a:gs pos="0">
                <a:srgbClr val="580000"/>
              </a:gs>
              <a:gs pos="70000">
                <a:srgbClr val="580000">
                  <a:alpha val="3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61C8478E-0CFF-BBF2-3BC6-1E3730B583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877" b="21877"/>
          <a:stretch/>
        </p:blipFill>
        <p:spPr>
          <a:xfrm>
            <a:off x="0" y="-10820"/>
            <a:ext cx="18318082" cy="10303225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B8540FC4-AB94-4604-62D2-40F18DD21BBF}"/>
              </a:ext>
            </a:extLst>
          </p:cNvPr>
          <p:cNvSpPr/>
          <p:nvPr/>
        </p:nvSpPr>
        <p:spPr>
          <a:xfrm>
            <a:off x="-15041" y="-27235"/>
            <a:ext cx="18333123" cy="10314235"/>
          </a:xfrm>
          <a:prstGeom prst="rect">
            <a:avLst/>
          </a:prstGeom>
          <a:gradFill flip="none" rotWithShape="1">
            <a:gsLst>
              <a:gs pos="0">
                <a:srgbClr val="1D1005"/>
              </a:gs>
              <a:gs pos="70000">
                <a:srgbClr val="39200A">
                  <a:alpha val="28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784A9F3B-4DD3-AA7F-CE62-0C73538BA69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645" b="40645"/>
          <a:stretch/>
        </p:blipFill>
        <p:spPr>
          <a:xfrm flipH="1">
            <a:off x="-15041" y="-3438020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4D7A5EED-03D1-5526-0AD7-2D5190FDB4A6}"/>
              </a:ext>
            </a:extLst>
          </p:cNvPr>
          <p:cNvSpPr/>
          <p:nvPr/>
        </p:nvSpPr>
        <p:spPr>
          <a:xfrm>
            <a:off x="-15041" y="-3438020"/>
            <a:ext cx="18318082" cy="342720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81000">
                <a:schemeClr val="tx2">
                  <a:lumMod val="50000"/>
                  <a:alpha val="49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41E0BC3-F2AD-7EA4-920A-2381EACAC715}"/>
              </a:ext>
            </a:extLst>
          </p:cNvPr>
          <p:cNvSpPr txBox="1"/>
          <p:nvPr/>
        </p:nvSpPr>
        <p:spPr>
          <a:xfrm>
            <a:off x="11277600" y="-3009900"/>
            <a:ext cx="63246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I. EXPLICAR</a:t>
            </a: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como se deu a preparação de Daniel para receber a mensagem final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420D7B6-0BC2-B4DD-92C5-040491AFE635}"/>
              </a:ext>
            </a:extLst>
          </p:cNvPr>
          <p:cNvSpPr txBox="1"/>
          <p:nvPr/>
        </p:nvSpPr>
        <p:spPr>
          <a:xfrm>
            <a:off x="1219200" y="7124700"/>
            <a:ext cx="62484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II. CONHECER</a:t>
            </a:r>
          </a:p>
          <a:p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a revelação do futuro dada ao profeta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5E9D4A5-244D-CBED-091F-C0BE883D3B91}"/>
              </a:ext>
            </a:extLst>
          </p:cNvPr>
          <p:cNvSpPr txBox="1"/>
          <p:nvPr/>
        </p:nvSpPr>
        <p:spPr>
          <a:xfrm>
            <a:off x="11277600" y="10865465"/>
            <a:ext cx="5943600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III. ENTENDER</a:t>
            </a:r>
          </a:p>
          <a:p>
            <a:r>
              <a:rPr lang="pt-BR" sz="3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como será a Batalha do Armagedom e as últimas coisas</a:t>
            </a:r>
          </a:p>
        </p:txBody>
      </p:sp>
    </p:spTree>
    <p:extLst>
      <p:ext uri="{BB962C8B-B14F-4D97-AF65-F5344CB8AC3E}">
        <p14:creationId xmlns:p14="http://schemas.microsoft.com/office/powerpoint/2010/main" val="3992514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6652</TotalTime>
  <Words>831</Words>
  <Application>Microsoft Office PowerPoint</Application>
  <PresentationFormat>Personalizar</PresentationFormat>
  <Paragraphs>76</Paragraphs>
  <Slides>20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4" baseType="lpstr">
      <vt:lpstr>Calibri</vt:lpstr>
      <vt:lpstr>Poppins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Fim de Todas as Coisas</dc:title>
  <dc:creator>Henrique Nascimento</dc:creator>
  <cp:lastModifiedBy>HERBETH LINS</cp:lastModifiedBy>
  <cp:revision>142</cp:revision>
  <dcterms:created xsi:type="dcterms:W3CDTF">2006-08-16T00:00:00Z</dcterms:created>
  <dcterms:modified xsi:type="dcterms:W3CDTF">2024-09-24T13:38:17Z</dcterms:modified>
  <dc:identifier>DAFjsyPzqZA</dc:identifier>
</cp:coreProperties>
</file>