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402" r:id="rId4"/>
    <p:sldId id="491" r:id="rId5"/>
    <p:sldId id="468" r:id="rId6"/>
    <p:sldId id="348" r:id="rId7"/>
    <p:sldId id="261" r:id="rId8"/>
    <p:sldId id="521" r:id="rId9"/>
    <p:sldId id="523" r:id="rId10"/>
    <p:sldId id="522" r:id="rId11"/>
    <p:sldId id="418" r:id="rId12"/>
    <p:sldId id="293" r:id="rId13"/>
    <p:sldId id="675" r:id="rId14"/>
    <p:sldId id="676" r:id="rId15"/>
    <p:sldId id="677" r:id="rId16"/>
    <p:sldId id="679" r:id="rId17"/>
    <p:sldId id="680" r:id="rId18"/>
    <p:sldId id="287" r:id="rId19"/>
    <p:sldId id="444" r:id="rId20"/>
    <p:sldId id="320" r:id="rId21"/>
    <p:sldId id="32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oppins" panose="00000500000000000000" pitchFamily="50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00"/>
    <a:srgbClr val="360000"/>
    <a:srgbClr val="1F1320"/>
    <a:srgbClr val="724526"/>
    <a:srgbClr val="BC9575"/>
    <a:srgbClr val="17375E"/>
    <a:srgbClr val="F1F9EA"/>
    <a:srgbClr val="F2E3B5"/>
    <a:srgbClr val="0A0A0A"/>
    <a:srgbClr val="F6E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microsoft.com/office/2007/relationships/hdphoto" Target="../media/hdphoto13.wdp"/><Relationship Id="rId4" Type="http://schemas.openxmlformats.org/officeDocument/2006/relationships/image" Target="../media/image31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microsoft.com/office/2007/relationships/hdphoto" Target="../media/hdphoto15.wdp"/><Relationship Id="rId4" Type="http://schemas.openxmlformats.org/officeDocument/2006/relationships/image" Target="../media/image34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9.gif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microsoft.com/office/2007/relationships/hdphoto" Target="../media/hdphoto16.wdp"/><Relationship Id="rId4" Type="http://schemas.openxmlformats.org/officeDocument/2006/relationships/image" Target="../media/image36.png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microsoft.com/office/2007/relationships/hdphoto" Target="../media/hdphoto17.wdp"/><Relationship Id="rId4" Type="http://schemas.openxmlformats.org/officeDocument/2006/relationships/image" Target="../media/image37.pn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microsoft.com/office/2007/relationships/hdphoto" Target="../media/hdphoto18.wdp"/><Relationship Id="rId4" Type="http://schemas.openxmlformats.org/officeDocument/2006/relationships/image" Target="../media/image38.pn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gif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7.gif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5C6EE31-B39A-C71B-F09E-6F6DAECF40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1" r="5501"/>
          <a:stretch/>
        </p:blipFill>
        <p:spPr>
          <a:xfrm>
            <a:off x="12195000" y="0"/>
            <a:ext cx="6102000" cy="10286996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3A49DE6-26BE-5906-ABB5-8A9010E66137}"/>
              </a:ext>
            </a:extLst>
          </p:cNvPr>
          <p:cNvSpPr/>
          <p:nvPr/>
        </p:nvSpPr>
        <p:spPr>
          <a:xfrm>
            <a:off x="12194998" y="495300"/>
            <a:ext cx="6101999" cy="9791699"/>
          </a:xfrm>
          <a:prstGeom prst="rect">
            <a:avLst/>
          </a:prstGeom>
          <a:gradFill flip="none" rotWithShape="1">
            <a:gsLst>
              <a:gs pos="88000">
                <a:srgbClr val="360000">
                  <a:alpha val="0"/>
                </a:srgbClr>
              </a:gs>
              <a:gs pos="0">
                <a:srgbClr val="36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BDF455-9AD3-9E99-DAEC-C88DE708A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11" r="29711"/>
          <a:stretch/>
        </p:blipFill>
        <p:spPr>
          <a:xfrm>
            <a:off x="6093002" y="1"/>
            <a:ext cx="6101999" cy="10286997"/>
          </a:xfrm>
          <a:custGeom>
            <a:avLst/>
            <a:gdLst>
              <a:gd name="connsiteX0" fmla="*/ 0 w 6101999"/>
              <a:gd name="connsiteY0" fmla="*/ 0 h 10286997"/>
              <a:gd name="connsiteX1" fmla="*/ 6101999 w 6101999"/>
              <a:gd name="connsiteY1" fmla="*/ 0 h 10286997"/>
              <a:gd name="connsiteX2" fmla="*/ 6101999 w 6101999"/>
              <a:gd name="connsiteY2" fmla="*/ 10286997 h 10286997"/>
              <a:gd name="connsiteX3" fmla="*/ 0 w 6101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99" h="10286997">
                <a:moveTo>
                  <a:pt x="0" y="0"/>
                </a:moveTo>
                <a:lnTo>
                  <a:pt x="6101999" y="0"/>
                </a:lnTo>
                <a:lnTo>
                  <a:pt x="6101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8ED66A0-2BBC-AF5D-5C24-5A58ABB7D929}"/>
              </a:ext>
            </a:extLst>
          </p:cNvPr>
          <p:cNvSpPr/>
          <p:nvPr/>
        </p:nvSpPr>
        <p:spPr>
          <a:xfrm>
            <a:off x="6088500" y="-4398"/>
            <a:ext cx="6102000" cy="10291397"/>
          </a:xfrm>
          <a:prstGeom prst="rect">
            <a:avLst/>
          </a:prstGeom>
          <a:gradFill flip="none" rotWithShape="1">
            <a:gsLst>
              <a:gs pos="93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65F1C34-E447-6005-8BDB-6DA7B12101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37" r="11837"/>
          <a:stretch/>
        </p:blipFill>
        <p:spPr>
          <a:xfrm>
            <a:off x="0" y="4398"/>
            <a:ext cx="6102000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90089D7-7DD5-F7F5-67A0-8DB5C438D683}"/>
              </a:ext>
            </a:extLst>
          </p:cNvPr>
          <p:cNvSpPr/>
          <p:nvPr/>
        </p:nvSpPr>
        <p:spPr>
          <a:xfrm>
            <a:off x="0" y="8795"/>
            <a:ext cx="6101998" cy="10278205"/>
          </a:xfrm>
          <a:prstGeom prst="rect">
            <a:avLst/>
          </a:prstGeom>
          <a:gradFill flip="none" rotWithShape="1">
            <a:gsLst>
              <a:gs pos="75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1EAF43-6C10-2DFD-FAAC-17105CC705A1}"/>
              </a:ext>
            </a:extLst>
          </p:cNvPr>
          <p:cNvSpPr txBox="1"/>
          <p:nvPr/>
        </p:nvSpPr>
        <p:spPr>
          <a:xfrm flipH="1">
            <a:off x="536386" y="6743700"/>
            <a:ext cx="503717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DAEC3A-EAD9-1811-421D-234797F702D7}"/>
              </a:ext>
            </a:extLst>
          </p:cNvPr>
          <p:cNvSpPr txBox="1"/>
          <p:nvPr/>
        </p:nvSpPr>
        <p:spPr>
          <a:xfrm flipH="1">
            <a:off x="242548" y="7658100"/>
            <a:ext cx="5624852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pedido de direito de defesa do povo judeu e a concessão do rei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F5BCBEA-583F-4576-43AD-DD570DD39DD8}"/>
              </a:ext>
            </a:extLst>
          </p:cNvPr>
          <p:cNvSpPr txBox="1"/>
          <p:nvPr/>
        </p:nvSpPr>
        <p:spPr>
          <a:xfrm flipH="1">
            <a:off x="6644848" y="6777403"/>
            <a:ext cx="5089952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Discutir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0F63A80-06EA-789C-380B-7E1C1E5B01C5}"/>
              </a:ext>
            </a:extLst>
          </p:cNvPr>
          <p:cNvSpPr txBox="1"/>
          <p:nvPr/>
        </p:nvSpPr>
        <p:spPr>
          <a:xfrm flipH="1">
            <a:off x="6680441" y="7734300"/>
            <a:ext cx="5018767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boas notícias da rainha Ester para o seu povo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B576F1-77B0-F7B1-7776-67C65590D60D}"/>
              </a:ext>
            </a:extLst>
          </p:cNvPr>
          <p:cNvSpPr txBox="1"/>
          <p:nvPr/>
        </p:nvSpPr>
        <p:spPr>
          <a:xfrm flipH="1">
            <a:off x="12548916" y="6777403"/>
            <a:ext cx="5382168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Conscientizar 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6C22F6B-0AED-9983-9818-15F4E07F5B38}"/>
              </a:ext>
            </a:extLst>
          </p:cNvPr>
          <p:cNvSpPr txBox="1"/>
          <p:nvPr/>
        </p:nvSpPr>
        <p:spPr>
          <a:xfrm flipH="1">
            <a:off x="12268200" y="7691803"/>
            <a:ext cx="59436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respeito do papel da mulher cristã para ser relevante no mundo</a:t>
            </a:r>
          </a:p>
        </p:txBody>
      </p:sp>
    </p:spTree>
    <p:extLst>
      <p:ext uri="{BB962C8B-B14F-4D97-AF65-F5344CB8AC3E}">
        <p14:creationId xmlns:p14="http://schemas.microsoft.com/office/powerpoint/2010/main" val="344290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C312045-053E-9DCF-F23A-B552B826ADEF}"/>
              </a:ext>
            </a:extLst>
          </p:cNvPr>
          <p:cNvSpPr txBox="1"/>
          <p:nvPr/>
        </p:nvSpPr>
        <p:spPr>
          <a:xfrm>
            <a:off x="2952750" y="-1135856"/>
            <a:ext cx="3848100" cy="110799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400" b="1" dirty="0">
                <a:solidFill>
                  <a:schemeClr val="bg2">
                    <a:lumMod val="90000"/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A7E3FDDB-3355-B9B6-8A4D-C176A107C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34" b="17234"/>
          <a:stretch/>
        </p:blipFill>
        <p:spPr>
          <a:xfrm>
            <a:off x="6019800" y="1"/>
            <a:ext cx="12236896" cy="10309447"/>
          </a:xfrm>
          <a:custGeom>
            <a:avLst/>
            <a:gdLst>
              <a:gd name="connsiteX0" fmla="*/ 7901323 w 12236896"/>
              <a:gd name="connsiteY0" fmla="*/ 1638298 h 10309447"/>
              <a:gd name="connsiteX1" fmla="*/ 12236896 w 12236896"/>
              <a:gd name="connsiteY1" fmla="*/ 10309447 h 10309447"/>
              <a:gd name="connsiteX2" fmla="*/ 3565748 w 12236896"/>
              <a:gd name="connsiteY2" fmla="*/ 10309447 h 10309447"/>
              <a:gd name="connsiteX3" fmla="*/ 0 w 12236896"/>
              <a:gd name="connsiteY3" fmla="*/ 0 h 10309447"/>
              <a:gd name="connsiteX4" fmla="*/ 8671147 w 12236896"/>
              <a:gd name="connsiteY4" fmla="*/ 0 h 10309447"/>
              <a:gd name="connsiteX5" fmla="*/ 4335573 w 12236896"/>
              <a:gd name="connsiteY5" fmla="*/ 8671148 h 10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6896" h="10309447">
                <a:moveTo>
                  <a:pt x="7901323" y="1638298"/>
                </a:moveTo>
                <a:lnTo>
                  <a:pt x="12236896" y="10309447"/>
                </a:lnTo>
                <a:lnTo>
                  <a:pt x="3565748" y="10309447"/>
                </a:lnTo>
                <a:close/>
                <a:moveTo>
                  <a:pt x="0" y="0"/>
                </a:moveTo>
                <a:lnTo>
                  <a:pt x="8671147" y="0"/>
                </a:lnTo>
                <a:lnTo>
                  <a:pt x="4335573" y="8671148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762000" y="6243578"/>
            <a:ext cx="8763000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000" b="1" dirty="0">
                <a:solidFill>
                  <a:srgbClr val="F1F9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PEDIDO DE DEFESA AOS JUDEUS E A CONCESSÃO DO REI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8C444DC-052C-CF8A-BFA9-634029F8CB53}"/>
              </a:ext>
            </a:extLst>
          </p:cNvPr>
          <p:cNvSpPr/>
          <p:nvPr/>
        </p:nvSpPr>
        <p:spPr>
          <a:xfrm>
            <a:off x="0" y="4868514"/>
            <a:ext cx="2971800" cy="1143000"/>
          </a:xfrm>
          <a:prstGeom prst="rect">
            <a:avLst/>
          </a:prstGeom>
          <a:solidFill>
            <a:srgbClr val="F1F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027" y="4822127"/>
            <a:ext cx="1235773" cy="12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2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267" b="7267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557887" y="1028700"/>
            <a:ext cx="5671712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humildade de Ester e sua súplica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557888" y="2687003"/>
            <a:ext cx="567171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que poderia ser feito para evitar esse extermínio em massa? De maneira reverente e com toda humildade, Ester suplicou ao rei que revogasse sua ordem, pondo fim ao intento de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832126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510567" y="8389992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726158" y="8436158"/>
            <a:ext cx="3645223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7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PEDIDO DE DEFESA AOS JUDEUS E A CONCESSÃO DO REI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594646" y="2503637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0" r="4480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667000" y="800100"/>
            <a:ext cx="3919113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Segurança jurídica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667001" y="2458403"/>
            <a:ext cx="5671712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Apesar de todos os aspectos tirânicos, autoritários e excêntricos dos reis da Pérsia, como o próprio Assuero, havia um limite para suas ações:</a:t>
            </a:r>
          </a:p>
          <a:p>
            <a:r>
              <a:rPr lang="pt-BR" sz="35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império da lei dos medos e persas. Dario, pai de Assuero, viveu uma experiência parecida e não violou a norma. 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113" y="847366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619680" y="8542392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35271" y="8588558"/>
            <a:ext cx="3645223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7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PEDIDO DE DEFESA AOS JUDEUS E A CONCESSÃO DO REI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703759" y="2275037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6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1" t="26593" r="731" b="197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667000" y="1128932"/>
            <a:ext cx="3919113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Segurança jurídica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667001" y="2787235"/>
            <a:ext cx="5595512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Mesmo estimando muito a Daniel, não pôde</a:t>
            </a:r>
          </a:p>
          <a:p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livrá-lo da cova dos leões</a:t>
            </a:r>
          </a:p>
          <a:p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6.8,15).</a:t>
            </a:r>
          </a:p>
          <a:p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Em qualquer nação, todos devem estar sujeitos às leis (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13.1). Jesus deu-nos esse exemplo (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22.17-21).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113" y="81393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619680" y="82080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35271" y="8254230"/>
            <a:ext cx="3645223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7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PEDIDO DE DEFESA AOS JUDEUS E A CONCESSÃO DO REI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703759" y="260386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2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308" r="22308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667001" y="495300"/>
            <a:ext cx="3505200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direito de defesa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667001" y="2153603"/>
            <a:ext cx="5595512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Assuero não podia revogar seu decreto, mas emitiu outro; uma espécie de contraordem, que permitia aos judeus exercerem seu direito de defesa diante de seus inimigos, no dia assinalado no decreto anterior (Et 8.8-13). O texto nos faz entender que havia,</a:t>
            </a:r>
          </a:p>
          <a:p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em todo o reino, grupos sistematicamente hostis aos judeus (Et 8.11,13; 9.1,2,5).</a:t>
            </a:r>
          </a:p>
          <a:p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113" y="91299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619680" y="91986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35271" y="9244830"/>
            <a:ext cx="3645223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7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PEDIDO DE DEFESA AOS JUDEUS E A CONCESSÃO DO REI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703759" y="1970237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24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0" r="4480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743200" y="1509932"/>
            <a:ext cx="3505200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direito de defesa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743200" y="3168235"/>
            <a:ext cx="559935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Não era, portanto,</a:t>
            </a:r>
          </a:p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uma vingança gratuita</a:t>
            </a:r>
          </a:p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indiscriminada.</a:t>
            </a:r>
          </a:p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ordem foi enviada para todas as províncias e produziu muita alegria entre os judeus e temor em todos os povos.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312" y="82155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695879" y="82842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911470" y="8330430"/>
            <a:ext cx="3645223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7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PEDIDO DE DEFESA AOS JUDEUS E A CONCESSÃO DO REI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779958" y="298486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73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267" b="7267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3048000" y="2171700"/>
            <a:ext cx="3505200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3048001" y="3120867"/>
            <a:ext cx="51816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rainha Ester suplica humildemente a segurança jurídica para exercer o direito de defesa.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112" y="63153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4000679" y="63840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4216270" y="6430230"/>
            <a:ext cx="3645223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7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PEDIDO DE DEFESA AOS JUDEUS E A CONCESSÃO DO REI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3084758" y="2937501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75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D79C96-6BE1-B481-9DCD-F5073EE37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83"/>
          <a:stretch/>
        </p:blipFill>
        <p:spPr>
          <a:xfrm>
            <a:off x="7391400" y="0"/>
            <a:ext cx="10896600" cy="10287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2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928382" y="2628900"/>
            <a:ext cx="6673818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Ester, a Portadora das Boas-Novas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2404754" y="6389363"/>
            <a:ext cx="4892646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de Setembro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2404754" y="70637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571" y="6605036"/>
            <a:ext cx="914400" cy="9144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F891F92-9CAB-9F25-D63F-E724557FD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887" r="14887"/>
          <a:stretch/>
        </p:blipFill>
        <p:spPr>
          <a:xfrm>
            <a:off x="1555782" y="647699"/>
            <a:ext cx="8948315" cy="8671995"/>
          </a:xfrm>
          <a:custGeom>
            <a:avLst/>
            <a:gdLst>
              <a:gd name="connsiteX0" fmla="*/ 0 w 8948315"/>
              <a:gd name="connsiteY0" fmla="*/ 0 h 8671995"/>
              <a:gd name="connsiteX1" fmla="*/ 8948315 w 8948315"/>
              <a:gd name="connsiteY1" fmla="*/ 0 h 8671995"/>
              <a:gd name="connsiteX2" fmla="*/ 8948315 w 8948315"/>
              <a:gd name="connsiteY2" fmla="*/ 8671995 h 8671995"/>
              <a:gd name="connsiteX3" fmla="*/ 0 w 8948315"/>
              <a:gd name="connsiteY3" fmla="*/ 8671995 h 867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48315" h="8671995">
                <a:moveTo>
                  <a:pt x="0" y="0"/>
                </a:moveTo>
                <a:lnTo>
                  <a:pt x="8948315" y="0"/>
                </a:lnTo>
                <a:lnTo>
                  <a:pt x="8948315" y="8671995"/>
                </a:lnTo>
                <a:lnTo>
                  <a:pt x="0" y="8671995"/>
                </a:lnTo>
                <a:close/>
              </a:path>
            </a:pathLst>
          </a:cu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3836700" y="8726696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4137" r="-2426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143000" y="18004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000" y="3935698"/>
            <a:ext cx="662940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6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“E para os judeus houve luz, e alegria, e gozo, e honra.”</a:t>
            </a:r>
          </a:p>
          <a:p>
            <a:r>
              <a:rPr lang="pt-BR" sz="56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(Et 8.16)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804" y="1562100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8839200" y="1928301"/>
            <a:ext cx="6388780" cy="605541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1083" b="1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5C97AE-FADC-7DA6-F516-690269390930}"/>
              </a:ext>
            </a:extLst>
          </p:cNvPr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487" t="-46846" r="-487" b="-37108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13522775" y="1405862"/>
            <a:ext cx="2590800" cy="2455613"/>
          </a:xfrm>
          <a:prstGeom prst="rect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5328" r="-242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658266" y="1640325"/>
            <a:ext cx="44866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58266" y="3815120"/>
            <a:ext cx="7020134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Senhor é poderoso para transformar trevas em luz, tristeza em alegria, angústia em júbilo, humilhação em honra.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3997" y="1469247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7010" t="-41112" r="-13966" b="-2686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 flipH="1">
            <a:off x="7577911" y="1294684"/>
            <a:ext cx="2590800" cy="2455613"/>
          </a:xfrm>
          <a:prstGeom prst="rect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8896" r="-16022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952A64-7640-1655-73C9-270B82D39DB8}"/>
              </a:ext>
            </a:extLst>
          </p:cNvPr>
          <p:cNvSpPr/>
          <p:nvPr/>
        </p:nvSpPr>
        <p:spPr>
          <a:xfrm flipH="1">
            <a:off x="1246223" y="6189610"/>
            <a:ext cx="3268708" cy="3098148"/>
          </a:xfrm>
          <a:prstGeom prst="rect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9446" r="-9446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625"/>
            </a:stretch>
          </a:blipFill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A0339DB-C2FA-5D69-D349-E933A1062D72}"/>
              </a:ext>
            </a:extLst>
          </p:cNvPr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758173" y="7260148"/>
            <a:ext cx="8805427" cy="1124948"/>
            <a:chOff x="0" y="0"/>
            <a:chExt cx="6862939" cy="3093494"/>
          </a:xfrm>
          <a:gradFill>
            <a:gsLst>
              <a:gs pos="49500">
                <a:srgbClr val="876241"/>
              </a:gs>
              <a:gs pos="100000">
                <a:srgbClr val="271D13"/>
              </a:gs>
              <a:gs pos="0">
                <a:srgbClr val="1F170F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769288" y="8365049"/>
            <a:ext cx="8794310" cy="1255381"/>
            <a:chOff x="0" y="0"/>
            <a:chExt cx="6862939" cy="3093494"/>
          </a:xfrm>
          <a:solidFill>
            <a:srgbClr val="091D27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781800" y="8346638"/>
            <a:ext cx="670560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 8.4-8;</a:t>
            </a:r>
          </a:p>
          <a:p>
            <a:pPr algn="ctr"/>
            <a:r>
              <a:rPr lang="pt-BR" sz="4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9.29-31; 10.1-3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4758171" y="835447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4805" y="837535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5078132" y="7312104"/>
            <a:ext cx="8176623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6"/>
          <a:stretch/>
        </p:blipFill>
        <p:spPr>
          <a:xfrm>
            <a:off x="-36509" y="0"/>
            <a:ext cx="18324510" cy="10287000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680934" y="0"/>
            <a:ext cx="8915400" cy="10325099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 flipH="1">
            <a:off x="9219672" y="1217323"/>
            <a:ext cx="8077728" cy="7852354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712" y="14097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047221" y="1824394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135170" y="3009900"/>
            <a:ext cx="747543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drama dos judeus nos dias do rei Assuero estava chegando ao fim. O rei editou um decreto concedendo o direito de defesa para as comunidades judaicas de todas as províncias persas. Ester agiu como difusora de boas-novas e </a:t>
            </a:r>
            <a:r>
              <a:rPr lang="pt-BR" sz="4000" dirty="0" err="1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foi engrandecido em todo o império.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1AC14B-D482-4231-B473-27ECB3CB0024}"/>
              </a:ext>
            </a:extLst>
          </p:cNvPr>
          <p:cNvSpPr txBox="1"/>
          <p:nvPr/>
        </p:nvSpPr>
        <p:spPr>
          <a:xfrm flipH="1">
            <a:off x="4066927" y="3620006"/>
            <a:ext cx="10154146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677784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4024D16-A65C-0FD7-9CB8-26EFFB8F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23" b="28123"/>
          <a:stretch/>
        </p:blipFill>
        <p:spPr>
          <a:xfrm>
            <a:off x="0" y="0"/>
            <a:ext cx="18288000" cy="10286995"/>
          </a:xfrm>
          <a:custGeom>
            <a:avLst/>
            <a:gdLst>
              <a:gd name="connsiteX0" fmla="*/ 0 w 18288000"/>
              <a:gd name="connsiteY0" fmla="*/ 0 h 10286995"/>
              <a:gd name="connsiteX1" fmla="*/ 18288000 w 18288000"/>
              <a:gd name="connsiteY1" fmla="*/ 0 h 10286995"/>
              <a:gd name="connsiteX2" fmla="*/ 18288000 w 18288000"/>
              <a:gd name="connsiteY2" fmla="*/ 10286995 h 10286995"/>
              <a:gd name="connsiteX3" fmla="*/ 0 w 18288000"/>
              <a:gd name="connsiteY3" fmla="*/ 10286995 h 1028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6995">
                <a:moveTo>
                  <a:pt x="0" y="0"/>
                </a:moveTo>
                <a:lnTo>
                  <a:pt x="18288000" y="0"/>
                </a:lnTo>
                <a:lnTo>
                  <a:pt x="18288000" y="10286995"/>
                </a:lnTo>
                <a:lnTo>
                  <a:pt x="0" y="10286995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5F8243A3-EDA5-A901-6BF6-9459692FD5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023080-FDBC-BDF0-ED29-D6255D17A268}"/>
              </a:ext>
            </a:extLst>
          </p:cNvPr>
          <p:cNvSpPr/>
          <p:nvPr/>
        </p:nvSpPr>
        <p:spPr>
          <a:xfrm>
            <a:off x="18307050" y="0"/>
            <a:ext cx="6102000" cy="10286997"/>
          </a:xfrm>
          <a:prstGeom prst="rect">
            <a:avLst/>
          </a:prstGeom>
          <a:solidFill>
            <a:srgbClr val="1F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2440005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CCD631D-9C05-D242-54F0-622B0C5E0A8B}"/>
              </a:ext>
            </a:extLst>
          </p:cNvPr>
          <p:cNvSpPr txBox="1"/>
          <p:nvPr/>
        </p:nvSpPr>
        <p:spPr>
          <a:xfrm flipH="1">
            <a:off x="1180990" y="6362700"/>
            <a:ext cx="3543410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 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8C02BB-09FB-FB63-EBB7-83045CEE3333}"/>
              </a:ext>
            </a:extLst>
          </p:cNvPr>
          <p:cNvSpPr txBox="1"/>
          <p:nvPr/>
        </p:nvSpPr>
        <p:spPr>
          <a:xfrm flipH="1">
            <a:off x="1180990" y="7277100"/>
            <a:ext cx="659141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pedido de direito de defesa do povo judeu e a concessão do rei</a:t>
            </a:r>
          </a:p>
        </p:txBody>
      </p:sp>
    </p:spTree>
    <p:extLst>
      <p:ext uri="{BB962C8B-B14F-4D97-AF65-F5344CB8AC3E}">
        <p14:creationId xmlns:p14="http://schemas.microsoft.com/office/powerpoint/2010/main" val="137019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3000">
        <p159:morph option="byObject"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B81F5D7-C3EC-49F5-A586-AC753ED6B5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2" r="9452"/>
          <a:stretch/>
        </p:blipFill>
        <p:spPr>
          <a:xfrm>
            <a:off x="6093002" y="1"/>
            <a:ext cx="12194999" cy="10286997"/>
          </a:xfrm>
          <a:custGeom>
            <a:avLst/>
            <a:gdLst>
              <a:gd name="connsiteX0" fmla="*/ 0 w 12194999"/>
              <a:gd name="connsiteY0" fmla="*/ 0 h 10286997"/>
              <a:gd name="connsiteX1" fmla="*/ 12194999 w 12194999"/>
              <a:gd name="connsiteY1" fmla="*/ 0 h 10286997"/>
              <a:gd name="connsiteX2" fmla="*/ 12194999 w 12194999"/>
              <a:gd name="connsiteY2" fmla="*/ 10286997 h 10286997"/>
              <a:gd name="connsiteX3" fmla="*/ 0 w 12194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4999" h="10286997">
                <a:moveTo>
                  <a:pt x="0" y="0"/>
                </a:moveTo>
                <a:lnTo>
                  <a:pt x="12194999" y="0"/>
                </a:lnTo>
                <a:lnTo>
                  <a:pt x="12194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44AB9C6-B4D4-8F07-138A-F45F01403AAD}"/>
              </a:ext>
            </a:extLst>
          </p:cNvPr>
          <p:cNvSpPr/>
          <p:nvPr/>
        </p:nvSpPr>
        <p:spPr>
          <a:xfrm>
            <a:off x="6093001" y="-3"/>
            <a:ext cx="12195000" cy="10287003"/>
          </a:xfrm>
          <a:prstGeom prst="rect">
            <a:avLst/>
          </a:prstGeom>
          <a:gradFill flip="none" rotWithShape="1">
            <a:gsLst>
              <a:gs pos="90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76CEE5C-1093-E3B9-EC13-9E6EA4393F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94" r="11894"/>
          <a:stretch/>
        </p:blipFill>
        <p:spPr>
          <a:xfrm>
            <a:off x="0" y="4398"/>
            <a:ext cx="6093001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F956CF7-1B80-6248-C910-79E64F556451}"/>
              </a:ext>
            </a:extLst>
          </p:cNvPr>
          <p:cNvSpPr/>
          <p:nvPr/>
        </p:nvSpPr>
        <p:spPr>
          <a:xfrm>
            <a:off x="0" y="4397"/>
            <a:ext cx="6093001" cy="10282603"/>
          </a:xfrm>
          <a:prstGeom prst="rect">
            <a:avLst/>
          </a:prstGeom>
          <a:gradFill flip="none" rotWithShape="1">
            <a:gsLst>
              <a:gs pos="78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E6BB75-14DA-78C1-61AD-C25C4EC6DF17}"/>
              </a:ext>
            </a:extLst>
          </p:cNvPr>
          <p:cNvSpPr txBox="1"/>
          <p:nvPr/>
        </p:nvSpPr>
        <p:spPr>
          <a:xfrm flipH="1">
            <a:off x="493799" y="6743700"/>
            <a:ext cx="505036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F5999E-9567-E337-0C6B-7EA5393DA305}"/>
              </a:ext>
            </a:extLst>
          </p:cNvPr>
          <p:cNvSpPr txBox="1"/>
          <p:nvPr/>
        </p:nvSpPr>
        <p:spPr>
          <a:xfrm flipH="1">
            <a:off x="228600" y="7658100"/>
            <a:ext cx="5580765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pedido de direito de defesa do povo judeu e a concessão do rei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1828800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EBC381B-9031-323B-9727-7D73EB6B0070}"/>
              </a:ext>
            </a:extLst>
          </p:cNvPr>
          <p:cNvSpPr txBox="1"/>
          <p:nvPr/>
        </p:nvSpPr>
        <p:spPr>
          <a:xfrm flipH="1">
            <a:off x="7238998" y="6777403"/>
            <a:ext cx="3810002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Discutir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CD06F8F-24C0-1DAD-05ED-3471E76A0B91}"/>
              </a:ext>
            </a:extLst>
          </p:cNvPr>
          <p:cNvSpPr txBox="1"/>
          <p:nvPr/>
        </p:nvSpPr>
        <p:spPr>
          <a:xfrm flipH="1">
            <a:off x="7251698" y="7691803"/>
            <a:ext cx="5245101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boas notícias da rainha Ester para o seu povo</a:t>
            </a:r>
          </a:p>
        </p:txBody>
      </p:sp>
    </p:spTree>
    <p:extLst>
      <p:ext uri="{BB962C8B-B14F-4D97-AF65-F5344CB8AC3E}">
        <p14:creationId xmlns:p14="http://schemas.microsoft.com/office/powerpoint/2010/main" val="279312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">
        <p159:morph option="byObject"/>
      </p:transition>
    </mc:Choice>
    <mc:Fallback xmlns="">
      <p:transition spd="med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5765</TotalTime>
  <Words>771</Words>
  <Application>Microsoft Office PowerPoint</Application>
  <PresentationFormat>Personalizar</PresentationFormat>
  <Paragraphs>76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Calibri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Ester, a Portadora das Boas-Novas</dc:title>
  <dc:creator>Henrique Nascimento</dc:creator>
  <cp:lastModifiedBy>HERBETH LINS</cp:lastModifiedBy>
  <cp:revision>131</cp:revision>
  <dcterms:created xsi:type="dcterms:W3CDTF">2006-08-16T00:00:00Z</dcterms:created>
  <dcterms:modified xsi:type="dcterms:W3CDTF">2024-09-23T14:27:49Z</dcterms:modified>
  <dc:identifier>DAFjsyPzqZA</dc:identifier>
</cp:coreProperties>
</file>