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599" r:id="rId2"/>
    <p:sldId id="400" r:id="rId3"/>
    <p:sldId id="568" r:id="rId4"/>
    <p:sldId id="584" r:id="rId5"/>
    <p:sldId id="582" r:id="rId6"/>
    <p:sldId id="348" r:id="rId7"/>
    <p:sldId id="585" r:id="rId8"/>
    <p:sldId id="586" r:id="rId9"/>
    <p:sldId id="418" r:id="rId10"/>
    <p:sldId id="293" r:id="rId11"/>
    <p:sldId id="587" r:id="rId12"/>
    <p:sldId id="588" r:id="rId13"/>
    <p:sldId id="287" r:id="rId14"/>
    <p:sldId id="444" r:id="rId15"/>
    <p:sldId id="320" r:id="rId16"/>
    <p:sldId id="321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0000"/>
    <a:srgbClr val="360000"/>
    <a:srgbClr val="1A210D"/>
    <a:srgbClr val="1F150F"/>
    <a:srgbClr val="BC9575"/>
    <a:srgbClr val="090F0C"/>
    <a:srgbClr val="462E21"/>
    <a:srgbClr val="4F81BD"/>
    <a:srgbClr val="14597D"/>
    <a:srgbClr val="7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74" d="100"/>
          <a:sy n="74" d="100"/>
        </p:scale>
        <p:origin x="49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17.jpeg"/><Relationship Id="rId7" Type="http://schemas.openxmlformats.org/officeDocument/2006/relationships/image" Target="../media/image21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E5B36A3A-8A9A-F8EE-8263-D0A07879DA3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6C64DA37-E8F6-8619-2476-8836E88B442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3757E117-112A-CB0B-1F2C-77E1BF485601}"/>
              </a:ext>
            </a:extLst>
          </p:cNvPr>
          <p:cNvSpPr/>
          <p:nvPr/>
        </p:nvSpPr>
        <p:spPr>
          <a:xfrm>
            <a:off x="0" y="7554063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48945175-A3D1-A96A-02A4-8D358B0E9FAA}"/>
              </a:ext>
            </a:extLst>
          </p:cNvPr>
          <p:cNvSpPr/>
          <p:nvPr/>
        </p:nvSpPr>
        <p:spPr>
          <a:xfrm>
            <a:off x="4343400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51248D5F-E820-9046-7B98-C295512DF7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525" r="10525"/>
          <a:stretch/>
        </p:blipFill>
        <p:spPr>
          <a:xfrm>
            <a:off x="4381502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685800" y="1181100"/>
            <a:ext cx="65532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estrutura do capítulo 2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685800" y="3033521"/>
            <a:ext cx="6934200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versículos 1-4</a:t>
            </a: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trazem a condição para encontrar a sabedoria, </a:t>
            </a:r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versículos 5-9 </a:t>
            </a: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mostram as vitórias da sabedoria, </a:t>
            </a:r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versículos 11-19 </a:t>
            </a: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descrevem essas vitórias e </a:t>
            </a:r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versículos</a:t>
            </a:r>
          </a:p>
          <a:p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20-22</a:t>
            </a: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concluem o capítulo.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638302" y="7580030"/>
            <a:ext cx="410088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SABEDORIA COMO ESCUDO PROTETOR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7554062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7554062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E5B36A3A-8A9A-F8EE-8263-D0A07879DA3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6C64DA37-E8F6-8619-2476-8836E88B442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3757E117-112A-CB0B-1F2C-77E1BF485601}"/>
              </a:ext>
            </a:extLst>
          </p:cNvPr>
          <p:cNvSpPr/>
          <p:nvPr/>
        </p:nvSpPr>
        <p:spPr>
          <a:xfrm>
            <a:off x="0" y="8087463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48945175-A3D1-A96A-02A4-8D358B0E9FAA}"/>
              </a:ext>
            </a:extLst>
          </p:cNvPr>
          <p:cNvSpPr/>
          <p:nvPr/>
        </p:nvSpPr>
        <p:spPr>
          <a:xfrm>
            <a:off x="4343400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51248D5F-E820-9046-7B98-C295512DF7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5" t="5754" r="685" b="20274"/>
          <a:stretch/>
        </p:blipFill>
        <p:spPr>
          <a:xfrm>
            <a:off x="4381502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533400" y="952500"/>
            <a:ext cx="48768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 sabedoria como escudo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533400" y="2804921"/>
            <a:ext cx="7391400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5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vida de retidão e sinceridade como consequência de quem se torna sábio em Deus carrega consigo uma virtude protetora que vem do alto e que nos permite discernir tudo o que agrada a Deus daquilo que não o agrada (</a:t>
            </a:r>
            <a:r>
              <a:rPr lang="pt-BR" sz="35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r>
              <a:rPr lang="pt-BR" sz="35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3.17), Nesse sentido,</a:t>
            </a:r>
          </a:p>
          <a:p>
            <a:r>
              <a:rPr lang="pt-BR" sz="35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nossos passos estarão seguros espiritual e moralmente.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638302" y="8113430"/>
            <a:ext cx="410088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SABEDORIA COMO ESCUDO PROTETOR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8087462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8087462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3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E5B36A3A-8A9A-F8EE-8263-D0A07879DA3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6C64DA37-E8F6-8619-2476-8836E88B442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3757E117-112A-CB0B-1F2C-77E1BF485601}"/>
              </a:ext>
            </a:extLst>
          </p:cNvPr>
          <p:cNvSpPr/>
          <p:nvPr/>
        </p:nvSpPr>
        <p:spPr>
          <a:xfrm>
            <a:off x="0" y="7995857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48945175-A3D1-A96A-02A4-8D358B0E9FAA}"/>
              </a:ext>
            </a:extLst>
          </p:cNvPr>
          <p:cNvSpPr/>
          <p:nvPr/>
        </p:nvSpPr>
        <p:spPr>
          <a:xfrm>
            <a:off x="4343400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51248D5F-E820-9046-7B98-C295512DF7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" t="13353" r="25604" b="6527"/>
          <a:stretch/>
        </p:blipFill>
        <p:spPr>
          <a:xfrm>
            <a:off x="4381502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533400" y="860894"/>
            <a:ext cx="45720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Sabedoria no coração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533400" y="2713315"/>
            <a:ext cx="7315200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sabedoria bíblica, coração engloba intelecto, moralidade e emoção, ou poderíamos dizer também que conglomera pensamento, sentimento e vontade (</a:t>
            </a:r>
            <a:r>
              <a:rPr lang="pt-BR" sz="36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6.5; </a:t>
            </a:r>
            <a:r>
              <a:rPr lang="pt-BR" sz="36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4.9: 2 </a:t>
            </a:r>
            <a:r>
              <a:rPr lang="pt-BR" sz="36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7.3).</a:t>
            </a:r>
          </a:p>
          <a:p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Bíblia nos diz:</a:t>
            </a:r>
          </a:p>
          <a:p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“Porquanto a sabedoria</a:t>
            </a:r>
          </a:p>
          <a:p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entrará no teu coração” (v.10).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638302" y="8021824"/>
            <a:ext cx="410088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SABEDORIA COMO ESCUDO PROTETOR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7995856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7995856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7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DCA029-26BB-2988-72E7-FD4701876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89" b="7989"/>
          <a:stretch/>
        </p:blipFill>
        <p:spPr>
          <a:xfrm flipH="1"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432F68F-BAC0-8FF0-81C6-D41671CD583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8000"/>
                </a:schemeClr>
              </a:gs>
              <a:gs pos="100000">
                <a:schemeClr val="tx1">
                  <a:alpha val="9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475129" y="2447985"/>
            <a:ext cx="6763871" cy="45243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9600" b="1" dirty="0">
                <a:gradFill flip="none" rotWithShape="1">
                  <a:gsLst>
                    <a:gs pos="1000">
                      <a:schemeClr val="bg2">
                        <a:lumMod val="9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Sabedoria, Proteção e Confiança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1941750" y="7375450"/>
            <a:ext cx="4458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de Outubro de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1941750" y="8049832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4º trimestre 2024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0" y="1104900"/>
            <a:ext cx="10820400" cy="89206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BC957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67" y="7591123"/>
            <a:ext cx="914400" cy="914400"/>
          </a:xfrm>
          <a:prstGeom prst="rect">
            <a:avLst/>
          </a:prstGeom>
        </p:spPr>
      </p:pic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835660" y="1169000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02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0493" y="1132777"/>
            <a:ext cx="836307" cy="836307"/>
          </a:xfrm>
          <a:prstGeom prst="rect">
            <a:avLst/>
          </a:prstGeom>
        </p:spPr>
      </p:pic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EF9AB7F9-6BF3-BCD9-6A6C-A67E8F5F8C73}"/>
              </a:ext>
            </a:extLst>
          </p:cNvPr>
          <p:cNvSpPr/>
          <p:nvPr/>
        </p:nvSpPr>
        <p:spPr>
          <a:xfrm>
            <a:off x="4343400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F0EEE61-48F3-A906-E5D1-7D29DEB574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0" r="4950"/>
          <a:stretch/>
        </p:blipFill>
        <p:spPr>
          <a:xfrm>
            <a:off x="4381502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20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68" t="25507" r="3536" b="6304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5524500"/>
            <a:ext cx="18288000" cy="48196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7000"/>
                </a:schemeClr>
              </a:gs>
              <a:gs pos="83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447800" y="5914954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47800" y="6987761"/>
            <a:ext cx="1211580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“Então, andarás com confiança no teu caminho, e não tropeçarás no teu pé. Quando te deitares, não temerás; sim, tu te deitarás, e o teu sono será suave.” (</a:t>
            </a:r>
            <a:r>
              <a:rPr lang="pt-BR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3.23,24)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9400" y="6891112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"/>
          <a:stretch/>
        </p:blipFill>
        <p:spPr>
          <a:xfrm flipH="1"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5372100"/>
            <a:ext cx="18288000" cy="49720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7000"/>
                </a:schemeClr>
              </a:gs>
              <a:gs pos="83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660070" y="6057900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60070" y="7130707"/>
            <a:ext cx="10439400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Quem cultiva a sabedoria bíblica no coração desfruta de proteção e confiança na vida cristã.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7527" y="6967491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2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 flipH="1">
            <a:off x="6400800" y="0"/>
            <a:ext cx="11887200" cy="10286994"/>
          </a:xfrm>
          <a:prstGeom prst="rect">
            <a:avLst/>
          </a:prstGeom>
          <a:blipFill dpi="0" rotWithShape="1">
            <a:blip r:embed="rId2" cstate="email">
              <a:alphaModFix amt="1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ECD7DD72-B714-6796-0F15-26B62370D3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230" r="29230"/>
          <a:stretch/>
        </p:blipFill>
        <p:spPr>
          <a:xfrm>
            <a:off x="-7256" y="0"/>
            <a:ext cx="6408057" cy="10286994"/>
          </a:xfrm>
          <a:custGeom>
            <a:avLst/>
            <a:gdLst>
              <a:gd name="connsiteX0" fmla="*/ 0 w 6408057"/>
              <a:gd name="connsiteY0" fmla="*/ 0 h 10286994"/>
              <a:gd name="connsiteX1" fmla="*/ 6408057 w 6408057"/>
              <a:gd name="connsiteY1" fmla="*/ 0 h 10286994"/>
              <a:gd name="connsiteX2" fmla="*/ 6408057 w 6408057"/>
              <a:gd name="connsiteY2" fmla="*/ 10286994 h 10286994"/>
              <a:gd name="connsiteX3" fmla="*/ 0 w 6408057"/>
              <a:gd name="connsiteY3" fmla="*/ 10286994 h 1028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8057" h="10286994">
                <a:moveTo>
                  <a:pt x="0" y="0"/>
                </a:moveTo>
                <a:lnTo>
                  <a:pt x="6408057" y="0"/>
                </a:lnTo>
                <a:lnTo>
                  <a:pt x="6408057" y="10286994"/>
                </a:lnTo>
                <a:lnTo>
                  <a:pt x="0" y="10286994"/>
                </a:lnTo>
                <a:close/>
              </a:path>
            </a:pathLst>
          </a:cu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3F08F64-F671-7C32-D244-2990EE528E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681" r="18681"/>
          <a:stretch/>
        </p:blipFill>
        <p:spPr>
          <a:xfrm>
            <a:off x="1669157" y="1023938"/>
            <a:ext cx="7744465" cy="823912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/>
        </p:spPr>
      </p:pic>
      <p:grpSp>
        <p:nvGrpSpPr>
          <p:cNvPr id="20" name="Group 3">
            <a:extLst>
              <a:ext uri="{FF2B5EF4-FFF2-40B4-BE49-F238E27FC236}">
                <a16:creationId xmlns:a16="http://schemas.microsoft.com/office/drawing/2014/main" id="{CB4842BD-BD3B-3387-A2BF-C3743A7DFD82}"/>
              </a:ext>
            </a:extLst>
          </p:cNvPr>
          <p:cNvGrpSpPr/>
          <p:nvPr/>
        </p:nvGrpSpPr>
        <p:grpSpPr>
          <a:xfrm>
            <a:off x="9413622" y="5965676"/>
            <a:ext cx="8874378" cy="1887629"/>
            <a:chOff x="0" y="0"/>
            <a:chExt cx="6862939" cy="3093494"/>
          </a:xfrm>
          <a:gradFill>
            <a:gsLst>
              <a:gs pos="0">
                <a:srgbClr val="BC9575"/>
              </a:gs>
              <a:gs pos="100000">
                <a:srgbClr val="1F150F"/>
              </a:gs>
            </a:gsLst>
            <a:lin ang="10800000" scaled="1"/>
          </a:gradFill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5A15F824-F98C-803F-9334-9D7478EAC94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2" name="TextBox 9">
            <a:extLst>
              <a:ext uri="{FF2B5EF4-FFF2-40B4-BE49-F238E27FC236}">
                <a16:creationId xmlns:a16="http://schemas.microsoft.com/office/drawing/2014/main" id="{651E53AE-9FD9-52ED-D933-42FAA7B5093C}"/>
              </a:ext>
            </a:extLst>
          </p:cNvPr>
          <p:cNvSpPr txBox="1"/>
          <p:nvPr/>
        </p:nvSpPr>
        <p:spPr>
          <a:xfrm>
            <a:off x="11552824" y="6078494"/>
            <a:ext cx="4675004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Provérbios 2.1-11; 3.21-26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BC878065-94AA-2147-CCB3-C834910E1E4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876411" y="6372751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8C2E1D6A-388D-9419-565C-9848A38FF2CA}"/>
              </a:ext>
            </a:extLst>
          </p:cNvPr>
          <p:cNvSpPr txBox="1"/>
          <p:nvPr/>
        </p:nvSpPr>
        <p:spPr>
          <a:xfrm flipH="1">
            <a:off x="10085666" y="1892974"/>
            <a:ext cx="7045578" cy="40626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2900" b="1" dirty="0">
                <a:gradFill>
                  <a:gsLst>
                    <a:gs pos="0">
                      <a:srgbClr val="BC9575"/>
                    </a:gs>
                    <a:gs pos="100000">
                      <a:srgbClr val="1F150F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316460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tx1">
              <a:lumMod val="50000"/>
              <a:lumOff val="50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F16BEA-4B72-B12C-07CD-8D0286B9F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081" r="26381" b="5701"/>
          <a:stretch/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9319D95-84D5-4E29-4EC7-CC57F783411D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6200" y="2352557"/>
            <a:ext cx="2333743" cy="2333743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533400" y="1175682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621349" y="2395121"/>
            <a:ext cx="6693851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Nesta lição, estudaremos o fruto da sabedoria divina manifestado na vida de quem a busca como a proteção e a confiança na vida espiritual e moral. Veremos que essa sabedoria desenvolve a maturidade cristã dentro</a:t>
            </a:r>
          </a:p>
          <a:p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nós.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C385857-D51E-33E7-B98D-DCAAC15028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847" r="4847"/>
          <a:stretch/>
        </p:blipFill>
        <p:spPr>
          <a:xfrm>
            <a:off x="4381502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DCE8AEC9-2757-FBDA-1FCF-45A6A7394D6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tx1">
                  <a:alpha val="8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88B84CC5-A771-041D-43F6-4EAA0C82B78E}"/>
              </a:ext>
            </a:extLst>
          </p:cNvPr>
          <p:cNvSpPr txBox="1"/>
          <p:nvPr/>
        </p:nvSpPr>
        <p:spPr>
          <a:xfrm>
            <a:off x="3924300" y="2805168"/>
            <a:ext cx="10439400" cy="467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1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</p:spTree>
    <p:extLst>
      <p:ext uri="{BB962C8B-B14F-4D97-AF65-F5344CB8AC3E}">
        <p14:creationId xmlns:p14="http://schemas.microsoft.com/office/powerpoint/2010/main" val="398776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DCE8AEC9-2757-FBDA-1FCF-45A6A7394D6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tx1">
                  <a:alpha val="5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99C07A0-57EB-CEBF-D90E-0B7F00CE3167}"/>
              </a:ext>
            </a:extLst>
          </p:cNvPr>
          <p:cNvSpPr/>
          <p:nvPr/>
        </p:nvSpPr>
        <p:spPr>
          <a:xfrm>
            <a:off x="7524750" y="785140"/>
            <a:ext cx="7315200" cy="2781300"/>
          </a:xfrm>
          <a:prstGeom prst="rect">
            <a:avLst/>
          </a:prstGeom>
          <a:gradFill flip="none" rotWithShape="1">
            <a:gsLst>
              <a:gs pos="0">
                <a:srgbClr val="1F150F"/>
              </a:gs>
              <a:gs pos="100000">
                <a:srgbClr val="BC957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D938829-B5E2-35AD-7DD8-FFE601F85D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1" b="5131"/>
          <a:stretch/>
        </p:blipFill>
        <p:spPr>
          <a:xfrm>
            <a:off x="2990850" y="785141"/>
            <a:ext cx="4533900" cy="2781300"/>
          </a:xfrm>
          <a:custGeom>
            <a:avLst/>
            <a:gdLst>
              <a:gd name="connsiteX0" fmla="*/ 0 w 4533900"/>
              <a:gd name="connsiteY0" fmla="*/ 0 h 2781300"/>
              <a:gd name="connsiteX1" fmla="*/ 4533900 w 4533900"/>
              <a:gd name="connsiteY1" fmla="*/ 0 h 2781300"/>
              <a:gd name="connsiteX2" fmla="*/ 4533900 w 4533900"/>
              <a:gd name="connsiteY2" fmla="*/ 2781300 h 2781300"/>
              <a:gd name="connsiteX3" fmla="*/ 0 w 45339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2781300">
                <a:moveTo>
                  <a:pt x="0" y="0"/>
                </a:moveTo>
                <a:lnTo>
                  <a:pt x="4533900" y="0"/>
                </a:lnTo>
                <a:lnTo>
                  <a:pt x="4533900" y="2781300"/>
                </a:lnTo>
                <a:lnTo>
                  <a:pt x="0" y="2781300"/>
                </a:lnTo>
                <a:close/>
              </a:path>
            </a:pathLst>
          </a:cu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CE8D3452-3F71-7BBC-05A9-48C6A6381D3B}"/>
              </a:ext>
            </a:extLst>
          </p:cNvPr>
          <p:cNvSpPr txBox="1"/>
          <p:nvPr/>
        </p:nvSpPr>
        <p:spPr>
          <a:xfrm>
            <a:off x="8743950" y="1203844"/>
            <a:ext cx="5524698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MOSTRAR 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41C34B3F-6CC4-8C4D-280D-7B8EC0B93BE6}"/>
              </a:ext>
            </a:extLst>
          </p:cNvPr>
          <p:cNvSpPr txBox="1"/>
          <p:nvPr/>
        </p:nvSpPr>
        <p:spPr>
          <a:xfrm>
            <a:off x="8743950" y="2077444"/>
            <a:ext cx="4533900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que a sabedoria é um escudo protetor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F6A610AF-2E10-D92A-FB8E-3C73088BDA4B}"/>
              </a:ext>
            </a:extLst>
          </p:cNvPr>
          <p:cNvSpPr/>
          <p:nvPr/>
        </p:nvSpPr>
        <p:spPr>
          <a:xfrm>
            <a:off x="6724452" y="1453287"/>
            <a:ext cx="1600596" cy="1600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FD2FD7A9-0C1B-BB85-987D-2EB2DCDBA9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689" y="1766524"/>
            <a:ext cx="974122" cy="974122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E1C7B7C0-134F-9A4B-D1BE-257EA9CE4A1C}"/>
              </a:ext>
            </a:extLst>
          </p:cNvPr>
          <p:cNvSpPr/>
          <p:nvPr/>
        </p:nvSpPr>
        <p:spPr>
          <a:xfrm flipH="1">
            <a:off x="2057400" y="3752850"/>
            <a:ext cx="8248650" cy="2781300"/>
          </a:xfrm>
          <a:prstGeom prst="rect">
            <a:avLst/>
          </a:prstGeom>
          <a:gradFill flip="none" rotWithShape="1">
            <a:gsLst>
              <a:gs pos="0">
                <a:srgbClr val="1A210D"/>
              </a:gs>
              <a:gs pos="100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AD760EE-28EA-5796-4DE2-1072144B0D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6" r="1096"/>
          <a:stretch/>
        </p:blipFill>
        <p:spPr>
          <a:xfrm>
            <a:off x="10306050" y="3752851"/>
            <a:ext cx="4533900" cy="2781300"/>
          </a:xfrm>
          <a:custGeom>
            <a:avLst/>
            <a:gdLst>
              <a:gd name="connsiteX0" fmla="*/ 0 w 4533900"/>
              <a:gd name="connsiteY0" fmla="*/ 0 h 2781300"/>
              <a:gd name="connsiteX1" fmla="*/ 4533900 w 4533900"/>
              <a:gd name="connsiteY1" fmla="*/ 0 h 2781300"/>
              <a:gd name="connsiteX2" fmla="*/ 4533900 w 4533900"/>
              <a:gd name="connsiteY2" fmla="*/ 2781300 h 2781300"/>
              <a:gd name="connsiteX3" fmla="*/ 0 w 45339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2781300">
                <a:moveTo>
                  <a:pt x="0" y="0"/>
                </a:moveTo>
                <a:lnTo>
                  <a:pt x="4533900" y="0"/>
                </a:lnTo>
                <a:lnTo>
                  <a:pt x="4533900" y="2781300"/>
                </a:lnTo>
                <a:lnTo>
                  <a:pt x="0" y="2781300"/>
                </a:lnTo>
                <a:close/>
              </a:path>
            </a:pathLst>
          </a:custGeom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73E58193-A311-79E5-9F64-B42989372226}"/>
              </a:ext>
            </a:extLst>
          </p:cNvPr>
          <p:cNvSpPr txBox="1"/>
          <p:nvPr/>
        </p:nvSpPr>
        <p:spPr>
          <a:xfrm>
            <a:off x="2438400" y="4171554"/>
            <a:ext cx="6343650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COMPREENDER 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97A979D6-AB90-73E5-263B-2E57B9A59A36}"/>
              </a:ext>
            </a:extLst>
          </p:cNvPr>
          <p:cNvSpPr txBox="1"/>
          <p:nvPr/>
        </p:nvSpPr>
        <p:spPr>
          <a:xfrm>
            <a:off x="2438400" y="5045154"/>
            <a:ext cx="6857604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que a sabedoria está relacionada com a maturidade cristã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674A66E8-45F8-5E24-D032-69FBB823D5A1}"/>
              </a:ext>
            </a:extLst>
          </p:cNvPr>
          <p:cNvSpPr/>
          <p:nvPr/>
        </p:nvSpPr>
        <p:spPr>
          <a:xfrm>
            <a:off x="9524604" y="4420997"/>
            <a:ext cx="1600596" cy="1600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EF5EB554-370E-B525-E60A-DCC8F6C295D3}"/>
              </a:ext>
            </a:extLst>
          </p:cNvPr>
          <p:cNvSpPr/>
          <p:nvPr/>
        </p:nvSpPr>
        <p:spPr>
          <a:xfrm>
            <a:off x="7524750" y="6720560"/>
            <a:ext cx="8705850" cy="2781300"/>
          </a:xfrm>
          <a:prstGeom prst="rect">
            <a:avLst/>
          </a:prstGeom>
          <a:gradFill flip="none" rotWithShape="1">
            <a:gsLst>
              <a:gs pos="0">
                <a:srgbClr val="2E0000"/>
              </a:gs>
              <a:gs pos="100000">
                <a:schemeClr val="accent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32D61356-50CB-7C9A-BF0C-ABFFF6181E5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328" b="19328"/>
          <a:stretch/>
        </p:blipFill>
        <p:spPr>
          <a:xfrm>
            <a:off x="2990850" y="6720561"/>
            <a:ext cx="4533900" cy="2781300"/>
          </a:xfrm>
          <a:custGeom>
            <a:avLst/>
            <a:gdLst>
              <a:gd name="connsiteX0" fmla="*/ 0 w 4533900"/>
              <a:gd name="connsiteY0" fmla="*/ 0 h 2781300"/>
              <a:gd name="connsiteX1" fmla="*/ 4533900 w 4533900"/>
              <a:gd name="connsiteY1" fmla="*/ 0 h 2781300"/>
              <a:gd name="connsiteX2" fmla="*/ 4533900 w 4533900"/>
              <a:gd name="connsiteY2" fmla="*/ 2781300 h 2781300"/>
              <a:gd name="connsiteX3" fmla="*/ 0 w 45339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2781300">
                <a:moveTo>
                  <a:pt x="0" y="0"/>
                </a:moveTo>
                <a:lnTo>
                  <a:pt x="4533900" y="0"/>
                </a:lnTo>
                <a:lnTo>
                  <a:pt x="4533900" y="2781300"/>
                </a:lnTo>
                <a:lnTo>
                  <a:pt x="0" y="2781300"/>
                </a:lnTo>
                <a:close/>
              </a:path>
            </a:pathLst>
          </a:custGeom>
        </p:spPr>
      </p:pic>
      <p:sp>
        <p:nvSpPr>
          <p:cNvPr id="26" name="TextBox 9">
            <a:extLst>
              <a:ext uri="{FF2B5EF4-FFF2-40B4-BE49-F238E27FC236}">
                <a16:creationId xmlns:a16="http://schemas.microsoft.com/office/drawing/2014/main" id="{F422300A-2E7E-161D-B5E3-9A1E721080EF}"/>
              </a:ext>
            </a:extLst>
          </p:cNvPr>
          <p:cNvSpPr txBox="1"/>
          <p:nvPr/>
        </p:nvSpPr>
        <p:spPr>
          <a:xfrm>
            <a:off x="8743950" y="7139264"/>
            <a:ext cx="5524698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REFLETIR</a:t>
            </a: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5BAE0C10-09E8-1346-72F3-567DE9F29F8F}"/>
              </a:ext>
            </a:extLst>
          </p:cNvPr>
          <p:cNvSpPr txBox="1"/>
          <p:nvPr/>
        </p:nvSpPr>
        <p:spPr>
          <a:xfrm>
            <a:off x="8743950" y="8012864"/>
            <a:ext cx="7315200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respeito da sabedoria como fonte de vida, proteção e confiança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ED685B76-AA68-7AA6-6E34-21BE8C6C9148}"/>
              </a:ext>
            </a:extLst>
          </p:cNvPr>
          <p:cNvSpPr/>
          <p:nvPr/>
        </p:nvSpPr>
        <p:spPr>
          <a:xfrm>
            <a:off x="6724452" y="7388707"/>
            <a:ext cx="1600596" cy="1600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31562B67-6CD6-E55E-23B6-9A0686F88E5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7334" y="4750817"/>
            <a:ext cx="933818" cy="933818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8BCD0A43-5081-44E0-2FE9-9C6D13A712F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689" y="7701944"/>
            <a:ext cx="974122" cy="97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9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/>
      <p:bldP spid="13" grpId="0" animBg="1"/>
      <p:bldP spid="17" grpId="0" animBg="1"/>
      <p:bldP spid="19" grpId="0"/>
      <p:bldP spid="20" grpId="0"/>
      <p:bldP spid="21" grpId="0" animBg="1"/>
      <p:bldP spid="24" grpId="0" animBg="1"/>
      <p:bldP spid="26" grpId="0"/>
      <p:bldP spid="27" grpId="0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479B1E6-5843-2FE1-62A7-DC37393F00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7" t="37733" r="-1" b="30111"/>
          <a:stretch/>
        </p:blipFill>
        <p:spPr>
          <a:xfrm flipH="1"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DBBD007A-1534-944A-C6E1-EDBDE736AE6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0"/>
                </a:schemeClr>
              </a:gs>
              <a:gs pos="2000">
                <a:schemeClr val="tx1">
                  <a:alpha val="5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90B35B-776D-7B3F-1E6F-C6812378CB6D}"/>
              </a:ext>
            </a:extLst>
          </p:cNvPr>
          <p:cNvSpPr txBox="1"/>
          <p:nvPr/>
        </p:nvSpPr>
        <p:spPr>
          <a:xfrm>
            <a:off x="4267200" y="-1982658"/>
            <a:ext cx="2971800" cy="110953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71500" b="1" dirty="0">
                <a:gradFill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162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BB23FA1-FC43-4CA2-F7B5-B08A9B11F7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2" t="18919" r="23785"/>
          <a:stretch/>
        </p:blipFill>
        <p:spPr>
          <a:xfrm>
            <a:off x="4495800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46AE7313-6E4C-9273-B8F6-15508FE9CE52}"/>
              </a:ext>
            </a:extLst>
          </p:cNvPr>
          <p:cNvSpPr/>
          <p:nvPr/>
        </p:nvSpPr>
        <p:spPr>
          <a:xfrm>
            <a:off x="0" y="5879663"/>
            <a:ext cx="18288000" cy="3505200"/>
          </a:xfrm>
          <a:prstGeom prst="rect">
            <a:avLst/>
          </a:prstGeom>
          <a:gradFill>
            <a:gsLst>
              <a:gs pos="100000">
                <a:srgbClr val="BC9575">
                  <a:alpha val="70000"/>
                </a:srgbClr>
              </a:gs>
              <a:gs pos="2000">
                <a:schemeClr val="tx1">
                  <a:lumMod val="95000"/>
                  <a:lumOff val="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3721058" y="6135112"/>
            <a:ext cx="13195341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9600" b="1" dirty="0">
                <a:gradFill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162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SABEDORIA COMO ESCUDO PROTETOR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959CD12-C8C4-710D-EF90-9BD748F0323F}"/>
              </a:ext>
            </a:extLst>
          </p:cNvPr>
          <p:cNvSpPr/>
          <p:nvPr/>
        </p:nvSpPr>
        <p:spPr>
          <a:xfrm>
            <a:off x="613" y="5879663"/>
            <a:ext cx="3352189" cy="3505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79DCEF5-D229-DFB4-E939-7BA1B903CE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07" y="6146363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5211</TotalTime>
  <Words>541</Words>
  <Application>Microsoft Office PowerPoint</Application>
  <PresentationFormat>Personalizar</PresentationFormat>
  <Paragraphs>56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Sabedoria, Proteção e Confiança</dc:title>
  <dc:creator>Henrique Nascimento</dc:creator>
  <cp:lastModifiedBy>HERBETH LINS</cp:lastModifiedBy>
  <cp:revision>114</cp:revision>
  <dcterms:created xsi:type="dcterms:W3CDTF">2006-08-16T00:00:00Z</dcterms:created>
  <dcterms:modified xsi:type="dcterms:W3CDTF">2024-10-08T20:20:26Z</dcterms:modified>
  <dc:identifier>DAFjsyPzqZA</dc:identifier>
</cp:coreProperties>
</file>