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568" r:id="rId3"/>
    <p:sldId id="584" r:id="rId4"/>
    <p:sldId id="582" r:id="rId5"/>
    <p:sldId id="348" r:id="rId6"/>
    <p:sldId id="585" r:id="rId7"/>
    <p:sldId id="586" r:id="rId8"/>
    <p:sldId id="418" r:id="rId9"/>
    <p:sldId id="618" r:id="rId10"/>
    <p:sldId id="619" r:id="rId11"/>
    <p:sldId id="620" r:id="rId12"/>
    <p:sldId id="621" r:id="rId13"/>
    <p:sldId id="623" r:id="rId14"/>
    <p:sldId id="583" r:id="rId15"/>
    <p:sldId id="287" r:id="rId16"/>
    <p:sldId id="444" r:id="rId17"/>
    <p:sldId id="320" r:id="rId18"/>
    <p:sldId id="321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000"/>
    <a:srgbClr val="360000"/>
    <a:srgbClr val="1A210D"/>
    <a:srgbClr val="1F150F"/>
    <a:srgbClr val="BC9575"/>
    <a:srgbClr val="090F0C"/>
    <a:srgbClr val="462E21"/>
    <a:srgbClr val="4F81BD"/>
    <a:srgbClr val="14597D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4" d="100"/>
          <a:sy n="74" d="100"/>
        </p:scale>
        <p:origin x="4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microsoft.com/office/2007/relationships/hdphoto" Target="../media/hdphoto9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1.png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image" Target="../media/image17.gif"/><Relationship Id="rId9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89" b="7989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8000"/>
                </a:schemeClr>
              </a:gs>
              <a:gs pos="100000">
                <a:schemeClr val="tx1">
                  <a:alpha val="9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5129" y="2447985"/>
            <a:ext cx="7144871" cy="4524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96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Proteção Contra a Imoralidade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941750" y="7375450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de Outubro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941750" y="8049832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1104900"/>
            <a:ext cx="10820400" cy="89206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BC957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67" y="7591123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11690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04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493" y="1132777"/>
            <a:ext cx="836307" cy="836307"/>
          </a:xfrm>
          <a:prstGeom prst="rect">
            <a:avLst/>
          </a:prstGeom>
        </p:spPr>
      </p:pic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EF9AB7F9-6BF3-BCD9-6A6C-A67E8F5F8C73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0EEE61-48F3-A906-E5D1-7D29DEB574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" r="7269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0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8115301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2" t="1736" r="27831" b="4515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09600" y="992696"/>
            <a:ext cx="6553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Compreendendo o capítulo 5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09600" y="2845117"/>
            <a:ext cx="7848600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versículos 7 a 14 expõem a consequência destruidora da relação com essa mulher imoral. E, finalmente, nos versículos 15 a 23, o autor sagrado faz um apelo à fidelidade no matrimônio como antídoto contra a imoralidade sexual.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8141268"/>
            <a:ext cx="341508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ADVERTÊNCIA CONTRA A IMORALIDADE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8115300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8115300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1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30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7277101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1" r="6487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09600" y="1553914"/>
            <a:ext cx="78486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mulher estranha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09600" y="2574072"/>
            <a:ext cx="83820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inevitável encontrar-se com a mulher imoral no caminho da vida, mas não é inevitável cair em sua sedução. Sua característica principal é a arte de seduzir. Seus Lábios “destilam favos de mel”; seu paladar, “é mais macio que o azeite” (v.3). 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7303068"/>
            <a:ext cx="341508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ADVERTÊNCIA CONTRA A IMORALIDADE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7277100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7277100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4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93674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3" r="22704" b="16923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09600" y="219313"/>
            <a:ext cx="74676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mulher estranha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09600" y="1157334"/>
            <a:ext cx="10134600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Contudo, embora a sedução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mulher imoral tenha grande poder de atração. Logo esse “doce prazer” momentâneo dá lugar a “um fim amargoso como absinto”, “agudo como a espada de dois fios”; ele faz descer para a morte (vv. 4,5).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9393424"/>
            <a:ext cx="341508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ADVERTÊNCIA CONTRA A IMORALIDADE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93674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9367456"/>
            <a:ext cx="729043" cy="729043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96E1A8E-7E3F-490A-9494-DB8D0C03312A}"/>
              </a:ext>
            </a:extLst>
          </p:cNvPr>
          <p:cNvSpPr txBox="1"/>
          <p:nvPr/>
        </p:nvSpPr>
        <p:spPr>
          <a:xfrm>
            <a:off x="533400" y="4838700"/>
            <a:ext cx="7086600" cy="409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 mulher imoral não tem compromisso com a retidão nem com o conhecimento (v.6) e, por isso, torna-se uma parábola alusiva à vida de imoralidade que o jovem não deve e nem precisa trilhar.</a:t>
            </a:r>
          </a:p>
        </p:txBody>
      </p:sp>
    </p:spTree>
    <p:extLst>
      <p:ext uri="{BB962C8B-B14F-4D97-AF65-F5344CB8AC3E}">
        <p14:creationId xmlns:p14="http://schemas.microsoft.com/office/powerpoint/2010/main" val="270473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40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91388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16" r="11416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09600" y="419100"/>
            <a:ext cx="70104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As consequências da imoralidade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09600" y="2271521"/>
            <a:ext cx="9906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versículos 7 a 14 iniciam com o apelo do sábio: Afasta dela o teu caminho e não te aproximes da porta da sua casa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5.8).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9164824"/>
            <a:ext cx="341508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ADVERTÊNCIA CONTRA A IMORALIDADE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91388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9138856"/>
            <a:ext cx="729043" cy="729043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BF6C03-6ED3-4057-8479-1087D111A0FF}"/>
              </a:ext>
            </a:extLst>
          </p:cNvPr>
          <p:cNvSpPr txBox="1"/>
          <p:nvPr/>
        </p:nvSpPr>
        <p:spPr>
          <a:xfrm>
            <a:off x="609600" y="4416028"/>
            <a:ext cx="80010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Ora, se o(a) jovem não se afastar da(do) mulher (homem) imoral, esta(e) o tragará. Seguir o caminho da mulher imoral é percorrer o caminho da perdição, da insensatez e do desequilíbrio moral.</a:t>
            </a:r>
          </a:p>
        </p:txBody>
      </p:sp>
    </p:spTree>
    <p:extLst>
      <p:ext uri="{BB962C8B-B14F-4D97-AF65-F5344CB8AC3E}">
        <p14:creationId xmlns:p14="http://schemas.microsoft.com/office/powerpoint/2010/main" val="363103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6400800" y="0"/>
            <a:ext cx="11887200" cy="10286994"/>
          </a:xfrm>
          <a:prstGeom prst="rect">
            <a:avLst/>
          </a:prstGeom>
          <a:blipFill dpi="0" rotWithShape="1">
            <a:blip r:embed="rId2" cstate="email">
              <a:alphaModFix amt="1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CD7DD72-B714-6796-0F15-26B62370D3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32" r="32839"/>
          <a:stretch/>
        </p:blipFill>
        <p:spPr>
          <a:xfrm>
            <a:off x="-7256" y="0"/>
            <a:ext cx="6408057" cy="10286994"/>
          </a:xfrm>
          <a:custGeom>
            <a:avLst/>
            <a:gdLst>
              <a:gd name="connsiteX0" fmla="*/ 0 w 6408057"/>
              <a:gd name="connsiteY0" fmla="*/ 0 h 10286994"/>
              <a:gd name="connsiteX1" fmla="*/ 6408057 w 6408057"/>
              <a:gd name="connsiteY1" fmla="*/ 0 h 10286994"/>
              <a:gd name="connsiteX2" fmla="*/ 6408057 w 6408057"/>
              <a:gd name="connsiteY2" fmla="*/ 10286994 h 10286994"/>
              <a:gd name="connsiteX3" fmla="*/ 0 w 6408057"/>
              <a:gd name="connsiteY3" fmla="*/ 10286994 h 102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8057" h="10286994">
                <a:moveTo>
                  <a:pt x="0" y="0"/>
                </a:moveTo>
                <a:lnTo>
                  <a:pt x="6408057" y="0"/>
                </a:lnTo>
                <a:lnTo>
                  <a:pt x="6408057" y="10286994"/>
                </a:lnTo>
                <a:lnTo>
                  <a:pt x="0" y="10286994"/>
                </a:lnTo>
                <a:close/>
              </a:path>
            </a:pathLst>
          </a:custGeom>
        </p:spPr>
      </p:pic>
      <p:sp>
        <p:nvSpPr>
          <p:cNvPr id="10" name="TextBox 10"/>
          <p:cNvSpPr txBox="1"/>
          <p:nvPr/>
        </p:nvSpPr>
        <p:spPr>
          <a:xfrm>
            <a:off x="10328022" y="4345781"/>
            <a:ext cx="704557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gradFill>
                  <a:gsLst>
                    <a:gs pos="0">
                      <a:srgbClr val="BC9575"/>
                    </a:gs>
                    <a:gs pos="100000">
                      <a:srgbClr val="1F150F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FOI UMA BENÇÃO TER A SUA PRESENÇA NA ESCOLA DOMINICAL.</a:t>
            </a:r>
          </a:p>
          <a:p>
            <a:r>
              <a:rPr lang="pt-BR" sz="4800" b="1" dirty="0">
                <a:gradFill>
                  <a:gsLst>
                    <a:gs pos="0">
                      <a:srgbClr val="BC9575"/>
                    </a:gs>
                    <a:gs pos="100000">
                      <a:srgbClr val="1F150F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SEMANA QUE VEM, TEM MAIS!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727" y="1740468"/>
            <a:ext cx="2269673" cy="226967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3F08F64-F671-7C32-D244-2990EE528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02" r="3002"/>
          <a:stretch/>
        </p:blipFill>
        <p:spPr>
          <a:xfrm flipH="1">
            <a:off x="1669157" y="1023938"/>
            <a:ext cx="7744465" cy="82391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6890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716" b="13716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524500"/>
            <a:ext cx="18288000" cy="48196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752600" y="6010459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2600" y="7083266"/>
            <a:ext cx="115062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“Dize à Sabedoria: Tu és minha irmã;</a:t>
            </a:r>
          </a:p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à prudência chama tua parenta; para te guardarem da mulher alheia, da estranha que lisonjeia com as suas palavras. ” (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7.4,5)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3200" y="6891112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134" t="21753" r="7134" b="7486"/>
          <a:stretch/>
        </p:blipFill>
        <p:spPr>
          <a:xfrm flipH="1"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372100"/>
            <a:ext cx="18288000" cy="49720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76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2057400" y="5840438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57400" y="6913245"/>
            <a:ext cx="104394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sabedoria divina nos protege da imoralidade sexual, concedendo-nos as virtudes do domínio próprio e da temperança.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7527" y="6967491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6400800" y="0"/>
            <a:ext cx="11887200" cy="10286994"/>
          </a:xfrm>
          <a:prstGeom prst="rect">
            <a:avLst/>
          </a:prstGeom>
          <a:blipFill dpi="0" rotWithShape="1">
            <a:blip r:embed="rId2" cstate="email">
              <a:alphaModFix amt="1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CD7DD72-B714-6796-0F15-26B62370D3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230" r="29230"/>
          <a:stretch/>
        </p:blipFill>
        <p:spPr>
          <a:xfrm>
            <a:off x="-7256" y="0"/>
            <a:ext cx="6408057" cy="10286994"/>
          </a:xfrm>
          <a:custGeom>
            <a:avLst/>
            <a:gdLst>
              <a:gd name="connsiteX0" fmla="*/ 0 w 6408057"/>
              <a:gd name="connsiteY0" fmla="*/ 0 h 10286994"/>
              <a:gd name="connsiteX1" fmla="*/ 6408057 w 6408057"/>
              <a:gd name="connsiteY1" fmla="*/ 0 h 10286994"/>
              <a:gd name="connsiteX2" fmla="*/ 6408057 w 6408057"/>
              <a:gd name="connsiteY2" fmla="*/ 10286994 h 10286994"/>
              <a:gd name="connsiteX3" fmla="*/ 0 w 6408057"/>
              <a:gd name="connsiteY3" fmla="*/ 10286994 h 102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8057" h="10286994">
                <a:moveTo>
                  <a:pt x="0" y="0"/>
                </a:moveTo>
                <a:lnTo>
                  <a:pt x="6408057" y="0"/>
                </a:lnTo>
                <a:lnTo>
                  <a:pt x="6408057" y="10286994"/>
                </a:lnTo>
                <a:lnTo>
                  <a:pt x="0" y="10286994"/>
                </a:lnTo>
                <a:close/>
              </a:path>
            </a:pathLst>
          </a:cu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3F08F64-F671-7C32-D244-2990EE528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1" r="18681"/>
          <a:stretch/>
        </p:blipFill>
        <p:spPr>
          <a:xfrm>
            <a:off x="1669157" y="1023938"/>
            <a:ext cx="7744465" cy="82391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/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9413622" y="5965676"/>
            <a:ext cx="8874378" cy="1887629"/>
            <a:chOff x="0" y="0"/>
            <a:chExt cx="6862939" cy="3093494"/>
          </a:xfrm>
          <a:gradFill>
            <a:gsLst>
              <a:gs pos="0">
                <a:srgbClr val="BC9575"/>
              </a:gs>
              <a:gs pos="100000">
                <a:srgbClr val="1F150F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400424" y="6493991"/>
            <a:ext cx="620177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5.1-14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37275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gradFill>
                  <a:gsLst>
                    <a:gs pos="0">
                      <a:srgbClr val="BC9575"/>
                    </a:gs>
                    <a:gs pos="100000">
                      <a:srgbClr val="1F150F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81" r="26381" b="5701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6657" y="2352557"/>
            <a:ext cx="2333743" cy="2333743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85800" y="1064239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3749" y="2283678"/>
            <a:ext cx="7303451" cy="6432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lição, estudaremos a respeito da imoralidade sexual. Exploraremos esse assunto analisando o capítulo 5 de Provérbios. A lição nos conscientizará sobre a moralidade sexual bíblica como proteção contra a imoralidade, demonstrando que praticar essa moralidade é um ato de sabedoria.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385857-D51E-33E7-B98D-DCAAC15028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847" r="4847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8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99C07A0-57EB-CEBF-D90E-0B7F00CE3167}"/>
              </a:ext>
            </a:extLst>
          </p:cNvPr>
          <p:cNvSpPr/>
          <p:nvPr/>
        </p:nvSpPr>
        <p:spPr>
          <a:xfrm>
            <a:off x="7524750" y="785140"/>
            <a:ext cx="7315200" cy="27813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938829-B5E2-35AD-7DD8-FFE601F85D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4" t="18410" r="13746" b="38900"/>
          <a:stretch/>
        </p:blipFill>
        <p:spPr>
          <a:xfrm>
            <a:off x="2990850" y="78514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CE8D3452-3F71-7BBC-05A9-48C6A6381D3B}"/>
              </a:ext>
            </a:extLst>
          </p:cNvPr>
          <p:cNvSpPr txBox="1"/>
          <p:nvPr/>
        </p:nvSpPr>
        <p:spPr>
          <a:xfrm>
            <a:off x="8743950" y="1119149"/>
            <a:ext cx="453390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MOSTRAR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1C34B3F-6CC4-8C4D-280D-7B8EC0B93BE6}"/>
              </a:ext>
            </a:extLst>
          </p:cNvPr>
          <p:cNvSpPr txBox="1"/>
          <p:nvPr/>
        </p:nvSpPr>
        <p:spPr>
          <a:xfrm>
            <a:off x="8743950" y="1992749"/>
            <a:ext cx="4972050" cy="116955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advertência bíblica contra a imoralidade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6A610AF-2E10-D92A-FB8E-3C73088BDA4B}"/>
              </a:ext>
            </a:extLst>
          </p:cNvPr>
          <p:cNvSpPr/>
          <p:nvPr/>
        </p:nvSpPr>
        <p:spPr>
          <a:xfrm>
            <a:off x="6724452" y="145328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D2FD7A9-0C1B-BB85-987D-2EB2DCDBA9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89" y="1766524"/>
            <a:ext cx="974122" cy="974122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E1C7B7C0-134F-9A4B-D1BE-257EA9CE4A1C}"/>
              </a:ext>
            </a:extLst>
          </p:cNvPr>
          <p:cNvSpPr/>
          <p:nvPr/>
        </p:nvSpPr>
        <p:spPr>
          <a:xfrm flipH="1">
            <a:off x="2057400" y="3752850"/>
            <a:ext cx="8248650" cy="2781300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AD760EE-28EA-5796-4DE2-1072144B0D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942" b="3942"/>
          <a:stretch/>
        </p:blipFill>
        <p:spPr>
          <a:xfrm flipH="1">
            <a:off x="10306050" y="375285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73E58193-A311-79E5-9F64-B42989372226}"/>
              </a:ext>
            </a:extLst>
          </p:cNvPr>
          <p:cNvSpPr txBox="1"/>
          <p:nvPr/>
        </p:nvSpPr>
        <p:spPr>
          <a:xfrm>
            <a:off x="2438400" y="4076700"/>
            <a:ext cx="634365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COMPREENDER 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97A979D6-AB90-73E5-263B-2E57B9A59A36}"/>
              </a:ext>
            </a:extLst>
          </p:cNvPr>
          <p:cNvSpPr txBox="1"/>
          <p:nvPr/>
        </p:nvSpPr>
        <p:spPr>
          <a:xfrm>
            <a:off x="2438399" y="4950300"/>
            <a:ext cx="6172201" cy="116955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relevância de Provérbios 5 contra a imoralidade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74A66E8-45F8-5E24-D032-69FBB823D5A1}"/>
              </a:ext>
            </a:extLst>
          </p:cNvPr>
          <p:cNvSpPr/>
          <p:nvPr/>
        </p:nvSpPr>
        <p:spPr>
          <a:xfrm>
            <a:off x="9524604" y="442099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F5EB554-370E-B525-E60A-DCC8F6C295D3}"/>
              </a:ext>
            </a:extLst>
          </p:cNvPr>
          <p:cNvSpPr/>
          <p:nvPr/>
        </p:nvSpPr>
        <p:spPr>
          <a:xfrm>
            <a:off x="7524750" y="6720560"/>
            <a:ext cx="8705850" cy="2781300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32D61356-50CB-7C9A-BF0C-ABFFF6181E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42" t="24182" r="9647" b="41673"/>
          <a:stretch/>
        </p:blipFill>
        <p:spPr>
          <a:xfrm flipH="1">
            <a:off x="2990850" y="672056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26" name="TextBox 9">
            <a:extLst>
              <a:ext uri="{FF2B5EF4-FFF2-40B4-BE49-F238E27FC236}">
                <a16:creationId xmlns:a16="http://schemas.microsoft.com/office/drawing/2014/main" id="{F422300A-2E7E-161D-B5E3-9A1E721080EF}"/>
              </a:ext>
            </a:extLst>
          </p:cNvPr>
          <p:cNvSpPr txBox="1"/>
          <p:nvPr/>
        </p:nvSpPr>
        <p:spPr>
          <a:xfrm>
            <a:off x="8743950" y="7124304"/>
            <a:ext cx="5524698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SABER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5BAE0C10-09E8-1346-72F3-567DE9F29F8F}"/>
              </a:ext>
            </a:extLst>
          </p:cNvPr>
          <p:cNvSpPr txBox="1"/>
          <p:nvPr/>
        </p:nvSpPr>
        <p:spPr>
          <a:xfrm>
            <a:off x="8743950" y="7997904"/>
            <a:ext cx="733425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 a moralidade sexual cristã é uma proteção contra a imoralidade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D685B76-AA68-7AA6-6E34-21BE8C6C9148}"/>
              </a:ext>
            </a:extLst>
          </p:cNvPr>
          <p:cNvSpPr/>
          <p:nvPr/>
        </p:nvSpPr>
        <p:spPr>
          <a:xfrm>
            <a:off x="6724452" y="738870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31562B67-6CD6-E55E-23B6-9A0686F88E5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7334" y="4750817"/>
            <a:ext cx="933818" cy="933818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BCD0A43-5081-44E0-2FE9-9C6D13A712F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89" y="7701944"/>
            <a:ext cx="974122" cy="97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9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 animBg="1"/>
      <p:bldP spid="17" grpId="0" animBg="1"/>
      <p:bldP spid="19" grpId="0"/>
      <p:bldP spid="20" grpId="0"/>
      <p:bldP spid="21" grpId="0" animBg="1"/>
      <p:bldP spid="24" grpId="0" animBg="1"/>
      <p:bldP spid="26" grpId="0"/>
      <p:bldP spid="27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7" t="37733" r="-1" b="30111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2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267200" y="-1982658"/>
            <a:ext cx="2971800" cy="110953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5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B23FA1-FC43-4CA2-F7B5-B08A9B11F7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7" t="23814" r="23604" b="19284"/>
          <a:stretch/>
        </p:blipFill>
        <p:spPr>
          <a:xfrm>
            <a:off x="44958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6AE7313-6E4C-9273-B8F6-15508FE9CE52}"/>
              </a:ext>
            </a:extLst>
          </p:cNvPr>
          <p:cNvSpPr/>
          <p:nvPr/>
        </p:nvSpPr>
        <p:spPr>
          <a:xfrm>
            <a:off x="0" y="5879663"/>
            <a:ext cx="18288000" cy="3505200"/>
          </a:xfrm>
          <a:prstGeom prst="rect">
            <a:avLst/>
          </a:prstGeom>
          <a:gradFill>
            <a:gsLst>
              <a:gs pos="100000">
                <a:srgbClr val="BC9575">
                  <a:alpha val="42000"/>
                </a:srgbClr>
              </a:gs>
              <a:gs pos="2000">
                <a:schemeClr val="tx1">
                  <a:lumMod val="95000"/>
                  <a:lumOff val="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3721059" y="6228933"/>
            <a:ext cx="13423942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88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ADVERTÊNCIA CONTRA A IMORALIDADE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959CD12-C8C4-710D-EF90-9BD748F0323F}"/>
              </a:ext>
            </a:extLst>
          </p:cNvPr>
          <p:cNvSpPr/>
          <p:nvPr/>
        </p:nvSpPr>
        <p:spPr>
          <a:xfrm>
            <a:off x="613" y="5879663"/>
            <a:ext cx="3352189" cy="3505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07" y="6146363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92150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204" r="21204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85800" y="495300"/>
            <a:ext cx="6553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Compreendendo o capítulo 5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85800" y="2347721"/>
            <a:ext cx="8991600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quinto capítulo do Livro de Provérbios inicia com o apelo a prática da sabedoria (</a:t>
            </a:r>
            <a:r>
              <a:rPr lang="pt-BR" sz="3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5.1,2). O leitor é convidado a adquirir a sabedoria divina com o propósito de aplica-la no relacionamento com o outro sexo. 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9241024"/>
            <a:ext cx="341508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ADVERTÊNCIA CONTRA A IMORALIDADE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92150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9215056"/>
            <a:ext cx="729043" cy="729043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549A6DE-2294-4405-9114-9AD6E22DB6DC}"/>
              </a:ext>
            </a:extLst>
          </p:cNvPr>
          <p:cNvSpPr txBox="1"/>
          <p:nvPr/>
        </p:nvSpPr>
        <p:spPr>
          <a:xfrm>
            <a:off x="685800" y="6004798"/>
            <a:ext cx="8077200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Assim, os versículos 3 a 6 apresentam a mulher estranha, aquela que seduz o jovem no caminho da vida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7.6-23).</a:t>
            </a:r>
          </a:p>
        </p:txBody>
      </p:sp>
    </p:spTree>
    <p:extLst>
      <p:ext uri="{BB962C8B-B14F-4D97-AF65-F5344CB8AC3E}">
        <p14:creationId xmlns:p14="http://schemas.microsoft.com/office/powerpoint/2010/main" val="173862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5880</TotalTime>
  <Words>579</Words>
  <Application>Microsoft Office PowerPoint</Application>
  <PresentationFormat>Personalizar</PresentationFormat>
  <Paragraphs>44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Proteção Contra a Imoralidade</dc:title>
  <dc:creator>Henrique Nascimento</dc:creator>
  <cp:lastModifiedBy>HERBETH LINS</cp:lastModifiedBy>
  <cp:revision>123</cp:revision>
  <dcterms:created xsi:type="dcterms:W3CDTF">2006-08-16T00:00:00Z</dcterms:created>
  <dcterms:modified xsi:type="dcterms:W3CDTF">2024-10-22T20:04:19Z</dcterms:modified>
  <dc:identifier>DAFjsyPzqZA</dc:identifier>
</cp:coreProperties>
</file>