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591" r:id="rId2"/>
    <p:sldId id="400" r:id="rId3"/>
    <p:sldId id="568" r:id="rId4"/>
    <p:sldId id="584" r:id="rId5"/>
    <p:sldId id="582" r:id="rId6"/>
    <p:sldId id="348" r:id="rId7"/>
    <p:sldId id="585" r:id="rId8"/>
    <p:sldId id="586" r:id="rId9"/>
    <p:sldId id="418" r:id="rId10"/>
    <p:sldId id="293" r:id="rId11"/>
    <p:sldId id="636" r:id="rId12"/>
    <p:sldId id="637" r:id="rId13"/>
    <p:sldId id="639" r:id="rId14"/>
    <p:sldId id="287" r:id="rId15"/>
    <p:sldId id="444" r:id="rId16"/>
    <p:sldId id="320" r:id="rId17"/>
    <p:sldId id="321" r:id="rId18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0000"/>
    <a:srgbClr val="360000"/>
    <a:srgbClr val="1A210D"/>
    <a:srgbClr val="1F150F"/>
    <a:srgbClr val="BC9575"/>
    <a:srgbClr val="090F0C"/>
    <a:srgbClr val="462E21"/>
    <a:srgbClr val="4F81BD"/>
    <a:srgbClr val="14597D"/>
    <a:srgbClr val="7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22" autoAdjust="0"/>
  </p:normalViewPr>
  <p:slideViewPr>
    <p:cSldViewPr>
      <p:cViewPr varScale="1">
        <p:scale>
          <a:sx n="74" d="100"/>
          <a:sy n="74" d="100"/>
        </p:scale>
        <p:origin x="49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abraajaula.com/ferramenta-ebd/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microsoft.com/office/2007/relationships/hdphoto" Target="../media/hdphoto5.wdp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microsoft.com/office/2007/relationships/hdphoto" Target="../media/hdphoto6.wdp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microsoft.com/office/2007/relationships/hdphoto" Target="../media/hdphoto7.wdp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17.jpeg"/><Relationship Id="rId7" Type="http://schemas.openxmlformats.org/officeDocument/2006/relationships/image" Target="../media/image21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4000500" y="-4000502"/>
            <a:ext cx="10287002" cy="18288001"/>
          </a:xfrm>
          <a:prstGeom prst="rect">
            <a:avLst/>
          </a:prstGeom>
          <a:pattFill prst="ltDnDiag">
            <a:fgClr>
              <a:schemeClr val="bg1"/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F096F49-F1B2-46AB-8BB4-1BB6F25EB8C0}"/>
              </a:ext>
            </a:extLst>
          </p:cNvPr>
          <p:cNvSpPr txBox="1"/>
          <p:nvPr/>
        </p:nvSpPr>
        <p:spPr>
          <a:xfrm>
            <a:off x="685800" y="1333500"/>
            <a:ext cx="16002000" cy="88947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🚫 Proibido Compartilhamento e Revenda 🚫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slide é de propriedade exclusiva da Ferramenta EBD - Abra a Jaula e destina-se apenas ao uso dos assinantes. Qualquer compartilhamento, revenda ou distribuição não autorizada é estritamente proibido.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🔒 Uso Exclusivo do Assinante 🔒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conteúdo é exclusivo e deve ser utilizado somente pelo assinante da Ferramenta EBD. Qualquer reprodução, total ou parcial, sem autorização expressa é considerada uma violação dos direitos autorais.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🏴‍☠ Pirataria é Crime! 🏴‍☠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Se você encontrar este slide sendo vendido ou baixado por meio de sites, blogs ou grupos de redes sociais, saiba que isso está sendo feito de forma pirata e por má fé. Denuncie qualquer uso indevido!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Caso tenha adquirido esse material em outro lugar que não seja na plataforma da Ferramenta EBD – Abra a Jaula, abençoe o trabalho e esforço dos produtores para que possam continuar produzindo. Aperte neste link e seja assinante do material original: 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https://abraajaula.com/ferramenta-ebd/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Não se preocupe, essa folha de slide não atrapalhará sua apresentação. 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 err="1">
                <a:latin typeface="Arial" panose="020B0604020202020204" pitchFamily="34" charset="0"/>
                <a:cs typeface="Arial" panose="020B0604020202020204" pitchFamily="34" charset="0"/>
              </a:rPr>
              <a:t>Att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Equipe: Ferramenta EBD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4EEE2EBA-4481-42BF-93EB-CFAD4104DA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193030"/>
            <a:ext cx="3491034" cy="72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6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tângulo 56">
            <a:extLst>
              <a:ext uri="{FF2B5EF4-FFF2-40B4-BE49-F238E27FC236}">
                <a16:creationId xmlns:a16="http://schemas.microsoft.com/office/drawing/2014/main" id="{E5B36A3A-8A9A-F8EE-8263-D0A07879DA3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 dpi="0" rotWithShape="1">
            <a:blip r:embed="rId3" cstate="email">
              <a:alphaModFix amt="9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6C64DA37-E8F6-8619-2476-8836E88B4426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3600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3757E117-112A-CB0B-1F2C-77E1BF485601}"/>
              </a:ext>
            </a:extLst>
          </p:cNvPr>
          <p:cNvSpPr/>
          <p:nvPr/>
        </p:nvSpPr>
        <p:spPr>
          <a:xfrm>
            <a:off x="0" y="9291257"/>
            <a:ext cx="7620000" cy="729043"/>
          </a:xfrm>
          <a:prstGeom prst="rect">
            <a:avLst/>
          </a:prstGeom>
          <a:solidFill>
            <a:srgbClr val="1F15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Forma Livre: Forma 64">
            <a:extLst>
              <a:ext uri="{FF2B5EF4-FFF2-40B4-BE49-F238E27FC236}">
                <a16:creationId xmlns:a16="http://schemas.microsoft.com/office/drawing/2014/main" id="{48945175-A3D1-A96A-02A4-8D358B0E9FAA}"/>
              </a:ext>
            </a:extLst>
          </p:cNvPr>
          <p:cNvSpPr/>
          <p:nvPr/>
        </p:nvSpPr>
        <p:spPr>
          <a:xfrm>
            <a:off x="5486399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3546782 w 13906499"/>
              <a:gd name="connsiteY3" fmla="*/ 0 h 10287000"/>
              <a:gd name="connsiteX4" fmla="*/ 13755557 w 13906499"/>
              <a:gd name="connsiteY4" fmla="*/ 0 h 10287000"/>
              <a:gd name="connsiteX5" fmla="*/ 9649578 w 13906499"/>
              <a:gd name="connsiteY5" fmla="*/ 4105979 h 10287000"/>
              <a:gd name="connsiteX6" fmla="*/ 9649578 w 13906499"/>
              <a:gd name="connsiteY6" fmla="*/ 4122789 h 10287000"/>
              <a:gd name="connsiteX7" fmla="*/ 13772369 w 13906499"/>
              <a:gd name="connsiteY7" fmla="*/ 0 h 10287000"/>
              <a:gd name="connsiteX8" fmla="*/ 13906499 w 13906499"/>
              <a:gd name="connsiteY8" fmla="*/ 0 h 10287000"/>
              <a:gd name="connsiteX9" fmla="*/ 13906499 w 13906499"/>
              <a:gd name="connsiteY9" fmla="*/ 10287000 h 10287000"/>
              <a:gd name="connsiteX10" fmla="*/ 13821915 w 13906499"/>
              <a:gd name="connsiteY10" fmla="*/ 10287000 h 10287000"/>
              <a:gd name="connsiteX11" fmla="*/ 8653640 w 13906499"/>
              <a:gd name="connsiteY11" fmla="*/ 5118726 h 10287000"/>
              <a:gd name="connsiteX12" fmla="*/ 9519454 w 13906499"/>
              <a:gd name="connsiteY12" fmla="*/ 4252913 h 10287000"/>
              <a:gd name="connsiteX13" fmla="*/ 9502644 w 13906499"/>
              <a:gd name="connsiteY13" fmla="*/ 4252913 h 10287000"/>
              <a:gd name="connsiteX14" fmla="*/ 8651169 w 13906499"/>
              <a:gd name="connsiteY14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9649578" y="4105979"/>
                </a:lnTo>
                <a:lnTo>
                  <a:pt x="9649578" y="4122789"/>
                </a:lnTo>
                <a:lnTo>
                  <a:pt x="13772369" y="0"/>
                </a:ln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lnTo>
                  <a:pt x="9519454" y="4252913"/>
                </a:lnTo>
                <a:lnTo>
                  <a:pt x="9502644" y="4252913"/>
                </a:lnTo>
                <a:lnTo>
                  <a:pt x="8651169" y="5104388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2000">
                <a:srgbClr val="BC9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56" name="Imagem 55">
            <a:extLst>
              <a:ext uri="{FF2B5EF4-FFF2-40B4-BE49-F238E27FC236}">
                <a16:creationId xmlns:a16="http://schemas.microsoft.com/office/drawing/2014/main" id="{51248D5F-E820-9046-7B98-C295512DF72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932" r="4932"/>
          <a:stretch/>
        </p:blipFill>
        <p:spPr>
          <a:xfrm>
            <a:off x="5524501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685800" y="266700"/>
            <a:ext cx="4953000" cy="16927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Informações iniciais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685800" y="2119121"/>
            <a:ext cx="89154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capítulo 6, dentre muitas advertências (vv.1-19), priorizaremos a advertência contra a preguiça (vv.6-11). Correlacionaremos esta seção com a de Provérbios 24.30-34 que traz uma admoestação contra o preguiçoso. 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1638303" y="9317224"/>
            <a:ext cx="3238498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UMA ADVERTÊNCIA CONTRA A PREGUIÇA</a:t>
            </a: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378C145B-7A00-35CC-8EEC-6AD6C67157D8}"/>
              </a:ext>
            </a:extLst>
          </p:cNvPr>
          <p:cNvSpPr/>
          <p:nvPr/>
        </p:nvSpPr>
        <p:spPr>
          <a:xfrm>
            <a:off x="0" y="9291256"/>
            <a:ext cx="1395791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D055AD-C3C9-2B17-3A96-6E0803662DB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74" y="9291256"/>
            <a:ext cx="729043" cy="729043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FBBAB3E0-C845-4E8F-B7D7-FC46EB38C6C0}"/>
              </a:ext>
            </a:extLst>
          </p:cNvPr>
          <p:cNvSpPr txBox="1"/>
          <p:nvPr/>
        </p:nvSpPr>
        <p:spPr>
          <a:xfrm>
            <a:off x="685800" y="5951934"/>
            <a:ext cx="6553200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Também, ampliaremos essa advertência bíblica por meio de um retrato irônico que o sábio faz a respeito do preguiçoso.</a:t>
            </a:r>
          </a:p>
        </p:txBody>
      </p:sp>
    </p:spTree>
    <p:extLst>
      <p:ext uri="{BB962C8B-B14F-4D97-AF65-F5344CB8AC3E}">
        <p14:creationId xmlns:p14="http://schemas.microsoft.com/office/powerpoint/2010/main" val="34270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20" grpId="0"/>
      <p:bldP spid="13" grpId="0"/>
      <p:bldP spid="29" grpId="0"/>
      <p:bldP spid="60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tângulo 56">
            <a:extLst>
              <a:ext uri="{FF2B5EF4-FFF2-40B4-BE49-F238E27FC236}">
                <a16:creationId xmlns:a16="http://schemas.microsoft.com/office/drawing/2014/main" id="{E5B36A3A-8A9A-F8EE-8263-D0A07879DA3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 dpi="0" rotWithShape="1">
            <a:blip r:embed="rId3" cstate="email">
              <a:alphaModFix amt="9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6C64DA37-E8F6-8619-2476-8836E88B4426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3700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3757E117-112A-CB0B-1F2C-77E1BF485601}"/>
              </a:ext>
            </a:extLst>
          </p:cNvPr>
          <p:cNvSpPr/>
          <p:nvPr/>
        </p:nvSpPr>
        <p:spPr>
          <a:xfrm>
            <a:off x="0" y="8605457"/>
            <a:ext cx="7620000" cy="729043"/>
          </a:xfrm>
          <a:prstGeom prst="rect">
            <a:avLst/>
          </a:prstGeom>
          <a:solidFill>
            <a:srgbClr val="1F15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Forma Livre: Forma 64">
            <a:extLst>
              <a:ext uri="{FF2B5EF4-FFF2-40B4-BE49-F238E27FC236}">
                <a16:creationId xmlns:a16="http://schemas.microsoft.com/office/drawing/2014/main" id="{48945175-A3D1-A96A-02A4-8D358B0E9FAA}"/>
              </a:ext>
            </a:extLst>
          </p:cNvPr>
          <p:cNvSpPr/>
          <p:nvPr/>
        </p:nvSpPr>
        <p:spPr>
          <a:xfrm>
            <a:off x="5486399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3546782 w 13906499"/>
              <a:gd name="connsiteY3" fmla="*/ 0 h 10287000"/>
              <a:gd name="connsiteX4" fmla="*/ 13755557 w 13906499"/>
              <a:gd name="connsiteY4" fmla="*/ 0 h 10287000"/>
              <a:gd name="connsiteX5" fmla="*/ 9649578 w 13906499"/>
              <a:gd name="connsiteY5" fmla="*/ 4105979 h 10287000"/>
              <a:gd name="connsiteX6" fmla="*/ 9649578 w 13906499"/>
              <a:gd name="connsiteY6" fmla="*/ 4122789 h 10287000"/>
              <a:gd name="connsiteX7" fmla="*/ 13772369 w 13906499"/>
              <a:gd name="connsiteY7" fmla="*/ 0 h 10287000"/>
              <a:gd name="connsiteX8" fmla="*/ 13906499 w 13906499"/>
              <a:gd name="connsiteY8" fmla="*/ 0 h 10287000"/>
              <a:gd name="connsiteX9" fmla="*/ 13906499 w 13906499"/>
              <a:gd name="connsiteY9" fmla="*/ 10287000 h 10287000"/>
              <a:gd name="connsiteX10" fmla="*/ 13821915 w 13906499"/>
              <a:gd name="connsiteY10" fmla="*/ 10287000 h 10287000"/>
              <a:gd name="connsiteX11" fmla="*/ 8653640 w 13906499"/>
              <a:gd name="connsiteY11" fmla="*/ 5118726 h 10287000"/>
              <a:gd name="connsiteX12" fmla="*/ 9519454 w 13906499"/>
              <a:gd name="connsiteY12" fmla="*/ 4252913 h 10287000"/>
              <a:gd name="connsiteX13" fmla="*/ 9502644 w 13906499"/>
              <a:gd name="connsiteY13" fmla="*/ 4252913 h 10287000"/>
              <a:gd name="connsiteX14" fmla="*/ 8651169 w 13906499"/>
              <a:gd name="connsiteY14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9649578" y="4105979"/>
                </a:lnTo>
                <a:lnTo>
                  <a:pt x="9649578" y="4122789"/>
                </a:lnTo>
                <a:lnTo>
                  <a:pt x="13772369" y="0"/>
                </a:ln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lnTo>
                  <a:pt x="9519454" y="4252913"/>
                </a:lnTo>
                <a:lnTo>
                  <a:pt x="9502644" y="4252913"/>
                </a:lnTo>
                <a:lnTo>
                  <a:pt x="8651169" y="5104388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2000">
                <a:srgbClr val="BC9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56" name="Imagem 55">
            <a:extLst>
              <a:ext uri="{FF2B5EF4-FFF2-40B4-BE49-F238E27FC236}">
                <a16:creationId xmlns:a16="http://schemas.microsoft.com/office/drawing/2014/main" id="{51248D5F-E820-9046-7B98-C295512DF72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93" t="9968" r="31045"/>
          <a:stretch/>
        </p:blipFill>
        <p:spPr>
          <a:xfrm>
            <a:off x="5524501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685800" y="647700"/>
            <a:ext cx="6629400" cy="84638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Provérbios 6.6-11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685800" y="1638300"/>
            <a:ext cx="7620000" cy="615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advertência contra a preguiça em Provérbios 6 traz, na verdade, o estímulo à prática das virtudes da diligência e do trabalho, uma vez que a preguiça contraria a ambos. Por isso, o sábio se volta para a natureza e, por meio da observação da formiga, ele ensina lições de diligência e trabalho.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1638303" y="8631424"/>
            <a:ext cx="3238498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UMA ADVERTÊNCIA CONTRA A PREGUIÇA</a:t>
            </a: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378C145B-7A00-35CC-8EEC-6AD6C67157D8}"/>
              </a:ext>
            </a:extLst>
          </p:cNvPr>
          <p:cNvSpPr/>
          <p:nvPr/>
        </p:nvSpPr>
        <p:spPr>
          <a:xfrm>
            <a:off x="0" y="8605456"/>
            <a:ext cx="1395791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D055AD-C3C9-2B17-3A96-6E0803662DB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74" y="8605456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29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20" grpId="0"/>
      <p:bldP spid="13" grpId="0"/>
      <p:bldP spid="29" grpId="0"/>
      <p:bldP spid="6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tângulo 56">
            <a:extLst>
              <a:ext uri="{FF2B5EF4-FFF2-40B4-BE49-F238E27FC236}">
                <a16:creationId xmlns:a16="http://schemas.microsoft.com/office/drawing/2014/main" id="{E5B36A3A-8A9A-F8EE-8263-D0A07879DA3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 dpi="0" rotWithShape="1">
            <a:blip r:embed="rId3" cstate="email">
              <a:alphaModFix amt="9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6C64DA37-E8F6-8619-2476-8836E88B4426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3700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3757E117-112A-CB0B-1F2C-77E1BF485601}"/>
              </a:ext>
            </a:extLst>
          </p:cNvPr>
          <p:cNvSpPr/>
          <p:nvPr/>
        </p:nvSpPr>
        <p:spPr>
          <a:xfrm>
            <a:off x="0" y="8072057"/>
            <a:ext cx="7620000" cy="729043"/>
          </a:xfrm>
          <a:prstGeom prst="rect">
            <a:avLst/>
          </a:prstGeom>
          <a:solidFill>
            <a:srgbClr val="1F15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Forma Livre: Forma 64">
            <a:extLst>
              <a:ext uri="{FF2B5EF4-FFF2-40B4-BE49-F238E27FC236}">
                <a16:creationId xmlns:a16="http://schemas.microsoft.com/office/drawing/2014/main" id="{48945175-A3D1-A96A-02A4-8D358B0E9FAA}"/>
              </a:ext>
            </a:extLst>
          </p:cNvPr>
          <p:cNvSpPr/>
          <p:nvPr/>
        </p:nvSpPr>
        <p:spPr>
          <a:xfrm>
            <a:off x="5486399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3546782 w 13906499"/>
              <a:gd name="connsiteY3" fmla="*/ 0 h 10287000"/>
              <a:gd name="connsiteX4" fmla="*/ 13755557 w 13906499"/>
              <a:gd name="connsiteY4" fmla="*/ 0 h 10287000"/>
              <a:gd name="connsiteX5" fmla="*/ 9649578 w 13906499"/>
              <a:gd name="connsiteY5" fmla="*/ 4105979 h 10287000"/>
              <a:gd name="connsiteX6" fmla="*/ 9649578 w 13906499"/>
              <a:gd name="connsiteY6" fmla="*/ 4122789 h 10287000"/>
              <a:gd name="connsiteX7" fmla="*/ 13772369 w 13906499"/>
              <a:gd name="connsiteY7" fmla="*/ 0 h 10287000"/>
              <a:gd name="connsiteX8" fmla="*/ 13906499 w 13906499"/>
              <a:gd name="connsiteY8" fmla="*/ 0 h 10287000"/>
              <a:gd name="connsiteX9" fmla="*/ 13906499 w 13906499"/>
              <a:gd name="connsiteY9" fmla="*/ 10287000 h 10287000"/>
              <a:gd name="connsiteX10" fmla="*/ 13821915 w 13906499"/>
              <a:gd name="connsiteY10" fmla="*/ 10287000 h 10287000"/>
              <a:gd name="connsiteX11" fmla="*/ 8653640 w 13906499"/>
              <a:gd name="connsiteY11" fmla="*/ 5118726 h 10287000"/>
              <a:gd name="connsiteX12" fmla="*/ 9519454 w 13906499"/>
              <a:gd name="connsiteY12" fmla="*/ 4252913 h 10287000"/>
              <a:gd name="connsiteX13" fmla="*/ 9502644 w 13906499"/>
              <a:gd name="connsiteY13" fmla="*/ 4252913 h 10287000"/>
              <a:gd name="connsiteX14" fmla="*/ 8651169 w 13906499"/>
              <a:gd name="connsiteY14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9649578" y="4105979"/>
                </a:lnTo>
                <a:lnTo>
                  <a:pt x="9649578" y="4122789"/>
                </a:lnTo>
                <a:lnTo>
                  <a:pt x="13772369" y="0"/>
                </a:ln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lnTo>
                  <a:pt x="9519454" y="4252913"/>
                </a:lnTo>
                <a:lnTo>
                  <a:pt x="9502644" y="4252913"/>
                </a:lnTo>
                <a:lnTo>
                  <a:pt x="8651169" y="5104388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2000">
                <a:srgbClr val="BC9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56" name="Imagem 55">
            <a:extLst>
              <a:ext uri="{FF2B5EF4-FFF2-40B4-BE49-F238E27FC236}">
                <a16:creationId xmlns:a16="http://schemas.microsoft.com/office/drawing/2014/main" id="{51248D5F-E820-9046-7B98-C295512DF72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3014" b="13014"/>
          <a:stretch/>
        </p:blipFill>
        <p:spPr>
          <a:xfrm>
            <a:off x="5524501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685800" y="419100"/>
            <a:ext cx="6172200" cy="16927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Provérbios</a:t>
            </a:r>
          </a:p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24.30-34; 26.13-16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685800" y="2294173"/>
            <a:ext cx="8839200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Provérbios 24.30-34 traz a observação do sábio a respeito do campo do preguiçoso. E o que ele contempla: total desordem e ausência de diligente (vv.30,31). Diante da reflexão desse quadro, o sábio arremata mais uma vez (v.32): a pobreza virá sobre o preguiçoso de forma inesperada. 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1638303" y="8098024"/>
            <a:ext cx="3238498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UMA ADVERTÊNCIA CONTRA A PREGUIÇA</a:t>
            </a: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378C145B-7A00-35CC-8EEC-6AD6C67157D8}"/>
              </a:ext>
            </a:extLst>
          </p:cNvPr>
          <p:cNvSpPr/>
          <p:nvPr/>
        </p:nvSpPr>
        <p:spPr>
          <a:xfrm>
            <a:off x="0" y="8072056"/>
            <a:ext cx="1395791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D055AD-C3C9-2B17-3A96-6E0803662DB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74" y="8072056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5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20" grpId="0"/>
      <p:bldP spid="13" grpId="0"/>
      <p:bldP spid="29" grpId="0"/>
      <p:bldP spid="6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1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tângulo 56">
            <a:extLst>
              <a:ext uri="{FF2B5EF4-FFF2-40B4-BE49-F238E27FC236}">
                <a16:creationId xmlns:a16="http://schemas.microsoft.com/office/drawing/2014/main" id="{E5B36A3A-8A9A-F8EE-8263-D0A07879DA3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 dpi="0" rotWithShape="1">
            <a:blip r:embed="rId3" cstate="email">
              <a:alphaModFix amt="9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6C64DA37-E8F6-8619-2476-8836E88B4426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3700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3757E117-112A-CB0B-1F2C-77E1BF485601}"/>
              </a:ext>
            </a:extLst>
          </p:cNvPr>
          <p:cNvSpPr/>
          <p:nvPr/>
        </p:nvSpPr>
        <p:spPr>
          <a:xfrm>
            <a:off x="0" y="9367457"/>
            <a:ext cx="7620000" cy="729043"/>
          </a:xfrm>
          <a:prstGeom prst="rect">
            <a:avLst/>
          </a:prstGeom>
          <a:solidFill>
            <a:srgbClr val="1F15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Forma Livre: Forma 64">
            <a:extLst>
              <a:ext uri="{FF2B5EF4-FFF2-40B4-BE49-F238E27FC236}">
                <a16:creationId xmlns:a16="http://schemas.microsoft.com/office/drawing/2014/main" id="{48945175-A3D1-A96A-02A4-8D358B0E9FAA}"/>
              </a:ext>
            </a:extLst>
          </p:cNvPr>
          <p:cNvSpPr/>
          <p:nvPr/>
        </p:nvSpPr>
        <p:spPr>
          <a:xfrm>
            <a:off x="5486399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3546782 w 13906499"/>
              <a:gd name="connsiteY3" fmla="*/ 0 h 10287000"/>
              <a:gd name="connsiteX4" fmla="*/ 13755557 w 13906499"/>
              <a:gd name="connsiteY4" fmla="*/ 0 h 10287000"/>
              <a:gd name="connsiteX5" fmla="*/ 9649578 w 13906499"/>
              <a:gd name="connsiteY5" fmla="*/ 4105979 h 10287000"/>
              <a:gd name="connsiteX6" fmla="*/ 9649578 w 13906499"/>
              <a:gd name="connsiteY6" fmla="*/ 4122789 h 10287000"/>
              <a:gd name="connsiteX7" fmla="*/ 13772369 w 13906499"/>
              <a:gd name="connsiteY7" fmla="*/ 0 h 10287000"/>
              <a:gd name="connsiteX8" fmla="*/ 13906499 w 13906499"/>
              <a:gd name="connsiteY8" fmla="*/ 0 h 10287000"/>
              <a:gd name="connsiteX9" fmla="*/ 13906499 w 13906499"/>
              <a:gd name="connsiteY9" fmla="*/ 10287000 h 10287000"/>
              <a:gd name="connsiteX10" fmla="*/ 13821915 w 13906499"/>
              <a:gd name="connsiteY10" fmla="*/ 10287000 h 10287000"/>
              <a:gd name="connsiteX11" fmla="*/ 8653640 w 13906499"/>
              <a:gd name="connsiteY11" fmla="*/ 5118726 h 10287000"/>
              <a:gd name="connsiteX12" fmla="*/ 9519454 w 13906499"/>
              <a:gd name="connsiteY12" fmla="*/ 4252913 h 10287000"/>
              <a:gd name="connsiteX13" fmla="*/ 9502644 w 13906499"/>
              <a:gd name="connsiteY13" fmla="*/ 4252913 h 10287000"/>
              <a:gd name="connsiteX14" fmla="*/ 8651169 w 13906499"/>
              <a:gd name="connsiteY14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9649578" y="4105979"/>
                </a:lnTo>
                <a:lnTo>
                  <a:pt x="9649578" y="4122789"/>
                </a:lnTo>
                <a:lnTo>
                  <a:pt x="13772369" y="0"/>
                </a:ln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lnTo>
                  <a:pt x="9519454" y="4252913"/>
                </a:lnTo>
                <a:lnTo>
                  <a:pt x="9502644" y="4252913"/>
                </a:lnTo>
                <a:lnTo>
                  <a:pt x="8651169" y="5104388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2000">
                <a:srgbClr val="BC9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56" name="Imagem 55">
            <a:extLst>
              <a:ext uri="{FF2B5EF4-FFF2-40B4-BE49-F238E27FC236}">
                <a16:creationId xmlns:a16="http://schemas.microsoft.com/office/drawing/2014/main" id="{51248D5F-E820-9046-7B98-C295512DF72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679" t="7807" r="22147" b="8659"/>
          <a:stretch/>
        </p:blipFill>
        <p:spPr>
          <a:xfrm>
            <a:off x="5524501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685800" y="342900"/>
            <a:ext cx="6172200" cy="16927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Provérbios</a:t>
            </a:r>
          </a:p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24.30-34; 26.13-16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685800" y="4610100"/>
            <a:ext cx="6705600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preguiçoso não levanta da cama, não tem a coragem de levar à mão a boca (vv.14.15) e, ainda, diante de sete pessoas que respondem bem, ele se acha sábio, dono da verdade, ou seja, o preguiçoso entra num processo de negação (v.16). 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1638303" y="9393424"/>
            <a:ext cx="3238498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2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UMA ADVERTÊNCIA CONTRA A PREGUIÇA</a:t>
            </a: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378C145B-7A00-35CC-8EEC-6AD6C67157D8}"/>
              </a:ext>
            </a:extLst>
          </p:cNvPr>
          <p:cNvSpPr/>
          <p:nvPr/>
        </p:nvSpPr>
        <p:spPr>
          <a:xfrm>
            <a:off x="0" y="9367456"/>
            <a:ext cx="1395791" cy="7290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D055AD-C3C9-2B17-3A96-6E0803662DB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74" y="9367456"/>
            <a:ext cx="729043" cy="729043"/>
          </a:xfrm>
          <a:prstGeom prst="rect">
            <a:avLst/>
          </a:prstGeom>
        </p:spPr>
      </p:pic>
      <p:sp>
        <p:nvSpPr>
          <p:cNvPr id="14" name="TextBox 9">
            <a:extLst>
              <a:ext uri="{FF2B5EF4-FFF2-40B4-BE49-F238E27FC236}">
                <a16:creationId xmlns:a16="http://schemas.microsoft.com/office/drawing/2014/main" id="{73EC2856-AF22-48E6-A32D-56B2CACFC56E}"/>
              </a:ext>
            </a:extLst>
          </p:cNvPr>
          <p:cNvSpPr txBox="1"/>
          <p:nvPr/>
        </p:nvSpPr>
        <p:spPr>
          <a:xfrm>
            <a:off x="685800" y="2217973"/>
            <a:ext cx="96774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Provérbios 26.13-16 o sábio faz uma ironia a respeito das “desculpas do preguiçoso” contra ser diligente e trabalhador: “um leão está no caminho, um leão está nas ruas” (v.13).</a:t>
            </a:r>
          </a:p>
        </p:txBody>
      </p:sp>
    </p:spTree>
    <p:extLst>
      <p:ext uri="{BB962C8B-B14F-4D97-AF65-F5344CB8AC3E}">
        <p14:creationId xmlns:p14="http://schemas.microsoft.com/office/powerpoint/2010/main" val="319937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20" grpId="0"/>
      <p:bldP spid="13" grpId="0"/>
      <p:bldP spid="29" grpId="0"/>
      <p:bldP spid="60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4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1DCA029-26BB-2988-72E7-FD47018763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2" r="222"/>
          <a:stretch/>
        </p:blipFill>
        <p:spPr>
          <a:xfrm flipH="1">
            <a:off x="0" y="0"/>
            <a:ext cx="18288000" cy="10287000"/>
          </a:xfrm>
          <a:custGeom>
            <a:avLst/>
            <a:gdLst>
              <a:gd name="connsiteX0" fmla="*/ 0 w 19364920"/>
              <a:gd name="connsiteY0" fmla="*/ 0 h 10354702"/>
              <a:gd name="connsiteX1" fmla="*/ 19364920 w 19364920"/>
              <a:gd name="connsiteY1" fmla="*/ 0 h 10354702"/>
              <a:gd name="connsiteX2" fmla="*/ 19364920 w 19364920"/>
              <a:gd name="connsiteY2" fmla="*/ 10354702 h 10354702"/>
              <a:gd name="connsiteX3" fmla="*/ 0 w 19364920"/>
              <a:gd name="connsiteY3" fmla="*/ 10354702 h 1035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64920" h="10354702">
                <a:moveTo>
                  <a:pt x="0" y="0"/>
                </a:moveTo>
                <a:lnTo>
                  <a:pt x="19364920" y="0"/>
                </a:lnTo>
                <a:lnTo>
                  <a:pt x="19364920" y="10354702"/>
                </a:lnTo>
                <a:lnTo>
                  <a:pt x="0" y="10354702"/>
                </a:lnTo>
                <a:close/>
              </a:path>
            </a:pathLst>
          </a:cu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3432F68F-BAC0-8FF0-81C6-D41671CD583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8000"/>
                </a:schemeClr>
              </a:gs>
              <a:gs pos="100000">
                <a:schemeClr val="tx1">
                  <a:alpha val="91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475129" y="2447985"/>
            <a:ext cx="7144871" cy="452431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9600" b="1" dirty="0">
                <a:gradFill flip="none" rotWithShape="1">
                  <a:gsLst>
                    <a:gs pos="1000">
                      <a:schemeClr val="bg2">
                        <a:lumMod val="9000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Proteção Contra a Preguiça</a:t>
            </a: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AF9329FF-5F3C-4E9D-9C00-ACAC79D37BEB}"/>
              </a:ext>
            </a:extLst>
          </p:cNvPr>
          <p:cNvSpPr txBox="1"/>
          <p:nvPr/>
        </p:nvSpPr>
        <p:spPr>
          <a:xfrm>
            <a:off x="1941750" y="7375450"/>
            <a:ext cx="4687650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 de Novembro de 2024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FF92AA-9E29-4A1D-9296-C43198AE591A}"/>
              </a:ext>
            </a:extLst>
          </p:cNvPr>
          <p:cNvSpPr txBox="1"/>
          <p:nvPr/>
        </p:nvSpPr>
        <p:spPr>
          <a:xfrm>
            <a:off x="1941750" y="8049832"/>
            <a:ext cx="3695711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4º trimestre 2024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6E9E7E26-1C12-4ECE-B94A-0C773917FBE5}"/>
              </a:ext>
            </a:extLst>
          </p:cNvPr>
          <p:cNvSpPr/>
          <p:nvPr/>
        </p:nvSpPr>
        <p:spPr>
          <a:xfrm>
            <a:off x="0" y="1104900"/>
            <a:ext cx="10820400" cy="89206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BC9575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6FB5CE0-4227-455C-ADAA-489A01F0B4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567" y="7591123"/>
            <a:ext cx="914400" cy="914400"/>
          </a:xfrm>
          <a:prstGeom prst="rect">
            <a:avLst/>
          </a:prstGeom>
        </p:spPr>
      </p:pic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835660" y="1169000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05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622CF0F4-8614-4272-ABD7-01CC58C070C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0493" y="1132777"/>
            <a:ext cx="836307" cy="836307"/>
          </a:xfrm>
          <a:prstGeom prst="rect">
            <a:avLst/>
          </a:prstGeom>
        </p:spPr>
      </p:pic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EF9AB7F9-6BF3-BCD9-6A6C-A67E8F5F8C73}"/>
              </a:ext>
            </a:extLst>
          </p:cNvPr>
          <p:cNvSpPr/>
          <p:nvPr/>
        </p:nvSpPr>
        <p:spPr>
          <a:xfrm>
            <a:off x="4343400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3546782 w 13906499"/>
              <a:gd name="connsiteY3" fmla="*/ 0 h 10287000"/>
              <a:gd name="connsiteX4" fmla="*/ 13755557 w 13906499"/>
              <a:gd name="connsiteY4" fmla="*/ 0 h 10287000"/>
              <a:gd name="connsiteX5" fmla="*/ 9649578 w 13906499"/>
              <a:gd name="connsiteY5" fmla="*/ 4105979 h 10287000"/>
              <a:gd name="connsiteX6" fmla="*/ 9649578 w 13906499"/>
              <a:gd name="connsiteY6" fmla="*/ 4122789 h 10287000"/>
              <a:gd name="connsiteX7" fmla="*/ 13772369 w 13906499"/>
              <a:gd name="connsiteY7" fmla="*/ 0 h 10287000"/>
              <a:gd name="connsiteX8" fmla="*/ 13906499 w 13906499"/>
              <a:gd name="connsiteY8" fmla="*/ 0 h 10287000"/>
              <a:gd name="connsiteX9" fmla="*/ 13906499 w 13906499"/>
              <a:gd name="connsiteY9" fmla="*/ 10287000 h 10287000"/>
              <a:gd name="connsiteX10" fmla="*/ 13821915 w 13906499"/>
              <a:gd name="connsiteY10" fmla="*/ 10287000 h 10287000"/>
              <a:gd name="connsiteX11" fmla="*/ 8653640 w 13906499"/>
              <a:gd name="connsiteY11" fmla="*/ 5118726 h 10287000"/>
              <a:gd name="connsiteX12" fmla="*/ 9519454 w 13906499"/>
              <a:gd name="connsiteY12" fmla="*/ 4252913 h 10287000"/>
              <a:gd name="connsiteX13" fmla="*/ 9502644 w 13906499"/>
              <a:gd name="connsiteY13" fmla="*/ 4252913 h 10287000"/>
              <a:gd name="connsiteX14" fmla="*/ 8651169 w 13906499"/>
              <a:gd name="connsiteY14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9649578" y="4105979"/>
                </a:lnTo>
                <a:lnTo>
                  <a:pt x="9649578" y="4122789"/>
                </a:lnTo>
                <a:lnTo>
                  <a:pt x="13772369" y="0"/>
                </a:ln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lnTo>
                  <a:pt x="9519454" y="4252913"/>
                </a:lnTo>
                <a:lnTo>
                  <a:pt x="9502644" y="4252913"/>
                </a:lnTo>
                <a:lnTo>
                  <a:pt x="8651169" y="5104388"/>
                </a:ln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2000">
                <a:srgbClr val="BC9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F0EEE61-48F3-A906-E5D1-7D29DEB5748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89" r="13975"/>
          <a:stretch/>
        </p:blipFill>
        <p:spPr>
          <a:xfrm>
            <a:off x="4381502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7" grpId="0"/>
      <p:bldP spid="20" grpId="0" animBg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5991F7B-C7A7-3C32-EDA6-8B898DD28E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670" b="12670"/>
          <a:stretch/>
        </p:blipFill>
        <p:spPr>
          <a:xfrm>
            <a:off x="0" y="6"/>
            <a:ext cx="18288000" cy="10287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577F489-214B-C714-159D-AB1377CA9773}"/>
              </a:ext>
            </a:extLst>
          </p:cNvPr>
          <p:cNvSpPr/>
          <p:nvPr/>
        </p:nvSpPr>
        <p:spPr>
          <a:xfrm>
            <a:off x="0" y="5524500"/>
            <a:ext cx="18288000" cy="48196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7000"/>
                </a:schemeClr>
              </a:gs>
              <a:gs pos="83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2209800" y="6274302"/>
            <a:ext cx="795868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PRINCIPAL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09800" y="7347109"/>
            <a:ext cx="101346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“O preguiçoso não assará a sua caça, mas o bem precioso do homem é ser diligente.” (</a:t>
            </a:r>
            <a:r>
              <a:rPr lang="pt-BR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</a:t>
            </a:r>
            <a:r>
              <a:rPr lang="pt-BR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12.27)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13127" y="6947670"/>
            <a:ext cx="2269673" cy="226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7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5991F7B-C7A7-3C32-EDA6-8B898DD28E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649" b="12649"/>
          <a:stretch/>
        </p:blipFill>
        <p:spPr>
          <a:xfrm flipH="1">
            <a:off x="0" y="6"/>
            <a:ext cx="18288000" cy="10287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577F489-214B-C714-159D-AB1377CA9773}"/>
              </a:ext>
            </a:extLst>
          </p:cNvPr>
          <p:cNvSpPr/>
          <p:nvPr/>
        </p:nvSpPr>
        <p:spPr>
          <a:xfrm>
            <a:off x="0" y="5372100"/>
            <a:ext cx="18288000" cy="49720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7000"/>
                </a:schemeClr>
              </a:gs>
              <a:gs pos="83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2286000" y="6149703"/>
            <a:ext cx="795868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RESUMO DA LIÇÃO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86000" y="7222510"/>
            <a:ext cx="8779327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preguiça nos paralisa, mas o trabalho e a diligência nos fazem perseverar.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6670" y="6912427"/>
            <a:ext cx="2269673" cy="226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52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F577F489-214B-C714-159D-AB1377CA9773}"/>
              </a:ext>
            </a:extLst>
          </p:cNvPr>
          <p:cNvSpPr/>
          <p:nvPr/>
        </p:nvSpPr>
        <p:spPr>
          <a:xfrm flipH="1">
            <a:off x="6400800" y="0"/>
            <a:ext cx="11887200" cy="10286994"/>
          </a:xfrm>
          <a:prstGeom prst="rect">
            <a:avLst/>
          </a:prstGeom>
          <a:blipFill dpi="0" rotWithShape="1">
            <a:blip r:embed="rId2" cstate="email">
              <a:alphaModFix amt="1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ECD7DD72-B714-6796-0F15-26B62370D39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9230" r="29230"/>
          <a:stretch/>
        </p:blipFill>
        <p:spPr>
          <a:xfrm>
            <a:off x="-7256" y="0"/>
            <a:ext cx="6408057" cy="10286994"/>
          </a:xfrm>
          <a:custGeom>
            <a:avLst/>
            <a:gdLst>
              <a:gd name="connsiteX0" fmla="*/ 0 w 6408057"/>
              <a:gd name="connsiteY0" fmla="*/ 0 h 10286994"/>
              <a:gd name="connsiteX1" fmla="*/ 6408057 w 6408057"/>
              <a:gd name="connsiteY1" fmla="*/ 0 h 10286994"/>
              <a:gd name="connsiteX2" fmla="*/ 6408057 w 6408057"/>
              <a:gd name="connsiteY2" fmla="*/ 10286994 h 10286994"/>
              <a:gd name="connsiteX3" fmla="*/ 0 w 6408057"/>
              <a:gd name="connsiteY3" fmla="*/ 10286994 h 10286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08057" h="10286994">
                <a:moveTo>
                  <a:pt x="0" y="0"/>
                </a:moveTo>
                <a:lnTo>
                  <a:pt x="6408057" y="0"/>
                </a:lnTo>
                <a:lnTo>
                  <a:pt x="6408057" y="10286994"/>
                </a:lnTo>
                <a:lnTo>
                  <a:pt x="0" y="10286994"/>
                </a:lnTo>
                <a:close/>
              </a:path>
            </a:pathLst>
          </a:cu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33F08F64-F671-7C32-D244-2990EE528EC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681" r="18681"/>
          <a:stretch/>
        </p:blipFill>
        <p:spPr>
          <a:xfrm>
            <a:off x="1669157" y="1023938"/>
            <a:ext cx="7744465" cy="823912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noFill/>
            <a:miter lim="800000"/>
          </a:ln>
          <a:effectLst/>
        </p:spPr>
      </p:pic>
      <p:grpSp>
        <p:nvGrpSpPr>
          <p:cNvPr id="20" name="Group 3">
            <a:extLst>
              <a:ext uri="{FF2B5EF4-FFF2-40B4-BE49-F238E27FC236}">
                <a16:creationId xmlns:a16="http://schemas.microsoft.com/office/drawing/2014/main" id="{CB4842BD-BD3B-3387-A2BF-C3743A7DFD82}"/>
              </a:ext>
            </a:extLst>
          </p:cNvPr>
          <p:cNvGrpSpPr/>
          <p:nvPr/>
        </p:nvGrpSpPr>
        <p:grpSpPr>
          <a:xfrm>
            <a:off x="9413622" y="5965676"/>
            <a:ext cx="8874378" cy="1887629"/>
            <a:chOff x="0" y="0"/>
            <a:chExt cx="6862939" cy="3093494"/>
          </a:xfrm>
          <a:gradFill>
            <a:gsLst>
              <a:gs pos="0">
                <a:srgbClr val="BC9575"/>
              </a:gs>
              <a:gs pos="100000">
                <a:srgbClr val="1F150F"/>
              </a:gs>
            </a:gsLst>
            <a:lin ang="10800000" scaled="1"/>
          </a:gradFill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5A15F824-F98C-803F-9334-9D7478EAC94F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22" name="TextBox 9">
            <a:extLst>
              <a:ext uri="{FF2B5EF4-FFF2-40B4-BE49-F238E27FC236}">
                <a16:creationId xmlns:a16="http://schemas.microsoft.com/office/drawing/2014/main" id="{651E53AE-9FD9-52ED-D933-42FAA7B5093C}"/>
              </a:ext>
            </a:extLst>
          </p:cNvPr>
          <p:cNvSpPr txBox="1"/>
          <p:nvPr/>
        </p:nvSpPr>
        <p:spPr>
          <a:xfrm>
            <a:off x="11430000" y="6072307"/>
            <a:ext cx="6201776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Provérbios 6.6-11; 24.30-34; 26.13-16</a:t>
            </a: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BC878065-94AA-2147-CCB3-C834910E1E4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876411" y="6296491"/>
            <a:ext cx="1213624" cy="1213624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8C2E1D6A-388D-9419-565C-9848A38FF2CA}"/>
              </a:ext>
            </a:extLst>
          </p:cNvPr>
          <p:cNvSpPr txBox="1"/>
          <p:nvPr/>
        </p:nvSpPr>
        <p:spPr>
          <a:xfrm flipH="1">
            <a:off x="10085666" y="1892974"/>
            <a:ext cx="7045578" cy="406265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2900" b="1" dirty="0">
                <a:gradFill>
                  <a:gsLst>
                    <a:gs pos="0">
                      <a:srgbClr val="BC9575"/>
                    </a:gs>
                    <a:gs pos="100000">
                      <a:srgbClr val="1F150F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</p:spTree>
    <p:extLst>
      <p:ext uri="{BB962C8B-B14F-4D97-AF65-F5344CB8AC3E}">
        <p14:creationId xmlns:p14="http://schemas.microsoft.com/office/powerpoint/2010/main" val="316460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agBrick">
          <a:fgClr>
            <a:schemeClr val="tx1">
              <a:lumMod val="50000"/>
              <a:lumOff val="50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FF16BEA-4B72-B12C-07CD-8D0286B9F1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081" r="26381" b="5701"/>
          <a:stretch/>
        </p:blipFill>
        <p:spPr>
          <a:xfrm>
            <a:off x="-1" y="0"/>
            <a:ext cx="18288001" cy="10287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59319D95-84D5-4E29-4EC7-CC57F783411D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AE98E3DE-D732-4E0E-9151-70941651E6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3657" y="2453820"/>
            <a:ext cx="2333743" cy="2333743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1028E4FF-6C66-4C41-B5D6-3E8566A38480}"/>
              </a:ext>
            </a:extLst>
          </p:cNvPr>
          <p:cNvSpPr txBox="1"/>
          <p:nvPr/>
        </p:nvSpPr>
        <p:spPr>
          <a:xfrm>
            <a:off x="609600" y="1165502"/>
            <a:ext cx="5811598" cy="1068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93EBBDF7-1106-47D5-AA2A-B07877DC7E80}"/>
              </a:ext>
            </a:extLst>
          </p:cNvPr>
          <p:cNvSpPr txBox="1"/>
          <p:nvPr/>
        </p:nvSpPr>
        <p:spPr>
          <a:xfrm>
            <a:off x="697549" y="2384941"/>
            <a:ext cx="6312851" cy="4739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Nesta lição, estudaremos a advertência do Livro de Provérbios quanto à preguiça. Veremos que a Palavra de Deus tem muito a nos ensinar a respeito do assunto.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C385857-D51E-33E7-B98D-DCAAC15028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1" r="9649"/>
          <a:stretch/>
        </p:blipFill>
        <p:spPr>
          <a:xfrm>
            <a:off x="4381502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696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ângulo 32">
            <a:extLst>
              <a:ext uri="{FF2B5EF4-FFF2-40B4-BE49-F238E27FC236}">
                <a16:creationId xmlns:a16="http://schemas.microsoft.com/office/drawing/2014/main" id="{DCE8AEC9-2757-FBDA-1FCF-45A6A7394D66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/>
              </a:gs>
              <a:gs pos="0">
                <a:schemeClr val="tx1">
                  <a:alpha val="83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88B84CC5-A771-041D-43F6-4EAA0C82B78E}"/>
              </a:ext>
            </a:extLst>
          </p:cNvPr>
          <p:cNvSpPr txBox="1"/>
          <p:nvPr/>
        </p:nvSpPr>
        <p:spPr>
          <a:xfrm>
            <a:off x="3924300" y="2805168"/>
            <a:ext cx="10439400" cy="4676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13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DA LIÇÃO</a:t>
            </a:r>
          </a:p>
        </p:txBody>
      </p:sp>
    </p:spTree>
    <p:extLst>
      <p:ext uri="{BB962C8B-B14F-4D97-AF65-F5344CB8AC3E}">
        <p14:creationId xmlns:p14="http://schemas.microsoft.com/office/powerpoint/2010/main" val="398776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ângulo 32">
            <a:extLst>
              <a:ext uri="{FF2B5EF4-FFF2-40B4-BE49-F238E27FC236}">
                <a16:creationId xmlns:a16="http://schemas.microsoft.com/office/drawing/2014/main" id="{DCE8AEC9-2757-FBDA-1FCF-45A6A7394D66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/>
              </a:gs>
              <a:gs pos="0">
                <a:schemeClr val="tx1">
                  <a:alpha val="5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99C07A0-57EB-CEBF-D90E-0B7F00CE3167}"/>
              </a:ext>
            </a:extLst>
          </p:cNvPr>
          <p:cNvSpPr/>
          <p:nvPr/>
        </p:nvSpPr>
        <p:spPr>
          <a:xfrm>
            <a:off x="7524750" y="785140"/>
            <a:ext cx="7772400" cy="2781300"/>
          </a:xfrm>
          <a:prstGeom prst="rect">
            <a:avLst/>
          </a:prstGeom>
          <a:gradFill flip="none" rotWithShape="1">
            <a:gsLst>
              <a:gs pos="0">
                <a:srgbClr val="1F150F"/>
              </a:gs>
              <a:gs pos="100000">
                <a:srgbClr val="BC957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8D938829-B5E2-35AD-7DD8-FFE601F85D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48" t="52440" r="748" b="6674"/>
          <a:stretch/>
        </p:blipFill>
        <p:spPr>
          <a:xfrm flipH="1">
            <a:off x="2990850" y="785141"/>
            <a:ext cx="4533900" cy="2781300"/>
          </a:xfrm>
          <a:custGeom>
            <a:avLst/>
            <a:gdLst>
              <a:gd name="connsiteX0" fmla="*/ 0 w 4533900"/>
              <a:gd name="connsiteY0" fmla="*/ 0 h 2781300"/>
              <a:gd name="connsiteX1" fmla="*/ 4533900 w 4533900"/>
              <a:gd name="connsiteY1" fmla="*/ 0 h 2781300"/>
              <a:gd name="connsiteX2" fmla="*/ 4533900 w 4533900"/>
              <a:gd name="connsiteY2" fmla="*/ 2781300 h 2781300"/>
              <a:gd name="connsiteX3" fmla="*/ 0 w 4533900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3900" h="2781300">
                <a:moveTo>
                  <a:pt x="0" y="0"/>
                </a:moveTo>
                <a:lnTo>
                  <a:pt x="4533900" y="0"/>
                </a:lnTo>
                <a:lnTo>
                  <a:pt x="4533900" y="2781300"/>
                </a:lnTo>
                <a:lnTo>
                  <a:pt x="0" y="2781300"/>
                </a:lnTo>
                <a:close/>
              </a:path>
            </a:pathLst>
          </a:custGeom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CE8D3452-3F71-7BBC-05A9-48C6A6381D3B}"/>
              </a:ext>
            </a:extLst>
          </p:cNvPr>
          <p:cNvSpPr txBox="1"/>
          <p:nvPr/>
        </p:nvSpPr>
        <p:spPr>
          <a:xfrm>
            <a:off x="8743949" y="1107243"/>
            <a:ext cx="6305551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gradFill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COMPREENDER 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41C34B3F-6CC4-8C4D-280D-7B8EC0B93BE6}"/>
              </a:ext>
            </a:extLst>
          </p:cNvPr>
          <p:cNvSpPr txBox="1"/>
          <p:nvPr/>
        </p:nvSpPr>
        <p:spPr>
          <a:xfrm>
            <a:off x="8743949" y="2007394"/>
            <a:ext cx="4972050" cy="123110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advertência bíblica contra a preguiça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F6A610AF-2E10-D92A-FB8E-3C73088BDA4B}"/>
              </a:ext>
            </a:extLst>
          </p:cNvPr>
          <p:cNvSpPr/>
          <p:nvPr/>
        </p:nvSpPr>
        <p:spPr>
          <a:xfrm>
            <a:off x="6724452" y="1453287"/>
            <a:ext cx="1600596" cy="160059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FD2FD7A9-0C1B-BB85-987D-2EB2DCDBA99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7689" y="1766524"/>
            <a:ext cx="974122" cy="974122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E1C7B7C0-134F-9A4B-D1BE-257EA9CE4A1C}"/>
              </a:ext>
            </a:extLst>
          </p:cNvPr>
          <p:cNvSpPr/>
          <p:nvPr/>
        </p:nvSpPr>
        <p:spPr>
          <a:xfrm flipH="1">
            <a:off x="3448050" y="3752850"/>
            <a:ext cx="6858000" cy="2781300"/>
          </a:xfrm>
          <a:prstGeom prst="rect">
            <a:avLst/>
          </a:prstGeom>
          <a:gradFill flip="none" rotWithShape="1">
            <a:gsLst>
              <a:gs pos="0">
                <a:srgbClr val="1A210D"/>
              </a:gs>
              <a:gs pos="100000">
                <a:schemeClr val="accent3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6AD760EE-28EA-5796-4DE2-1072144B0D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16" t="41941" r="416" b="13967"/>
          <a:stretch/>
        </p:blipFill>
        <p:spPr>
          <a:xfrm>
            <a:off x="10306050" y="3752851"/>
            <a:ext cx="4533900" cy="2781300"/>
          </a:xfrm>
          <a:custGeom>
            <a:avLst/>
            <a:gdLst>
              <a:gd name="connsiteX0" fmla="*/ 0 w 4533900"/>
              <a:gd name="connsiteY0" fmla="*/ 0 h 2781300"/>
              <a:gd name="connsiteX1" fmla="*/ 4533900 w 4533900"/>
              <a:gd name="connsiteY1" fmla="*/ 0 h 2781300"/>
              <a:gd name="connsiteX2" fmla="*/ 4533900 w 4533900"/>
              <a:gd name="connsiteY2" fmla="*/ 2781300 h 2781300"/>
              <a:gd name="connsiteX3" fmla="*/ 0 w 4533900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3900" h="2781300">
                <a:moveTo>
                  <a:pt x="0" y="0"/>
                </a:moveTo>
                <a:lnTo>
                  <a:pt x="4533900" y="0"/>
                </a:lnTo>
                <a:lnTo>
                  <a:pt x="4533900" y="2781300"/>
                </a:lnTo>
                <a:lnTo>
                  <a:pt x="0" y="2781300"/>
                </a:lnTo>
                <a:close/>
              </a:path>
            </a:pathLst>
          </a:custGeom>
        </p:spPr>
      </p:pic>
      <p:sp>
        <p:nvSpPr>
          <p:cNvPr id="19" name="TextBox 9">
            <a:extLst>
              <a:ext uri="{FF2B5EF4-FFF2-40B4-BE49-F238E27FC236}">
                <a16:creationId xmlns:a16="http://schemas.microsoft.com/office/drawing/2014/main" id="{73E58193-A311-79E5-9F64-B42989372226}"/>
              </a:ext>
            </a:extLst>
          </p:cNvPr>
          <p:cNvSpPr txBox="1"/>
          <p:nvPr/>
        </p:nvSpPr>
        <p:spPr>
          <a:xfrm>
            <a:off x="4239910" y="4076700"/>
            <a:ext cx="4419601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gradFill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MOSTRAR </a:t>
            </a: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97A979D6-AB90-73E5-263B-2E57B9A59A36}"/>
              </a:ext>
            </a:extLst>
          </p:cNvPr>
          <p:cNvSpPr txBox="1"/>
          <p:nvPr/>
        </p:nvSpPr>
        <p:spPr>
          <a:xfrm>
            <a:off x="4239910" y="4950300"/>
            <a:ext cx="4599290" cy="123110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as consequências da preguiça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674A66E8-45F8-5E24-D032-69FBB823D5A1}"/>
              </a:ext>
            </a:extLst>
          </p:cNvPr>
          <p:cNvSpPr/>
          <p:nvPr/>
        </p:nvSpPr>
        <p:spPr>
          <a:xfrm>
            <a:off x="9524604" y="4420997"/>
            <a:ext cx="1600596" cy="160059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EF5EB554-370E-B525-E60A-DCC8F6C295D3}"/>
              </a:ext>
            </a:extLst>
          </p:cNvPr>
          <p:cNvSpPr/>
          <p:nvPr/>
        </p:nvSpPr>
        <p:spPr>
          <a:xfrm>
            <a:off x="7524750" y="6720560"/>
            <a:ext cx="6800850" cy="2781300"/>
          </a:xfrm>
          <a:prstGeom prst="rect">
            <a:avLst/>
          </a:prstGeom>
          <a:gradFill flip="none" rotWithShape="1">
            <a:gsLst>
              <a:gs pos="0">
                <a:srgbClr val="2E0000"/>
              </a:gs>
              <a:gs pos="100000">
                <a:schemeClr val="accent2">
                  <a:lumMod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32D61356-50CB-7C9A-BF0C-ABFFF6181E5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80" b="3980"/>
          <a:stretch/>
        </p:blipFill>
        <p:spPr>
          <a:xfrm flipH="1">
            <a:off x="2990850" y="6720561"/>
            <a:ext cx="4533900" cy="2781300"/>
          </a:xfrm>
          <a:custGeom>
            <a:avLst/>
            <a:gdLst>
              <a:gd name="connsiteX0" fmla="*/ 0 w 4533900"/>
              <a:gd name="connsiteY0" fmla="*/ 0 h 2781300"/>
              <a:gd name="connsiteX1" fmla="*/ 4533900 w 4533900"/>
              <a:gd name="connsiteY1" fmla="*/ 0 h 2781300"/>
              <a:gd name="connsiteX2" fmla="*/ 4533900 w 4533900"/>
              <a:gd name="connsiteY2" fmla="*/ 2781300 h 2781300"/>
              <a:gd name="connsiteX3" fmla="*/ 0 w 4533900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3900" h="2781300">
                <a:moveTo>
                  <a:pt x="0" y="0"/>
                </a:moveTo>
                <a:lnTo>
                  <a:pt x="4533900" y="0"/>
                </a:lnTo>
                <a:lnTo>
                  <a:pt x="4533900" y="2781300"/>
                </a:lnTo>
                <a:lnTo>
                  <a:pt x="0" y="2781300"/>
                </a:lnTo>
                <a:close/>
              </a:path>
            </a:pathLst>
          </a:custGeom>
        </p:spPr>
      </p:pic>
      <p:sp>
        <p:nvSpPr>
          <p:cNvPr id="26" name="TextBox 9">
            <a:extLst>
              <a:ext uri="{FF2B5EF4-FFF2-40B4-BE49-F238E27FC236}">
                <a16:creationId xmlns:a16="http://schemas.microsoft.com/office/drawing/2014/main" id="{F422300A-2E7E-161D-B5E3-9A1E721080EF}"/>
              </a:ext>
            </a:extLst>
          </p:cNvPr>
          <p:cNvSpPr txBox="1"/>
          <p:nvPr/>
        </p:nvSpPr>
        <p:spPr>
          <a:xfrm>
            <a:off x="8800902" y="7124700"/>
            <a:ext cx="5524698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gradFill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SABER</a:t>
            </a:r>
          </a:p>
        </p:txBody>
      </p:sp>
      <p:sp>
        <p:nvSpPr>
          <p:cNvPr id="27" name="TextBox 9">
            <a:extLst>
              <a:ext uri="{FF2B5EF4-FFF2-40B4-BE49-F238E27FC236}">
                <a16:creationId xmlns:a16="http://schemas.microsoft.com/office/drawing/2014/main" id="{5BAE0C10-09E8-1346-72F3-567DE9F29F8F}"/>
              </a:ext>
            </a:extLst>
          </p:cNvPr>
          <p:cNvSpPr txBox="1"/>
          <p:nvPr/>
        </p:nvSpPr>
        <p:spPr>
          <a:xfrm>
            <a:off x="8800902" y="7998300"/>
            <a:ext cx="4972049" cy="123110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como podemos nos proteger da preguiça</a:t>
            </a: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ED685B76-AA68-7AA6-6E34-21BE8C6C9148}"/>
              </a:ext>
            </a:extLst>
          </p:cNvPr>
          <p:cNvSpPr/>
          <p:nvPr/>
        </p:nvSpPr>
        <p:spPr>
          <a:xfrm>
            <a:off x="6724452" y="7388707"/>
            <a:ext cx="1600596" cy="160059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31562B67-6CD6-E55E-23B6-9A0686F88E5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67334" y="4750817"/>
            <a:ext cx="933818" cy="933818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8BCD0A43-5081-44E0-2FE9-9C6D13A712F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7689" y="7701944"/>
            <a:ext cx="974122" cy="97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9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5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  <p:bldP spid="12" grpId="0"/>
      <p:bldP spid="13" grpId="0" animBg="1"/>
      <p:bldP spid="17" grpId="0" animBg="1"/>
      <p:bldP spid="19" grpId="0"/>
      <p:bldP spid="20" grpId="0"/>
      <p:bldP spid="21" grpId="0" animBg="1"/>
      <p:bldP spid="24" grpId="0" animBg="1"/>
      <p:bldP spid="26" grpId="0"/>
      <p:bldP spid="27" grpId="0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479B1E6-5843-2FE1-62A7-DC37393F00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57" t="37733" r="-1" b="30111"/>
          <a:stretch/>
        </p:blipFill>
        <p:spPr>
          <a:xfrm flipH="1">
            <a:off x="0" y="0"/>
            <a:ext cx="18288000" cy="10287000"/>
          </a:xfrm>
          <a:custGeom>
            <a:avLst/>
            <a:gdLst>
              <a:gd name="connsiteX0" fmla="*/ 0 w 19364920"/>
              <a:gd name="connsiteY0" fmla="*/ 0 h 10354702"/>
              <a:gd name="connsiteX1" fmla="*/ 19364920 w 19364920"/>
              <a:gd name="connsiteY1" fmla="*/ 0 h 10354702"/>
              <a:gd name="connsiteX2" fmla="*/ 19364920 w 19364920"/>
              <a:gd name="connsiteY2" fmla="*/ 10354702 h 10354702"/>
              <a:gd name="connsiteX3" fmla="*/ 0 w 19364920"/>
              <a:gd name="connsiteY3" fmla="*/ 10354702 h 1035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64920" h="10354702">
                <a:moveTo>
                  <a:pt x="0" y="0"/>
                </a:moveTo>
                <a:lnTo>
                  <a:pt x="19364920" y="0"/>
                </a:lnTo>
                <a:lnTo>
                  <a:pt x="19364920" y="10354702"/>
                </a:lnTo>
                <a:lnTo>
                  <a:pt x="0" y="10354702"/>
                </a:lnTo>
                <a:close/>
              </a:path>
            </a:pathLst>
          </a:custGeom>
        </p:spPr>
      </p:pic>
      <p:sp>
        <p:nvSpPr>
          <p:cNvPr id="33" name="Retângulo 32">
            <a:extLst>
              <a:ext uri="{FF2B5EF4-FFF2-40B4-BE49-F238E27FC236}">
                <a16:creationId xmlns:a16="http://schemas.microsoft.com/office/drawing/2014/main" id="{DBBD007A-1534-944A-C6E1-EDBDE736AE6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0"/>
                </a:schemeClr>
              </a:gs>
              <a:gs pos="2000">
                <a:schemeClr val="tx1">
                  <a:alpha val="5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690B35B-776D-7B3F-1E6F-C6812378CB6D}"/>
              </a:ext>
            </a:extLst>
          </p:cNvPr>
          <p:cNvSpPr txBox="1"/>
          <p:nvPr/>
        </p:nvSpPr>
        <p:spPr>
          <a:xfrm>
            <a:off x="4267200" y="-1982658"/>
            <a:ext cx="2971800" cy="110953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pt-BR" sz="71500" b="1" dirty="0">
                <a:gradFill>
                  <a:gsLst>
                    <a:gs pos="100000">
                      <a:schemeClr val="bg1"/>
                    </a:gs>
                    <a:gs pos="0">
                      <a:schemeClr val="bg1">
                        <a:lumMod val="75000"/>
                      </a:schemeClr>
                    </a:gs>
                  </a:gsLst>
                  <a:lin ang="162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BB23FA1-FC43-4CA2-F7B5-B08A9B11F7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" t="50698" r="-138"/>
          <a:stretch/>
        </p:blipFill>
        <p:spPr>
          <a:xfrm>
            <a:off x="4495800" y="0"/>
            <a:ext cx="13906499" cy="10287000"/>
          </a:xfrm>
          <a:custGeom>
            <a:avLst/>
            <a:gdLst>
              <a:gd name="connsiteX0" fmla="*/ 6897335 w 13906499"/>
              <a:gd name="connsiteY0" fmla="*/ 3389666 h 10287000"/>
              <a:gd name="connsiteX1" fmla="*/ 13794669 w 13906499"/>
              <a:gd name="connsiteY1" fmla="*/ 10287000 h 10287000"/>
              <a:gd name="connsiteX2" fmla="*/ 0 w 13906499"/>
              <a:gd name="connsiteY2" fmla="*/ 10287000 h 10287000"/>
              <a:gd name="connsiteX3" fmla="*/ 13772369 w 13906499"/>
              <a:gd name="connsiteY3" fmla="*/ 0 h 10287000"/>
              <a:gd name="connsiteX4" fmla="*/ 13906499 w 13906499"/>
              <a:gd name="connsiteY4" fmla="*/ 0 h 10287000"/>
              <a:gd name="connsiteX5" fmla="*/ 13906499 w 13906499"/>
              <a:gd name="connsiteY5" fmla="*/ 10287000 h 10287000"/>
              <a:gd name="connsiteX6" fmla="*/ 13821915 w 13906499"/>
              <a:gd name="connsiteY6" fmla="*/ 10287000 h 10287000"/>
              <a:gd name="connsiteX7" fmla="*/ 8653640 w 13906499"/>
              <a:gd name="connsiteY7" fmla="*/ 5118726 h 10287000"/>
              <a:gd name="connsiteX8" fmla="*/ 3546782 w 13906499"/>
              <a:gd name="connsiteY8" fmla="*/ 0 h 10287000"/>
              <a:gd name="connsiteX9" fmla="*/ 13755557 w 13906499"/>
              <a:gd name="connsiteY9" fmla="*/ 0 h 10287000"/>
              <a:gd name="connsiteX10" fmla="*/ 8651169 w 13906499"/>
              <a:gd name="connsiteY10" fmla="*/ 5104388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499" h="10287000">
                <a:moveTo>
                  <a:pt x="6897335" y="3389666"/>
                </a:moveTo>
                <a:lnTo>
                  <a:pt x="13794669" y="10287000"/>
                </a:lnTo>
                <a:lnTo>
                  <a:pt x="0" y="10287000"/>
                </a:lnTo>
                <a:close/>
                <a:moveTo>
                  <a:pt x="13772369" y="0"/>
                </a:moveTo>
                <a:lnTo>
                  <a:pt x="13906499" y="0"/>
                </a:lnTo>
                <a:lnTo>
                  <a:pt x="13906499" y="10287000"/>
                </a:lnTo>
                <a:lnTo>
                  <a:pt x="13821915" y="10287000"/>
                </a:lnTo>
                <a:lnTo>
                  <a:pt x="8653640" y="5118726"/>
                </a:lnTo>
                <a:close/>
                <a:moveTo>
                  <a:pt x="3546782" y="0"/>
                </a:moveTo>
                <a:lnTo>
                  <a:pt x="13755557" y="0"/>
                </a:lnTo>
                <a:lnTo>
                  <a:pt x="8651169" y="5104388"/>
                </a:lnTo>
                <a:close/>
              </a:path>
            </a:pathLst>
          </a:custGeom>
          <a:noFill/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46AE7313-6E4C-9273-B8F6-15508FE9CE52}"/>
              </a:ext>
            </a:extLst>
          </p:cNvPr>
          <p:cNvSpPr/>
          <p:nvPr/>
        </p:nvSpPr>
        <p:spPr>
          <a:xfrm>
            <a:off x="0" y="5879663"/>
            <a:ext cx="18288000" cy="3505200"/>
          </a:xfrm>
          <a:prstGeom prst="rect">
            <a:avLst/>
          </a:prstGeom>
          <a:gradFill>
            <a:gsLst>
              <a:gs pos="100000">
                <a:srgbClr val="BC9575">
                  <a:alpha val="42000"/>
                </a:srgbClr>
              </a:gs>
              <a:gs pos="2000">
                <a:schemeClr val="tx1">
                  <a:lumMod val="95000"/>
                  <a:lumOff val="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3721059" y="6228933"/>
            <a:ext cx="12433341" cy="280076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8800" b="1" dirty="0">
                <a:gradFill>
                  <a:gsLst>
                    <a:gs pos="100000">
                      <a:schemeClr val="bg1"/>
                    </a:gs>
                    <a:gs pos="0">
                      <a:schemeClr val="bg1">
                        <a:lumMod val="75000"/>
                      </a:schemeClr>
                    </a:gs>
                  </a:gsLst>
                  <a:lin ang="162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UMA ADVERTÊNCIA CONTRA A PREGUIÇA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A959CD12-C8C4-710D-EF90-9BD748F0323F}"/>
              </a:ext>
            </a:extLst>
          </p:cNvPr>
          <p:cNvSpPr/>
          <p:nvPr/>
        </p:nvSpPr>
        <p:spPr>
          <a:xfrm>
            <a:off x="613" y="5879663"/>
            <a:ext cx="3352189" cy="3505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79DCEF5-D229-DFB4-E939-7BA1B903CE4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07" y="6146363"/>
            <a:ext cx="29718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 animBg="1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6025</TotalTime>
  <Words>649</Words>
  <Application>Microsoft Office PowerPoint</Application>
  <PresentationFormat>Personalizar</PresentationFormat>
  <Paragraphs>57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Proteção Contra a Preguiça</dc:title>
  <dc:creator>Henrique Nascimento</dc:creator>
  <cp:lastModifiedBy>HERBETH LINS</cp:lastModifiedBy>
  <cp:revision>121</cp:revision>
  <dcterms:created xsi:type="dcterms:W3CDTF">2006-08-16T00:00:00Z</dcterms:created>
  <dcterms:modified xsi:type="dcterms:W3CDTF">2024-10-29T19:23:41Z</dcterms:modified>
  <dc:identifier>DAFjsyPzqZA</dc:identifier>
</cp:coreProperties>
</file>