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568" r:id="rId3"/>
    <p:sldId id="584" r:id="rId4"/>
    <p:sldId id="582" r:id="rId5"/>
    <p:sldId id="348" r:id="rId6"/>
    <p:sldId id="585" r:id="rId7"/>
    <p:sldId id="586" r:id="rId8"/>
    <p:sldId id="418" r:id="rId9"/>
    <p:sldId id="660" r:id="rId10"/>
    <p:sldId id="661" r:id="rId11"/>
    <p:sldId id="663" r:id="rId12"/>
    <p:sldId id="664" r:id="rId13"/>
    <p:sldId id="287" r:id="rId14"/>
    <p:sldId id="444" r:id="rId15"/>
    <p:sldId id="320" r:id="rId16"/>
    <p:sldId id="32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000"/>
    <a:srgbClr val="360000"/>
    <a:srgbClr val="1A210D"/>
    <a:srgbClr val="1F150F"/>
    <a:srgbClr val="BC9575"/>
    <a:srgbClr val="090F0C"/>
    <a:srgbClr val="462E21"/>
    <a:srgbClr val="4F81BD"/>
    <a:srgbClr val="14597D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6" d="100"/>
          <a:sy n="46" d="100"/>
        </p:scale>
        <p:origin x="78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10" Type="http://schemas.openxmlformats.org/officeDocument/2006/relationships/image" Target="../media/image3.gif"/><Relationship Id="rId4" Type="http://schemas.microsoft.com/office/2007/relationships/hdphoto" Target="../media/hdphoto7.wdp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8000"/>
                </a:schemeClr>
              </a:gs>
              <a:gs pos="100000">
                <a:schemeClr val="tx1">
                  <a:alpha val="9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29" y="2447985"/>
            <a:ext cx="7754471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96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Proteção Contra a Insensatez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941750" y="7375450"/>
            <a:ext cx="4687650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de Novembro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941750" y="804983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104900"/>
            <a:ext cx="10820400" cy="89206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BC957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67" y="7591123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11690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07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493" y="1132777"/>
            <a:ext cx="836307" cy="836307"/>
          </a:xfrm>
          <a:prstGeom prst="rect">
            <a:avLst/>
          </a:prstGeom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EF9AB7F9-6BF3-BCD9-6A6C-A67E8F5F8C73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0EEE61-48F3-A906-E5D1-7D29DEB574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257" r="23703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F049D3-B130-1E72-8E21-3CF58607E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DB429ACD-E14E-F7E2-FCEB-95BACC58C0D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CAC2157F-7745-7FDA-43C6-92BEF310AA03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2B547F0F-FC7C-0CDB-82E6-D1937A546AA2}"/>
              </a:ext>
            </a:extLst>
          </p:cNvPr>
          <p:cNvSpPr/>
          <p:nvPr/>
        </p:nvSpPr>
        <p:spPr>
          <a:xfrm>
            <a:off x="0" y="92150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35B8927F-58FE-1C24-53F6-F38EEFD89043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BB27DD93-29F5-0F5E-7182-0968CD034B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" r="6959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5DC6B0F5-ABA9-2376-936C-4FFFC6834456}"/>
              </a:ext>
            </a:extLst>
          </p:cNvPr>
          <p:cNvSpPr txBox="1"/>
          <p:nvPr/>
        </p:nvSpPr>
        <p:spPr>
          <a:xfrm>
            <a:off x="685800" y="342900"/>
            <a:ext cx="82296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senhora sabedoria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B437068F-BD00-4C35-758D-70EC340F622C}"/>
              </a:ext>
            </a:extLst>
          </p:cNvPr>
          <p:cNvSpPr txBox="1"/>
          <p:nvPr/>
        </p:nvSpPr>
        <p:spPr>
          <a:xfrm>
            <a:off x="685800" y="1333500"/>
            <a:ext cx="9982200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capítulo 9 retrata a sabedoria como uma senhora que construiu uma casa sólida e acolhedora, pronta para receber aqueles que buscam entendimento.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7AF131BD-7F49-62F2-F043-148BA2C695E5}"/>
              </a:ext>
            </a:extLst>
          </p:cNvPr>
          <p:cNvSpPr txBox="1"/>
          <p:nvPr/>
        </p:nvSpPr>
        <p:spPr>
          <a:xfrm>
            <a:off x="1638302" y="9241024"/>
            <a:ext cx="44576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DUAS SENHORAS: DONA SABEDORIA E DONA LOUCURA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9C9E663D-11F6-A95E-042A-8DCC92E1A3A8}"/>
              </a:ext>
            </a:extLst>
          </p:cNvPr>
          <p:cNvSpPr/>
          <p:nvPr/>
        </p:nvSpPr>
        <p:spPr>
          <a:xfrm>
            <a:off x="0" y="92150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855381C-93C3-9D9F-C5A0-AB16DAE673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9215056"/>
            <a:ext cx="729043" cy="729043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3EBC9AA6-4A5E-45FF-BFA4-8C6D329A3C6F}"/>
              </a:ext>
            </a:extLst>
          </p:cNvPr>
          <p:cNvSpPr txBox="1"/>
          <p:nvPr/>
        </p:nvSpPr>
        <p:spPr>
          <a:xfrm>
            <a:off x="685800" y="3771900"/>
            <a:ext cx="7391400" cy="526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 preparou uma mesa farta e enviou suas servas — representando mestres e líderes — para convidar os simples e os jovens a "virem e se alimentarem" da sabedoria. Quem aceita o convite deixa a insensatez e passa a trilhar o caminho do entendimento.</a:t>
            </a:r>
          </a:p>
        </p:txBody>
      </p:sp>
    </p:spTree>
    <p:extLst>
      <p:ext uri="{BB962C8B-B14F-4D97-AF65-F5344CB8AC3E}">
        <p14:creationId xmlns:p14="http://schemas.microsoft.com/office/powerpoint/2010/main" val="337252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5B3A3-DDCA-CDB3-FF10-FD68BB8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3603DBA8-8849-A751-413E-58BCBDDE480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D42BE73C-7D73-E1AE-1FCC-D77D99942179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6465721-99D7-84F1-8C7B-FE9F5739E251}"/>
              </a:ext>
            </a:extLst>
          </p:cNvPr>
          <p:cNvSpPr/>
          <p:nvPr/>
        </p:nvSpPr>
        <p:spPr>
          <a:xfrm>
            <a:off x="0" y="8191501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C15C891A-6F11-CE2C-10E2-4631747E2499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B3C5C460-11C8-170E-8867-0E012EC98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" t="9625" r="27121" b="11620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FD758F7D-2FB9-EBB4-DA3C-4867455D87B4}"/>
              </a:ext>
            </a:extLst>
          </p:cNvPr>
          <p:cNvSpPr txBox="1"/>
          <p:nvPr/>
        </p:nvSpPr>
        <p:spPr>
          <a:xfrm>
            <a:off x="685800" y="922496"/>
            <a:ext cx="44958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 senhora loucura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D56898C-15FB-AE4C-890D-6F20EB3F8E41}"/>
              </a:ext>
            </a:extLst>
          </p:cNvPr>
          <p:cNvSpPr txBox="1"/>
          <p:nvPr/>
        </p:nvSpPr>
        <p:spPr>
          <a:xfrm>
            <a:off x="685800" y="2675096"/>
            <a:ext cx="79248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senhora Loucura, ao contrário da Sabedoria, é barulhenta, sedutora e sem entendimento, desprezando as coisas de Deus. De uma posição elevada, ela atrai jovens simples com promessas ilusórias, como “águas roubadas são doces.”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0273598D-FC14-BCE9-2A9E-B06C06BAC050}"/>
              </a:ext>
            </a:extLst>
          </p:cNvPr>
          <p:cNvSpPr txBox="1"/>
          <p:nvPr/>
        </p:nvSpPr>
        <p:spPr>
          <a:xfrm>
            <a:off x="1638302" y="8217468"/>
            <a:ext cx="44576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DUAS SENHORAS: DONA SABEDORIA E DONA LOUCURA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7C5E4A5A-9557-A5D8-306C-49C7A5F20CC3}"/>
              </a:ext>
            </a:extLst>
          </p:cNvPr>
          <p:cNvSpPr/>
          <p:nvPr/>
        </p:nvSpPr>
        <p:spPr>
          <a:xfrm>
            <a:off x="0" y="8191500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8CC41EB-0760-50D2-FEA5-28EBAEFCF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191500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D03621-3EA7-6401-327E-EABF8BE6B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57B99241-F881-AEEF-9E4D-5A07EE7CDDC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EDD02CD4-31DF-29B4-9968-9F99A2537D88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85FAEC00-84C3-857F-0BC4-2A52DD7D2A2E}"/>
              </a:ext>
            </a:extLst>
          </p:cNvPr>
          <p:cNvSpPr/>
          <p:nvPr/>
        </p:nvSpPr>
        <p:spPr>
          <a:xfrm>
            <a:off x="0" y="81482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C5C387F1-7C90-3AD8-5485-8503C7868ACC}"/>
              </a:ext>
            </a:extLst>
          </p:cNvPr>
          <p:cNvSpPr/>
          <p:nvPr/>
        </p:nvSpPr>
        <p:spPr>
          <a:xfrm>
            <a:off x="5486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23BE4B2A-4B77-82FE-8410-57733D802F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" r="7335"/>
          <a:stretch/>
        </p:blipFill>
        <p:spPr>
          <a:xfrm>
            <a:off x="5524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A387B658-45D4-132B-6902-14578873BF5E}"/>
              </a:ext>
            </a:extLst>
          </p:cNvPr>
          <p:cNvSpPr txBox="1"/>
          <p:nvPr/>
        </p:nvSpPr>
        <p:spPr>
          <a:xfrm>
            <a:off x="685800" y="2229803"/>
            <a:ext cx="44958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 senhora loucura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C0FB722-4935-5714-8C58-AA9C686732B0}"/>
              </a:ext>
            </a:extLst>
          </p:cNvPr>
          <p:cNvSpPr txBox="1"/>
          <p:nvPr/>
        </p:nvSpPr>
        <p:spPr>
          <a:xfrm>
            <a:off x="685800" y="4058841"/>
            <a:ext cx="7467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capítulo conclui que seguir a Loucura leva à morte, enquanto a Sabedoria conduz à vida. 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0F3AF305-9AD6-31CB-5447-590E7B025292}"/>
              </a:ext>
            </a:extLst>
          </p:cNvPr>
          <p:cNvSpPr txBox="1"/>
          <p:nvPr/>
        </p:nvSpPr>
        <p:spPr>
          <a:xfrm>
            <a:off x="1638302" y="8174224"/>
            <a:ext cx="44576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DUAS SENHORAS: DONA SABEDORIA E DONA LOUCURA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F1A90C6B-BAB0-E0C2-6B41-F92B3CAA5FB0}"/>
              </a:ext>
            </a:extLst>
          </p:cNvPr>
          <p:cNvSpPr/>
          <p:nvPr/>
        </p:nvSpPr>
        <p:spPr>
          <a:xfrm>
            <a:off x="0" y="81482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838D52-FD7E-A4BF-059C-CEB591D89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1482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4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500" b="12500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524500"/>
            <a:ext cx="18288000" cy="48196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2362200" y="5829300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62200" y="6902107"/>
            <a:ext cx="94488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“Mas a sabedoria que vem do alto é, primeiramente, pura, depois, pacífica, moderada, tratável, cheia de misericórdia e de bons frutos, sem parcialidade e sem hipocrisia.” (</a:t>
            </a:r>
            <a:r>
              <a:rPr lang="pt-B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3.17)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3087" y="6591300"/>
            <a:ext cx="2955473" cy="29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857" b="8857"/>
          <a:stretch/>
        </p:blipFill>
        <p:spPr>
          <a:xfrm flipH="1"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372100"/>
            <a:ext cx="18288000" cy="49720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3064327" y="5840438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64327" y="6913245"/>
            <a:ext cx="7451273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vida de sabedoria tem a moderação como antídoto contra uma vida insensata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3654" y="6515100"/>
            <a:ext cx="3015346" cy="301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6400800" y="0"/>
            <a:ext cx="11887200" cy="10286994"/>
          </a:xfrm>
          <a:prstGeom prst="rect">
            <a:avLst/>
          </a:prstGeom>
          <a:blipFill dpi="0" rotWithShape="1">
            <a:blip r:embed="rId2" cstate="email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CD7DD72-B714-6796-0F15-26B62370D3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230" r="29230"/>
          <a:stretch/>
        </p:blipFill>
        <p:spPr>
          <a:xfrm>
            <a:off x="-7256" y="0"/>
            <a:ext cx="6408057" cy="10286994"/>
          </a:xfrm>
          <a:custGeom>
            <a:avLst/>
            <a:gdLst>
              <a:gd name="connsiteX0" fmla="*/ 0 w 6408057"/>
              <a:gd name="connsiteY0" fmla="*/ 0 h 10286994"/>
              <a:gd name="connsiteX1" fmla="*/ 6408057 w 6408057"/>
              <a:gd name="connsiteY1" fmla="*/ 0 h 10286994"/>
              <a:gd name="connsiteX2" fmla="*/ 6408057 w 6408057"/>
              <a:gd name="connsiteY2" fmla="*/ 10286994 h 10286994"/>
              <a:gd name="connsiteX3" fmla="*/ 0 w 6408057"/>
              <a:gd name="connsiteY3" fmla="*/ 10286994 h 102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8057" h="10286994">
                <a:moveTo>
                  <a:pt x="0" y="0"/>
                </a:moveTo>
                <a:lnTo>
                  <a:pt x="6408057" y="0"/>
                </a:lnTo>
                <a:lnTo>
                  <a:pt x="6408057" y="10286994"/>
                </a:lnTo>
                <a:lnTo>
                  <a:pt x="0" y="10286994"/>
                </a:lnTo>
                <a:close/>
              </a:path>
            </a:pathLst>
          </a:cu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3F08F64-F671-7C32-D244-2990EE528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1" r="18681"/>
          <a:stretch/>
        </p:blipFill>
        <p:spPr>
          <a:xfrm>
            <a:off x="1669157" y="1023938"/>
            <a:ext cx="7744465" cy="82391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9413622" y="5965676"/>
            <a:ext cx="8874378" cy="1887629"/>
            <a:chOff x="0" y="0"/>
            <a:chExt cx="6862939" cy="3093494"/>
          </a:xfrm>
          <a:gradFill>
            <a:gsLst>
              <a:gs pos="0">
                <a:srgbClr val="BC9575"/>
              </a:gs>
              <a:gs pos="100000">
                <a:srgbClr val="1F150F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2039613" y="6072306"/>
            <a:ext cx="46482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9.1-6, 13-18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363200" y="629649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gradFill>
                  <a:gsLst>
                    <a:gs pos="0">
                      <a:srgbClr val="BC9575"/>
                    </a:gs>
                    <a:gs pos="100000">
                      <a:srgbClr val="1F150F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81" r="26381" b="5701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2400300"/>
            <a:ext cx="2333743" cy="2333743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762000" y="1602342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849949" y="2821781"/>
            <a:ext cx="623665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vamos estudar o capítulo 9 que apresenta duas senhoras: a primeira, a sabedoria; a segunda,</a:t>
            </a:r>
          </a:p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loucura. A qual delas daremos ouvidos?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385857-D51E-33E7-B98D-DCAAC15028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39" r="9331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8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9C07A0-57EB-CEBF-D90E-0B7F00CE3167}"/>
              </a:ext>
            </a:extLst>
          </p:cNvPr>
          <p:cNvSpPr/>
          <p:nvPr/>
        </p:nvSpPr>
        <p:spPr>
          <a:xfrm>
            <a:off x="7524750" y="785140"/>
            <a:ext cx="9010650" cy="27813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938829-B5E2-35AD-7DD8-FFE601F85D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328" b="19328"/>
          <a:stretch/>
        </p:blipFill>
        <p:spPr>
          <a:xfrm>
            <a:off x="2990850" y="78514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CE8D3452-3F71-7BBC-05A9-48C6A6381D3B}"/>
              </a:ext>
            </a:extLst>
          </p:cNvPr>
          <p:cNvSpPr txBox="1"/>
          <p:nvPr/>
        </p:nvSpPr>
        <p:spPr>
          <a:xfrm>
            <a:off x="8743949" y="1107243"/>
            <a:ext cx="6305551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MOSTRAR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1C34B3F-6CC4-8C4D-280D-7B8EC0B93BE6}"/>
              </a:ext>
            </a:extLst>
          </p:cNvPr>
          <p:cNvSpPr txBox="1"/>
          <p:nvPr/>
        </p:nvSpPr>
        <p:spPr>
          <a:xfrm>
            <a:off x="8743948" y="2007394"/>
            <a:ext cx="7639052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significado das duas senhoras: dona sabedoria e dona loucura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6A610AF-2E10-D92A-FB8E-3C73088BDA4B}"/>
              </a:ext>
            </a:extLst>
          </p:cNvPr>
          <p:cNvSpPr/>
          <p:nvPr/>
        </p:nvSpPr>
        <p:spPr>
          <a:xfrm>
            <a:off x="6724452" y="145328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D2FD7A9-0C1B-BB85-987D-2EB2DCDBA9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1766524"/>
            <a:ext cx="974122" cy="974122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1C7B7C0-134F-9A4B-D1BE-257EA9CE4A1C}"/>
              </a:ext>
            </a:extLst>
          </p:cNvPr>
          <p:cNvSpPr/>
          <p:nvPr/>
        </p:nvSpPr>
        <p:spPr>
          <a:xfrm flipH="1">
            <a:off x="2514600" y="3752850"/>
            <a:ext cx="7791450" cy="2781300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AD760EE-28EA-5796-4DE2-1072144B0D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1" b="5131"/>
          <a:stretch/>
        </p:blipFill>
        <p:spPr>
          <a:xfrm>
            <a:off x="10306050" y="375285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73E58193-A311-79E5-9F64-B42989372226}"/>
              </a:ext>
            </a:extLst>
          </p:cNvPr>
          <p:cNvSpPr txBox="1"/>
          <p:nvPr/>
        </p:nvSpPr>
        <p:spPr>
          <a:xfrm>
            <a:off x="2887530" y="4105594"/>
            <a:ext cx="589469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RECONHECER 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7A979D6-AB90-73E5-263B-2E57B9A59A36}"/>
              </a:ext>
            </a:extLst>
          </p:cNvPr>
          <p:cNvSpPr txBox="1"/>
          <p:nvPr/>
        </p:nvSpPr>
        <p:spPr>
          <a:xfrm>
            <a:off x="2887530" y="4979194"/>
            <a:ext cx="6408870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a sabedoria é um antídoto contra a insensatez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74A66E8-45F8-5E24-D032-69FBB823D5A1}"/>
              </a:ext>
            </a:extLst>
          </p:cNvPr>
          <p:cNvSpPr/>
          <p:nvPr/>
        </p:nvSpPr>
        <p:spPr>
          <a:xfrm>
            <a:off x="9524604" y="442099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F5EB554-370E-B525-E60A-DCC8F6C295D3}"/>
              </a:ext>
            </a:extLst>
          </p:cNvPr>
          <p:cNvSpPr/>
          <p:nvPr/>
        </p:nvSpPr>
        <p:spPr>
          <a:xfrm>
            <a:off x="7524750" y="6720560"/>
            <a:ext cx="8020050" cy="2781300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2D61356-50CB-7C9A-BF0C-ABFFF6181E5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67" r="4367"/>
          <a:stretch/>
        </p:blipFill>
        <p:spPr>
          <a:xfrm flipH="1">
            <a:off x="2990850" y="672056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26" name="TextBox 9">
            <a:extLst>
              <a:ext uri="{FF2B5EF4-FFF2-40B4-BE49-F238E27FC236}">
                <a16:creationId xmlns:a16="http://schemas.microsoft.com/office/drawing/2014/main" id="{F422300A-2E7E-161D-B5E3-9A1E721080EF}"/>
              </a:ext>
            </a:extLst>
          </p:cNvPr>
          <p:cNvSpPr txBox="1"/>
          <p:nvPr/>
        </p:nvSpPr>
        <p:spPr>
          <a:xfrm>
            <a:off x="8686800" y="7124700"/>
            <a:ext cx="6591498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CONSCIENTIZAR 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5BAE0C10-09E8-1346-72F3-567DE9F29F8F}"/>
              </a:ext>
            </a:extLst>
          </p:cNvPr>
          <p:cNvSpPr txBox="1"/>
          <p:nvPr/>
        </p:nvSpPr>
        <p:spPr>
          <a:xfrm>
            <a:off x="8686801" y="7998300"/>
            <a:ext cx="4686498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das consequências da loucura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D685B76-AA68-7AA6-6E34-21BE8C6C9148}"/>
              </a:ext>
            </a:extLst>
          </p:cNvPr>
          <p:cNvSpPr/>
          <p:nvPr/>
        </p:nvSpPr>
        <p:spPr>
          <a:xfrm>
            <a:off x="6724452" y="738870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31562B67-6CD6-E55E-23B6-9A0686F88E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7334" y="4750817"/>
            <a:ext cx="933818" cy="93381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BCD0A43-5081-44E0-2FE9-9C6D13A712F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7701944"/>
            <a:ext cx="974122" cy="97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 animBg="1"/>
      <p:bldP spid="17" grpId="0" animBg="1"/>
      <p:bldP spid="19" grpId="0"/>
      <p:bldP spid="20" grpId="0"/>
      <p:bldP spid="21" grpId="0" animBg="1"/>
      <p:bldP spid="24" grpId="0" animBg="1"/>
      <p:bldP spid="26" grpId="0"/>
      <p:bldP spid="2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7" t="37733" r="-1" b="30111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267200" y="-1982658"/>
            <a:ext cx="2971800" cy="110953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5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B23FA1-FC43-4CA2-F7B5-B08A9B11F7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5" t="185" r="17519" b="-185"/>
          <a:stretch/>
        </p:blipFill>
        <p:spPr>
          <a:xfrm>
            <a:off x="44958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6AE7313-6E4C-9273-B8F6-15508FE9CE52}"/>
              </a:ext>
            </a:extLst>
          </p:cNvPr>
          <p:cNvSpPr/>
          <p:nvPr/>
        </p:nvSpPr>
        <p:spPr>
          <a:xfrm>
            <a:off x="0" y="5879663"/>
            <a:ext cx="18288000" cy="3505200"/>
          </a:xfrm>
          <a:prstGeom prst="rect">
            <a:avLst/>
          </a:prstGeom>
          <a:gradFill>
            <a:gsLst>
              <a:gs pos="100000">
                <a:srgbClr val="BC9575">
                  <a:alpha val="42000"/>
                </a:srgbClr>
              </a:gs>
              <a:gs pos="2000">
                <a:schemeClr val="tx1">
                  <a:lumMod val="95000"/>
                  <a:lumOff val="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3721059" y="5918180"/>
            <a:ext cx="9232941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DUAS SENHORAS: DONA SABEDORIA E DONA LOUCURA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959CD12-C8C4-710D-EF90-9BD748F0323F}"/>
              </a:ext>
            </a:extLst>
          </p:cNvPr>
          <p:cNvSpPr/>
          <p:nvPr/>
        </p:nvSpPr>
        <p:spPr>
          <a:xfrm>
            <a:off x="613" y="5879663"/>
            <a:ext cx="3352189" cy="3505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07" y="6146363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62F12B-FDA1-0F78-63F2-DE909FD4E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099C8762-2A24-BD3A-B99F-8FB66AA29C2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A636ABB9-86E7-73A1-ACD6-9539C215A5BF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7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06DAA509-5FDC-C96F-D960-715DD830DA6B}"/>
              </a:ext>
            </a:extLst>
          </p:cNvPr>
          <p:cNvSpPr/>
          <p:nvPr/>
        </p:nvSpPr>
        <p:spPr>
          <a:xfrm>
            <a:off x="0" y="9105901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9C779092-541C-8D58-F04F-7B40197C70A0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192CD7C3-F527-688C-0D00-CCE7C2908F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38" r="4938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B69C0A55-A757-FA28-C16E-0EA87C242912}"/>
              </a:ext>
            </a:extLst>
          </p:cNvPr>
          <p:cNvSpPr txBox="1"/>
          <p:nvPr/>
        </p:nvSpPr>
        <p:spPr>
          <a:xfrm>
            <a:off x="685800" y="6110287"/>
            <a:ext cx="6019800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nos deteremos nas seguintes seções: versículos 1-6 e versículos 13-18.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5CC9BC12-81A6-2095-C549-E479DA2A7044}"/>
              </a:ext>
            </a:extLst>
          </p:cNvPr>
          <p:cNvSpPr txBox="1"/>
          <p:nvPr/>
        </p:nvSpPr>
        <p:spPr>
          <a:xfrm>
            <a:off x="1638302" y="9131868"/>
            <a:ext cx="44576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DUAS SENHORAS: DONA SABEDORIA E DONA LOUCURA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F0296BC5-3E92-AAE5-26EC-29DB2EC44C97}"/>
              </a:ext>
            </a:extLst>
          </p:cNvPr>
          <p:cNvSpPr/>
          <p:nvPr/>
        </p:nvSpPr>
        <p:spPr>
          <a:xfrm>
            <a:off x="0" y="9105900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FC20525-8864-0F8C-3DAC-365F3F67617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9105900"/>
            <a:ext cx="729043" cy="729043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7F7E09B-F00C-4D9D-88F8-29EDE7B89826}"/>
              </a:ext>
            </a:extLst>
          </p:cNvPr>
          <p:cNvSpPr txBox="1"/>
          <p:nvPr/>
        </p:nvSpPr>
        <p:spPr>
          <a:xfrm>
            <a:off x="685800" y="342900"/>
            <a:ext cx="51054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capítulo 9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7E385FD3-6E0D-4FF5-A44C-A8623D36EF59}"/>
              </a:ext>
            </a:extLst>
          </p:cNvPr>
          <p:cNvSpPr txBox="1"/>
          <p:nvPr/>
        </p:nvSpPr>
        <p:spPr>
          <a:xfrm>
            <a:off x="685800" y="1352248"/>
            <a:ext cx="9144000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 capítulo de Provérbios é a conclusão da primeira seção do livro (Caps. 1 a 9) que se caracteriza pela apologia da sabedoria. Nestes nove primeiros capítulos o sábio deseja mostrar o quanto a sabedoria é boa, verdadeira e bela quando compreendida e aplicada à vida do jovem que dela se alimenta (</a:t>
            </a:r>
            <a:r>
              <a:rPr lang="pt-BR" sz="3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9.1).</a:t>
            </a:r>
          </a:p>
        </p:txBody>
      </p:sp>
    </p:spTree>
    <p:extLst>
      <p:ext uri="{BB962C8B-B14F-4D97-AF65-F5344CB8AC3E}">
        <p14:creationId xmlns:p14="http://schemas.microsoft.com/office/powerpoint/2010/main" val="17415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13" grpId="0"/>
      <p:bldP spid="29" grpId="0"/>
      <p:bldP spid="60" grpId="0" animBg="1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6377</TotalTime>
  <Words>425</Words>
  <Application>Microsoft Office PowerPoint</Application>
  <PresentationFormat>Personalizar</PresentationFormat>
  <Paragraphs>36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9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Proteção Contra a Insensatez</dc:title>
  <dc:creator>Henrique Nascimento</dc:creator>
  <cp:lastModifiedBy>HERBETH LINS</cp:lastModifiedBy>
  <cp:revision>130</cp:revision>
  <dcterms:created xsi:type="dcterms:W3CDTF">2006-08-16T00:00:00Z</dcterms:created>
  <dcterms:modified xsi:type="dcterms:W3CDTF">2024-11-12T18:39:05Z</dcterms:modified>
  <dc:identifier>DAFjsyPzqZA</dc:identifier>
</cp:coreProperties>
</file>