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96" r:id="rId2"/>
    <p:sldId id="400" r:id="rId3"/>
    <p:sldId id="568" r:id="rId4"/>
    <p:sldId id="546" r:id="rId5"/>
    <p:sldId id="567" r:id="rId6"/>
    <p:sldId id="348" r:id="rId7"/>
    <p:sldId id="566" r:id="rId8"/>
    <p:sldId id="562" r:id="rId9"/>
    <p:sldId id="563" r:id="rId10"/>
    <p:sldId id="564" r:id="rId11"/>
    <p:sldId id="565" r:id="rId12"/>
    <p:sldId id="418" r:id="rId13"/>
    <p:sldId id="293" r:id="rId14"/>
    <p:sldId id="652" r:id="rId15"/>
    <p:sldId id="653" r:id="rId16"/>
    <p:sldId id="655" r:id="rId17"/>
    <p:sldId id="656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512"/>
    <a:srgbClr val="251E05"/>
    <a:srgbClr val="4A3C0A"/>
    <a:srgbClr val="5E4C0D"/>
    <a:srgbClr val="462E21"/>
    <a:srgbClr val="14597D"/>
    <a:srgbClr val="360000"/>
    <a:srgbClr val="2E0000"/>
    <a:srgbClr val="7A0000"/>
    <a:srgbClr val="1A2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27" autoAdjust="0"/>
    <p:restoredTop sz="94622" autoAdjust="0"/>
  </p:normalViewPr>
  <p:slideViewPr>
    <p:cSldViewPr>
      <p:cViewPr varScale="1">
        <p:scale>
          <a:sx n="74" d="100"/>
          <a:sy n="74" d="100"/>
        </p:scale>
        <p:origin x="58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9" b="7719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836058" y="4381500"/>
            <a:ext cx="5707742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ELENCAR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828801" y="5349439"/>
            <a:ext cx="5257799" cy="2476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características da paz prometida pelo Senhor Jesus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559" r="23559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EC7E80BB-010E-6468-7883-CED5431C9F79}"/>
              </a:ext>
            </a:extLst>
          </p:cNvPr>
          <p:cNvSpPr txBox="1"/>
          <p:nvPr/>
        </p:nvSpPr>
        <p:spPr>
          <a:xfrm>
            <a:off x="3927378" y="-114300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59" r="23559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5285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5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8E60FD62-0803-F358-8F9B-09448C8359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815" r="26815"/>
          <a:stretch/>
        </p:blipFill>
        <p:spPr>
          <a:xfrm>
            <a:off x="12107636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35" name="Retângulo 34">
            <a:extLst>
              <a:ext uri="{FF2B5EF4-FFF2-40B4-BE49-F238E27FC236}">
                <a16:creationId xmlns:a16="http://schemas.microsoft.com/office/drawing/2014/main" id="{519866A8-E760-1B9A-FB4F-4602D734EBF2}"/>
              </a:ext>
            </a:extLst>
          </p:cNvPr>
          <p:cNvSpPr/>
          <p:nvPr/>
        </p:nvSpPr>
        <p:spPr>
          <a:xfrm>
            <a:off x="12099472" y="3009900"/>
            <a:ext cx="5655128" cy="6286500"/>
          </a:xfrm>
          <a:prstGeom prst="rect">
            <a:avLst/>
          </a:prstGeom>
          <a:gradFill>
            <a:gsLst>
              <a:gs pos="33000">
                <a:schemeClr val="tx1">
                  <a:alpha val="0"/>
                </a:schemeClr>
              </a:gs>
              <a:gs pos="66000">
                <a:schemeClr val="tx1">
                  <a:alpha val="9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1CC23E65-1415-6C0B-27DA-B119CFFC8F52}"/>
              </a:ext>
            </a:extLst>
          </p:cNvPr>
          <p:cNvSpPr txBox="1"/>
          <p:nvPr/>
        </p:nvSpPr>
        <p:spPr>
          <a:xfrm>
            <a:off x="12234183" y="6182703"/>
            <a:ext cx="5385707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ELENCAR 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C6876BB-9BDF-08DA-86BF-386E384A8995}"/>
              </a:ext>
            </a:extLst>
          </p:cNvPr>
          <p:cNvSpPr txBox="1"/>
          <p:nvPr/>
        </p:nvSpPr>
        <p:spPr>
          <a:xfrm>
            <a:off x="12452642" y="7172589"/>
            <a:ext cx="4948789" cy="1857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características da paz prometida pelo Senhor Jesus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AEC211FE-A261-1757-9547-8FCD62EAF3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15" r="26815"/>
          <a:stretch/>
        </p:blipFill>
        <p:spPr>
          <a:xfrm>
            <a:off x="560614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E3B01D1F-684E-941C-7A29-7E685BA7ECC4}"/>
              </a:ext>
            </a:extLst>
          </p:cNvPr>
          <p:cNvSpPr/>
          <p:nvPr/>
        </p:nvSpPr>
        <p:spPr>
          <a:xfrm>
            <a:off x="533400" y="3009900"/>
            <a:ext cx="5674178" cy="6305550"/>
          </a:xfrm>
          <a:prstGeom prst="rect">
            <a:avLst/>
          </a:prstGeom>
          <a:gradFill>
            <a:gsLst>
              <a:gs pos="41000">
                <a:schemeClr val="tx1">
                  <a:alpha val="0"/>
                </a:schemeClr>
              </a:gs>
              <a:gs pos="7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0E20F01-B6CF-B3F4-726F-E53035455418}"/>
              </a:ext>
            </a:extLst>
          </p:cNvPr>
          <p:cNvSpPr txBox="1"/>
          <p:nvPr/>
        </p:nvSpPr>
        <p:spPr>
          <a:xfrm>
            <a:off x="740509" y="6134100"/>
            <a:ext cx="5259960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RESSALTAR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F17DBB3-8915-D391-E6C4-2408B146135D}"/>
              </a:ext>
            </a:extLst>
          </p:cNvPr>
          <p:cNvSpPr txBox="1"/>
          <p:nvPr/>
        </p:nvSpPr>
        <p:spPr>
          <a:xfrm>
            <a:off x="766211" y="7108959"/>
            <a:ext cx="5208556" cy="1857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a paz faz parte do plano de Deus para a humanidade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C3B3364A-BFAD-E0F9-1539-F57810AC207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8" b="798"/>
          <a:stretch/>
        </p:blipFill>
        <p:spPr>
          <a:xfrm>
            <a:off x="6324600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6E1617DD-E623-4745-3FD7-C0DD6B9FAA3C}"/>
              </a:ext>
            </a:extLst>
          </p:cNvPr>
          <p:cNvSpPr/>
          <p:nvPr/>
        </p:nvSpPr>
        <p:spPr>
          <a:xfrm>
            <a:off x="6320518" y="3028950"/>
            <a:ext cx="5674178" cy="6286500"/>
          </a:xfrm>
          <a:prstGeom prst="rect">
            <a:avLst/>
          </a:prstGeom>
          <a:gradFill>
            <a:gsLst>
              <a:gs pos="40000">
                <a:schemeClr val="tx1">
                  <a:alpha val="0"/>
                </a:schemeClr>
              </a:gs>
              <a:gs pos="70000">
                <a:schemeClr val="tx1">
                  <a:alpha val="9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1854284-7513-31B4-BF6D-6CAE2FC14C32}"/>
              </a:ext>
            </a:extLst>
          </p:cNvPr>
          <p:cNvSpPr txBox="1"/>
          <p:nvPr/>
        </p:nvSpPr>
        <p:spPr>
          <a:xfrm>
            <a:off x="6530068" y="6182703"/>
            <a:ext cx="5204732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APONTAR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A451A5BB-7AA6-C1A7-14D2-495C2FB74794}"/>
              </a:ext>
            </a:extLst>
          </p:cNvPr>
          <p:cNvSpPr txBox="1"/>
          <p:nvPr/>
        </p:nvSpPr>
        <p:spPr>
          <a:xfrm>
            <a:off x="6611036" y="7096389"/>
            <a:ext cx="5093141" cy="1857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a paz do mundo é ilusória e consiste em promessas superficiais</a:t>
            </a:r>
          </a:p>
        </p:txBody>
      </p:sp>
    </p:spTree>
    <p:extLst>
      <p:ext uri="{BB962C8B-B14F-4D97-AF65-F5344CB8AC3E}">
        <p14:creationId xmlns:p14="http://schemas.microsoft.com/office/powerpoint/2010/main" val="2954691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79B1E6-5843-2FE1-62A7-DC37393F00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2" b="7722"/>
          <a:stretch/>
        </p:blipFill>
        <p:spPr>
          <a:xfrm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DBBD007A-1534-944A-C6E1-EDBDE736AE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90000">
                <a:schemeClr val="tx1">
                  <a:alpha val="0"/>
                </a:schemeClr>
              </a:gs>
              <a:gs pos="4000">
                <a:schemeClr val="tx1">
                  <a:alpha val="7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Paralelogramo 57">
            <a:extLst>
              <a:ext uri="{FF2B5EF4-FFF2-40B4-BE49-F238E27FC236}">
                <a16:creationId xmlns:a16="http://schemas.microsoft.com/office/drawing/2014/main" id="{DDF6F9FC-DDC9-114A-AFB0-6C4B02A9FDE4}"/>
              </a:ext>
            </a:extLst>
          </p:cNvPr>
          <p:cNvSpPr/>
          <p:nvPr/>
        </p:nvSpPr>
        <p:spPr>
          <a:xfrm flipH="1">
            <a:off x="-228600" y="3139054"/>
            <a:ext cx="3657600" cy="1411720"/>
          </a:xfrm>
          <a:prstGeom prst="parallelogram">
            <a:avLst>
              <a:gd name="adj" fmla="val 1207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57" y="3079728"/>
            <a:ext cx="1530372" cy="1530372"/>
          </a:xfrm>
          <a:prstGeom prst="rect">
            <a:avLst/>
          </a:prstGeom>
        </p:spPr>
      </p:pic>
      <p:sp>
        <p:nvSpPr>
          <p:cNvPr id="91" name="Retângulo 90">
            <a:extLst>
              <a:ext uri="{FF2B5EF4-FFF2-40B4-BE49-F238E27FC236}">
                <a16:creationId xmlns:a16="http://schemas.microsoft.com/office/drawing/2014/main" id="{98F0E6A5-613B-F7D1-9925-76A524AEE2DF}"/>
              </a:ext>
            </a:extLst>
          </p:cNvPr>
          <p:cNvSpPr/>
          <p:nvPr/>
        </p:nvSpPr>
        <p:spPr>
          <a:xfrm>
            <a:off x="0" y="5143500"/>
            <a:ext cx="12115800" cy="3505200"/>
          </a:xfrm>
          <a:prstGeom prst="rect">
            <a:avLst/>
          </a:prstGeom>
          <a:gradFill>
            <a:gsLst>
              <a:gs pos="100000">
                <a:srgbClr val="462E21">
                  <a:alpha val="73000"/>
                </a:srgbClr>
              </a:gs>
              <a:gs pos="4000">
                <a:schemeClr val="tx1">
                  <a:alpha val="79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9" name="Imagem 88">
            <a:extLst>
              <a:ext uri="{FF2B5EF4-FFF2-40B4-BE49-F238E27FC236}">
                <a16:creationId xmlns:a16="http://schemas.microsoft.com/office/drawing/2014/main" id="{934CEDC4-25C6-E356-96DA-69C8F390F8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68" r="12168"/>
          <a:stretch/>
        </p:blipFill>
        <p:spPr>
          <a:xfrm flipH="1">
            <a:off x="10071603" y="752306"/>
            <a:ext cx="9720732" cy="8782389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2743200" y="5143500"/>
            <a:ext cx="5410201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7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PAZ NO PLANO DE DEUS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304800" y="4661680"/>
            <a:ext cx="2971800" cy="450892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287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1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4" y="647700"/>
            <a:ext cx="13487403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797" r="21797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1704562"/>
            <a:ext cx="60198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 significado de paz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400" y="3644090"/>
            <a:ext cx="845820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dicionário, encontramos os seguintes sinônimos para a palavra “paz”: “tranquilidade”, “repouso”, “silêncio”, “sossego”.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Antigo Testamento, encontramos a palavra “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shalom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para “paz”, que tem o sentido de segurança,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bem-estar, saúde, prosperidade, paz (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6.26); representando tudo o que há de melhor para a vida.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4" y="680208"/>
            <a:ext cx="23189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PAZ NO PLANO DE DEUS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527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E17CF4-F194-E44E-5B37-D303AEC97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1E17DF5B-07D9-1176-B2EF-3EECC4677A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F00457D-E86B-83FD-7017-09B5B0F8F0B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8F905993-B65E-8434-2B8E-A1A9525685D5}"/>
              </a:ext>
            </a:extLst>
          </p:cNvPr>
          <p:cNvSpPr/>
          <p:nvPr/>
        </p:nvSpPr>
        <p:spPr>
          <a:xfrm>
            <a:off x="-3" y="1660144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6012CCA-8D3C-A834-61A9-94155CB720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80" r="580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F206B6CA-D6A8-D900-20FB-804E56898552}"/>
              </a:ext>
            </a:extLst>
          </p:cNvPr>
          <p:cNvSpPr txBox="1"/>
          <p:nvPr/>
        </p:nvSpPr>
        <p:spPr>
          <a:xfrm>
            <a:off x="914400" y="2717006"/>
            <a:ext cx="60198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 significado de paz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5FC69E16-68C8-D4B4-07E1-666E4D3873B1}"/>
              </a:ext>
            </a:extLst>
          </p:cNvPr>
          <p:cNvSpPr txBox="1"/>
          <p:nvPr/>
        </p:nvSpPr>
        <p:spPr>
          <a:xfrm>
            <a:off x="914399" y="4656534"/>
            <a:ext cx="7401211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Novo Testamento, em grego, a palavra “paz” é “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eirene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com significado semelhante, contudo, enfatizando a ideia de quietude e repouso (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4.6).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976E7BEB-058F-8EEE-8EEF-FB906EDF2C20}"/>
              </a:ext>
            </a:extLst>
          </p:cNvPr>
          <p:cNvSpPr txBox="1"/>
          <p:nvPr/>
        </p:nvSpPr>
        <p:spPr>
          <a:xfrm>
            <a:off x="1719644" y="1692652"/>
            <a:ext cx="23189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PAZ NO PLANO DE DEUS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4C2A4E7-3DED-AEA8-E82A-9D5BBE098EE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65195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6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935748-BB72-00BB-635B-27752A49D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583F5CF3-168B-AB2D-4AC9-A17757BF16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1EF90FF-17C6-4498-2CBE-2A6E1E93C5A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E8CBE48-47A2-A5DD-2F9D-692B1C02ECF9}"/>
              </a:ext>
            </a:extLst>
          </p:cNvPr>
          <p:cNvSpPr/>
          <p:nvPr/>
        </p:nvSpPr>
        <p:spPr>
          <a:xfrm>
            <a:off x="-3" y="9525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98C34A7-C135-D921-9C1A-9E7B42EF3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0" r="640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2630E161-1307-13FB-156C-372F88D2ECBB}"/>
              </a:ext>
            </a:extLst>
          </p:cNvPr>
          <p:cNvSpPr txBox="1"/>
          <p:nvPr/>
        </p:nvSpPr>
        <p:spPr>
          <a:xfrm>
            <a:off x="914400" y="2009362"/>
            <a:ext cx="66294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 Paz na bênção sacerdotal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F12B654F-DD6A-DF8C-4E39-140F003DD680}"/>
              </a:ext>
            </a:extLst>
          </p:cNvPr>
          <p:cNvSpPr txBox="1"/>
          <p:nvPr/>
        </p:nvSpPr>
        <p:spPr>
          <a:xfrm>
            <a:off x="914400" y="3948890"/>
            <a:ext cx="800100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versículos 24-26 de Números 6 expressam a bênção sacerdotal sobre os filhos de Israel.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a bênção de proteção, benevolência e de misericórdia, encontra-se a bênção de paz (v.26).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8396A22-7184-AE75-BA58-FA42B80078E8}"/>
              </a:ext>
            </a:extLst>
          </p:cNvPr>
          <p:cNvSpPr txBox="1"/>
          <p:nvPr/>
        </p:nvSpPr>
        <p:spPr>
          <a:xfrm>
            <a:off x="1719644" y="985008"/>
            <a:ext cx="23189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PAZ NO PLANO DE DEUS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0B00FE7-09AC-83AC-51D6-155C7C74F7B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9575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1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E588C7-E84A-79A6-F661-802006EA8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05FF1090-00DA-06C1-65F4-E921A5D676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A3D2107-AA82-80AF-21B7-99A65A970AE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5E59E9F7-BC3E-24C7-708C-650C127BC756}"/>
              </a:ext>
            </a:extLst>
          </p:cNvPr>
          <p:cNvSpPr/>
          <p:nvPr/>
        </p:nvSpPr>
        <p:spPr>
          <a:xfrm>
            <a:off x="-4" y="357336"/>
            <a:ext cx="14478003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400B0DA-DC1A-CDB6-D6D8-2C79FDB2A6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2" t="27365" r="-342" b="3389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0E9D7D4D-42DC-E592-18C5-F4109401848F}"/>
              </a:ext>
            </a:extLst>
          </p:cNvPr>
          <p:cNvSpPr txBox="1"/>
          <p:nvPr/>
        </p:nvSpPr>
        <p:spPr>
          <a:xfrm>
            <a:off x="914400" y="1414198"/>
            <a:ext cx="6629400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 Paz do Senhor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93724FCE-EFAF-CD09-A094-08ECE00910D7}"/>
              </a:ext>
            </a:extLst>
          </p:cNvPr>
          <p:cNvSpPr txBox="1"/>
          <p:nvPr/>
        </p:nvSpPr>
        <p:spPr>
          <a:xfrm>
            <a:off x="914400" y="2575322"/>
            <a:ext cx="8839200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Texto Áureo traz consigo a Paz do Senhor Jesus, em que nos lembra uma das principais características do Messias: “o Príncipe da Paz” (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9.6).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 paz do Senhor Jesus é assunto do apóstolo Paulo em Filipenses, quando ele exorta a igreja a não ficar inquieta pelos últimos acontecimentos, pois a paz de Deus nos fortalece e protege o nosso coração e sentimentos em Cristo,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nosso Senhor (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4.6,7).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E232226C-15D3-E521-E12C-934F5D21CBBB}"/>
              </a:ext>
            </a:extLst>
          </p:cNvPr>
          <p:cNvSpPr txBox="1"/>
          <p:nvPr/>
        </p:nvSpPr>
        <p:spPr>
          <a:xfrm>
            <a:off x="1719644" y="389844"/>
            <a:ext cx="23189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PAZ NO PLANO DE DEUS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B65D987-6CCF-73E6-EB64-04437EF979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62387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9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E263CE-43E7-E882-0B3E-AC56669D9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79FA67DC-AE46-7587-7293-DFD1A116C6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C572C03-0387-D961-C808-5363F892F2E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2302722F-BBF1-9C86-6639-BEF5BC8882E4}"/>
              </a:ext>
            </a:extLst>
          </p:cNvPr>
          <p:cNvSpPr/>
          <p:nvPr/>
        </p:nvSpPr>
        <p:spPr>
          <a:xfrm>
            <a:off x="-3" y="1987301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D738162-1E82-4243-5C03-002142AD62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0" r="640"/>
          <a:stretch/>
        </p:blipFill>
        <p:spPr>
          <a:xfrm>
            <a:off x="7219336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2CDAA6B6-9000-3B4A-3947-41F6DD6F72D1}"/>
              </a:ext>
            </a:extLst>
          </p:cNvPr>
          <p:cNvSpPr txBox="1"/>
          <p:nvPr/>
        </p:nvSpPr>
        <p:spPr>
          <a:xfrm>
            <a:off x="914400" y="3044163"/>
            <a:ext cx="3581400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65053F41-7A17-AA92-ABE1-E38C8553B018}"/>
              </a:ext>
            </a:extLst>
          </p:cNvPr>
          <p:cNvSpPr txBox="1"/>
          <p:nvPr/>
        </p:nvSpPr>
        <p:spPr>
          <a:xfrm>
            <a:off x="914400" y="4205287"/>
            <a:ext cx="57912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a paz reina em nossa vida, devemos buscar ter essa paz com outras pessoas.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C6C42880-63A7-2DA3-5EF5-583DC7AF2AC7}"/>
              </a:ext>
            </a:extLst>
          </p:cNvPr>
          <p:cNvSpPr txBox="1"/>
          <p:nvPr/>
        </p:nvSpPr>
        <p:spPr>
          <a:xfrm>
            <a:off x="1719644" y="2019809"/>
            <a:ext cx="23189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PAZ NO PLANO DE DEUS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47BCD9E-FC52-D64A-B942-7AD5047179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992352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9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DCA029-26BB-2988-72E7-FD47018763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0" b="7710"/>
          <a:stretch/>
        </p:blipFill>
        <p:spPr>
          <a:xfrm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432F68F-BAC0-8FF0-81C6-D41671CD583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>
            <a:gsLst>
              <a:gs pos="0">
                <a:schemeClr val="tx1">
                  <a:alpha val="19000"/>
                </a:schemeClr>
              </a:gs>
              <a:gs pos="100000">
                <a:schemeClr val="tx1">
                  <a:alpha val="9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B2E547C-EE75-08AB-2934-AEA42571D5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6" t="-659" r="24892" b="659"/>
          <a:stretch/>
        </p:blipFill>
        <p:spPr>
          <a:xfrm flipH="1">
            <a:off x="7449775" y="-69504"/>
            <a:ext cx="11673885" cy="10547004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2018843" y="3405463"/>
            <a:ext cx="4839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de Novembro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2018843" y="40798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trimestre 2024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60" y="3621136"/>
            <a:ext cx="914400" cy="9144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0" y="2247900"/>
            <a:ext cx="5174397" cy="89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835660" y="23120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08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0829" y="2275777"/>
            <a:ext cx="836307" cy="83630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492955" y="4933533"/>
            <a:ext cx="6974645" cy="28007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88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Promessa de Paz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 animBg="1"/>
      <p:bldP spid="2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2" b="77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838201" y="1600931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  <a:endParaRPr lang="pt-BR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38200" y="3736181"/>
            <a:ext cx="80772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“Deixo-vos a paz, a minha paz vos dou; não </a:t>
            </a:r>
            <a:r>
              <a:rPr lang="pt-BR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vo-la</a:t>
            </a:r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dou como o mundo a dá. Não se turbe o vosso coração, nem se atemorize.” (</a:t>
            </a:r>
            <a:r>
              <a:rPr lang="pt-BR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14.27)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2005" y="1362583"/>
            <a:ext cx="2269673" cy="226967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139296C-C493-D74E-562A-A9BA5E31F7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67" r="15467"/>
          <a:stretch/>
        </p:blipFill>
        <p:spPr>
          <a:xfrm>
            <a:off x="8382000" y="-513531"/>
            <a:ext cx="11705125" cy="11295831"/>
          </a:xfrm>
          <a:custGeom>
            <a:avLst/>
            <a:gdLst>
              <a:gd name="connsiteX0" fmla="*/ 1317596 w 11250251"/>
              <a:gd name="connsiteY0" fmla="*/ 0 h 10856863"/>
              <a:gd name="connsiteX1" fmla="*/ 9932653 w 11250251"/>
              <a:gd name="connsiteY1" fmla="*/ 0 h 10856863"/>
              <a:gd name="connsiteX2" fmla="*/ 11250251 w 11250251"/>
              <a:gd name="connsiteY2" fmla="*/ 10856863 h 10856863"/>
              <a:gd name="connsiteX3" fmla="*/ 0 w 11250251"/>
              <a:gd name="connsiteY3" fmla="*/ 10856863 h 1085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251" h="10856863">
                <a:moveTo>
                  <a:pt x="1317596" y="0"/>
                </a:moveTo>
                <a:lnTo>
                  <a:pt x="9932653" y="0"/>
                </a:lnTo>
                <a:lnTo>
                  <a:pt x="11250251" y="10856863"/>
                </a:lnTo>
                <a:lnTo>
                  <a:pt x="0" y="10856863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5" b="2785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515601" y="1571848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15600" y="3707098"/>
            <a:ext cx="6705600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Paz do Senhor Jesus traz quietude e calma para a nossa alma, principalmente, nos momentos difíceis da vida.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9127" y="1333500"/>
            <a:ext cx="2269673" cy="226967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139296C-C493-D74E-562A-A9BA5E31F7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459" r="15459"/>
          <a:stretch/>
        </p:blipFill>
        <p:spPr>
          <a:xfrm rot="21411058" flipH="1">
            <a:off x="-2570522" y="-841483"/>
            <a:ext cx="12623743" cy="12182328"/>
          </a:xfrm>
          <a:custGeom>
            <a:avLst/>
            <a:gdLst>
              <a:gd name="connsiteX0" fmla="*/ 1317596 w 11250251"/>
              <a:gd name="connsiteY0" fmla="*/ 0 h 10856863"/>
              <a:gd name="connsiteX1" fmla="*/ 9932653 w 11250251"/>
              <a:gd name="connsiteY1" fmla="*/ 0 h 10856863"/>
              <a:gd name="connsiteX2" fmla="*/ 11250251 w 11250251"/>
              <a:gd name="connsiteY2" fmla="*/ 10856863 h 10856863"/>
              <a:gd name="connsiteX3" fmla="*/ 0 w 11250251"/>
              <a:gd name="connsiteY3" fmla="*/ 10856863 h 1085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251" h="10856863">
                <a:moveTo>
                  <a:pt x="1317596" y="0"/>
                </a:moveTo>
                <a:lnTo>
                  <a:pt x="9932653" y="0"/>
                </a:lnTo>
                <a:lnTo>
                  <a:pt x="11250251" y="10856863"/>
                </a:lnTo>
                <a:lnTo>
                  <a:pt x="0" y="10856863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817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CCB2561-A825-F837-D402-17283C325BC7}"/>
              </a:ext>
            </a:extLst>
          </p:cNvPr>
          <p:cNvSpPr/>
          <p:nvPr/>
        </p:nvSpPr>
        <p:spPr>
          <a:xfrm>
            <a:off x="0" y="0"/>
            <a:ext cx="9723108" cy="1034415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5ECA87B-E462-410E-F1F8-78C4720E4F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85" r="18685"/>
          <a:stretch/>
        </p:blipFill>
        <p:spPr>
          <a:xfrm>
            <a:off x="8570182" y="561975"/>
            <a:ext cx="8612919" cy="91630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1291355" y="7850519"/>
            <a:ext cx="10291045" cy="1255381"/>
            <a:chOff x="0" y="0"/>
            <a:chExt cx="6862939" cy="3093494"/>
          </a:xfrm>
          <a:gradFill flip="none" rotWithShape="1">
            <a:gsLst>
              <a:gs pos="0">
                <a:srgbClr val="462E21">
                  <a:shade val="30000"/>
                  <a:satMod val="115000"/>
                </a:srgbClr>
              </a:gs>
              <a:gs pos="50000">
                <a:srgbClr val="462E21">
                  <a:shade val="67500"/>
                  <a:satMod val="115000"/>
                </a:srgbClr>
              </a:gs>
              <a:gs pos="100000">
                <a:srgbClr val="462E21">
                  <a:shade val="100000"/>
                  <a:satMod val="115000"/>
                </a:srgbClr>
              </a:gs>
            </a:gsLst>
            <a:lin ang="0" scaled="1"/>
            <a:tileRect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3544666" y="7921704"/>
            <a:ext cx="765673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Números 6.24-26; Filipenses 4.6,7; 1 Pedro 3.10,11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1280239" y="7839944"/>
            <a:ext cx="1958661" cy="1255381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86873" y="7860822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1066800" y="3637241"/>
            <a:ext cx="6477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5503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" t="7897" b="7897"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319D95-84D5-4E29-4EC7-CC57F783411D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7041" y="373299"/>
            <a:ext cx="1646240" cy="1646240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74053" y="800100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61999" y="2019539"/>
            <a:ext cx="8534401" cy="8002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Senhor Jesus é identificado na profecia de Isaías como o “Príncipe da Paz”. De seu principado deriva a paz de que todo ser humano precisa. Por isso, nesta lição, estudaremos a respeito da promessa de paz que está presente na Palavra de Deus. Veremos como a paz é representada no plano de Deus, bem como é apresentada na perspectiva do mundo e, principalmente, a paz que Jesus prometeu para cada um </a:t>
            </a:r>
            <a:r>
              <a:rPr lang="pt-BR" sz="4000" dirty="0">
                <a:solidFill>
                  <a:schemeClr val="bg1"/>
                </a:solidFill>
              </a:rPr>
              <a:t>de seus seguidores.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CC6EB0-B1C0-3B84-7BDC-D62767895D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27" b="4827"/>
          <a:stretch/>
        </p:blipFill>
        <p:spPr>
          <a:xfrm>
            <a:off x="9509715" y="-130002"/>
            <a:ext cx="11673885" cy="10547004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1A86C62-3D54-7E0C-DF39-BF48106038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30"/>
          <a:stretch/>
        </p:blipFill>
        <p:spPr>
          <a:xfrm>
            <a:off x="0" y="0"/>
            <a:ext cx="18288000" cy="102743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0B93A0D-B607-F621-C941-2B8089D9EDE0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9000"/>
                </a:schemeClr>
              </a:gs>
              <a:gs pos="100000">
                <a:schemeClr val="tx1">
                  <a:alpha val="9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1E5BBE-9010-1CCB-8EBB-1849BCD53C11}"/>
              </a:ext>
            </a:extLst>
          </p:cNvPr>
          <p:cNvSpPr txBox="1"/>
          <p:nvPr/>
        </p:nvSpPr>
        <p:spPr>
          <a:xfrm flipH="1">
            <a:off x="1143000" y="1866900"/>
            <a:ext cx="8763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A1D7ACA-B1CB-5583-16F4-0BCC2E89F5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559" r="23559"/>
          <a:stretch/>
        </p:blipFill>
        <p:spPr>
          <a:xfrm>
            <a:off x="168256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80BEAE1-BAF1-72B4-7C63-BDDF56E0E17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57" b="6857"/>
          <a:stretch/>
        </p:blipFill>
        <p:spPr>
          <a:xfrm>
            <a:off x="129775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319CE19-838C-FC87-0840-5FBE653710B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59" r="23559"/>
          <a:stretch/>
        </p:blipFill>
        <p:spPr>
          <a:xfrm>
            <a:off x="91294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35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5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EB90DF82-CE5D-0CE9-66BF-FB353E9206E0}"/>
              </a:ext>
            </a:extLst>
          </p:cNvPr>
          <p:cNvSpPr txBox="1"/>
          <p:nvPr/>
        </p:nvSpPr>
        <p:spPr>
          <a:xfrm>
            <a:off x="3709638" y="-133034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988457" y="3914933"/>
            <a:ext cx="5291757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RESSALTAR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981201" y="5057933"/>
            <a:ext cx="5299013" cy="2269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a paz faz parte do plano de Deus para a humanidade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57" b="6857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59" r="23559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8030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" r="252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924561" y="3569278"/>
            <a:ext cx="4476240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APONTAR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917303" y="4712278"/>
            <a:ext cx="5931297" cy="2269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a paz do mundo é ilusória e consiste em promessas superficiais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57" b="6857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559" r="23559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F6C0F337-262F-87E6-B116-729F1ABFAE8C}"/>
              </a:ext>
            </a:extLst>
          </p:cNvPr>
          <p:cNvSpPr txBox="1"/>
          <p:nvPr/>
        </p:nvSpPr>
        <p:spPr>
          <a:xfrm>
            <a:off x="3645741" y="-681313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49226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5714</TotalTime>
  <Words>743</Words>
  <Application>Microsoft Office PowerPoint</Application>
  <PresentationFormat>Personalizar</PresentationFormat>
  <Paragraphs>70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0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Promessa de Paz</dc:title>
  <dc:creator>Henrique Nascimento</dc:creator>
  <cp:lastModifiedBy>HERBETH LINS</cp:lastModifiedBy>
  <cp:revision>127</cp:revision>
  <dcterms:created xsi:type="dcterms:W3CDTF">2006-08-16T00:00:00Z</dcterms:created>
  <dcterms:modified xsi:type="dcterms:W3CDTF">2024-11-18T18:20:18Z</dcterms:modified>
  <dc:identifier>DAFjsyPzqZA</dc:identifier>
</cp:coreProperties>
</file>