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596" r:id="rId2"/>
    <p:sldId id="400" r:id="rId3"/>
    <p:sldId id="568" r:id="rId4"/>
    <p:sldId id="546" r:id="rId5"/>
    <p:sldId id="567" r:id="rId6"/>
    <p:sldId id="348" r:id="rId7"/>
    <p:sldId id="566" r:id="rId8"/>
    <p:sldId id="562" r:id="rId9"/>
    <p:sldId id="563" r:id="rId10"/>
    <p:sldId id="564" r:id="rId11"/>
    <p:sldId id="565" r:id="rId12"/>
    <p:sldId id="418" r:id="rId13"/>
    <p:sldId id="293" r:id="rId14"/>
    <p:sldId id="665" r:id="rId15"/>
    <p:sldId id="666" r:id="rId16"/>
    <p:sldId id="667" r:id="rId17"/>
    <p:sldId id="287" r:id="rId18"/>
    <p:sldId id="444" r:id="rId19"/>
    <p:sldId id="320" r:id="rId20"/>
    <p:sldId id="321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512"/>
    <a:srgbClr val="251E05"/>
    <a:srgbClr val="4A3C0A"/>
    <a:srgbClr val="5E4C0D"/>
    <a:srgbClr val="462E21"/>
    <a:srgbClr val="14597D"/>
    <a:srgbClr val="360000"/>
    <a:srgbClr val="2E0000"/>
    <a:srgbClr val="7A0000"/>
    <a:srgbClr val="1A2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27" autoAdjust="0"/>
    <p:restoredTop sz="94622" autoAdjust="0"/>
  </p:normalViewPr>
  <p:slideViewPr>
    <p:cSldViewPr>
      <p:cViewPr varScale="1">
        <p:scale>
          <a:sx n="74" d="100"/>
          <a:sy n="74" d="100"/>
        </p:scale>
        <p:origin x="58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5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19" b="7719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9F90C17-E36B-D6F4-8D9A-89420CC45552}"/>
              </a:ext>
            </a:extLst>
          </p:cNvPr>
          <p:cNvSpPr txBox="1"/>
          <p:nvPr/>
        </p:nvSpPr>
        <p:spPr>
          <a:xfrm>
            <a:off x="1836058" y="4381500"/>
            <a:ext cx="5707742" cy="87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COMRPEENDER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A3E6DFB-09F3-3CA0-2D08-5356EBE07EED}"/>
              </a:ext>
            </a:extLst>
          </p:cNvPr>
          <p:cNvSpPr txBox="1"/>
          <p:nvPr/>
        </p:nvSpPr>
        <p:spPr>
          <a:xfrm>
            <a:off x="1828801" y="5349439"/>
            <a:ext cx="5029199" cy="2476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bênçãos que Deus tem para os pais e filhos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4D192276-A0A8-50CE-805C-752760F628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21" r="11321"/>
          <a:stretch/>
        </p:blipFill>
        <p:spPr>
          <a:xfrm>
            <a:off x="8458201" y="1104900"/>
            <a:ext cx="6248399" cy="8077200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EC7E80BB-010E-6468-7883-CED5431C9F79}"/>
              </a:ext>
            </a:extLst>
          </p:cNvPr>
          <p:cNvSpPr txBox="1"/>
          <p:nvPr/>
        </p:nvSpPr>
        <p:spPr>
          <a:xfrm>
            <a:off x="3927378" y="-114300"/>
            <a:ext cx="3908920" cy="8095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0000" b="1" dirty="0">
                <a:solidFill>
                  <a:schemeClr val="bg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4076A47A-FB6A-4BFC-C1AF-4D8415AEAB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211" r="24211"/>
          <a:stretch/>
        </p:blipFill>
        <p:spPr>
          <a:xfrm>
            <a:off x="15448464" y="2505509"/>
            <a:ext cx="4081420" cy="5275983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35285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5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8E60FD62-0803-F358-8F9B-09448C8359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84" r="16084"/>
          <a:stretch/>
        </p:blipFill>
        <p:spPr>
          <a:xfrm>
            <a:off x="12107636" y="971550"/>
            <a:ext cx="5646964" cy="8324850"/>
          </a:xfrm>
          <a:custGeom>
            <a:avLst/>
            <a:gdLst>
              <a:gd name="connsiteX0" fmla="*/ 0 w 5646964"/>
              <a:gd name="connsiteY0" fmla="*/ 0 h 8324850"/>
              <a:gd name="connsiteX1" fmla="*/ 5646964 w 5646964"/>
              <a:gd name="connsiteY1" fmla="*/ 0 h 8324850"/>
              <a:gd name="connsiteX2" fmla="*/ 5646964 w 5646964"/>
              <a:gd name="connsiteY2" fmla="*/ 8324850 h 8324850"/>
              <a:gd name="connsiteX3" fmla="*/ 0 w 5646964"/>
              <a:gd name="connsiteY3" fmla="*/ 8324850 h 83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964" h="8324850">
                <a:moveTo>
                  <a:pt x="0" y="0"/>
                </a:moveTo>
                <a:lnTo>
                  <a:pt x="5646964" y="0"/>
                </a:lnTo>
                <a:lnTo>
                  <a:pt x="5646964" y="8324850"/>
                </a:lnTo>
                <a:lnTo>
                  <a:pt x="0" y="8324850"/>
                </a:lnTo>
                <a:close/>
              </a:path>
            </a:pathLst>
          </a:custGeom>
        </p:spPr>
      </p:pic>
      <p:sp>
        <p:nvSpPr>
          <p:cNvPr id="35" name="Retângulo 34">
            <a:extLst>
              <a:ext uri="{FF2B5EF4-FFF2-40B4-BE49-F238E27FC236}">
                <a16:creationId xmlns:a16="http://schemas.microsoft.com/office/drawing/2014/main" id="{519866A8-E760-1B9A-FB4F-4602D734EBF2}"/>
              </a:ext>
            </a:extLst>
          </p:cNvPr>
          <p:cNvSpPr/>
          <p:nvPr/>
        </p:nvSpPr>
        <p:spPr>
          <a:xfrm>
            <a:off x="12099472" y="971550"/>
            <a:ext cx="5655128" cy="8324850"/>
          </a:xfrm>
          <a:prstGeom prst="rect">
            <a:avLst/>
          </a:prstGeom>
          <a:gradFill>
            <a:gsLst>
              <a:gs pos="33000">
                <a:schemeClr val="tx1">
                  <a:alpha val="0"/>
                </a:schemeClr>
              </a:gs>
              <a:gs pos="69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1CC23E65-1415-6C0B-27DA-B119CFFC8F52}"/>
              </a:ext>
            </a:extLst>
          </p:cNvPr>
          <p:cNvSpPr txBox="1"/>
          <p:nvPr/>
        </p:nvSpPr>
        <p:spPr>
          <a:xfrm>
            <a:off x="12234183" y="6258903"/>
            <a:ext cx="5385707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COMPREENDER 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AC6876BB-9BDF-08DA-86BF-386E384A8995}"/>
              </a:ext>
            </a:extLst>
          </p:cNvPr>
          <p:cNvSpPr txBox="1"/>
          <p:nvPr/>
        </p:nvSpPr>
        <p:spPr>
          <a:xfrm>
            <a:off x="12452642" y="7248789"/>
            <a:ext cx="4948789" cy="1857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bênçãos que Deus tem para os pais e filhos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AEC211FE-A261-1757-9547-8FCD62EAF3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51" r="19223"/>
          <a:stretch/>
        </p:blipFill>
        <p:spPr>
          <a:xfrm>
            <a:off x="560614" y="971550"/>
            <a:ext cx="5646964" cy="8324850"/>
          </a:xfrm>
          <a:custGeom>
            <a:avLst/>
            <a:gdLst>
              <a:gd name="connsiteX0" fmla="*/ 0 w 5646964"/>
              <a:gd name="connsiteY0" fmla="*/ 0 h 8324850"/>
              <a:gd name="connsiteX1" fmla="*/ 5646964 w 5646964"/>
              <a:gd name="connsiteY1" fmla="*/ 0 h 8324850"/>
              <a:gd name="connsiteX2" fmla="*/ 5646964 w 5646964"/>
              <a:gd name="connsiteY2" fmla="*/ 8324850 h 8324850"/>
              <a:gd name="connsiteX3" fmla="*/ 0 w 5646964"/>
              <a:gd name="connsiteY3" fmla="*/ 8324850 h 83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964" h="8324850">
                <a:moveTo>
                  <a:pt x="0" y="0"/>
                </a:moveTo>
                <a:lnTo>
                  <a:pt x="5646964" y="0"/>
                </a:lnTo>
                <a:lnTo>
                  <a:pt x="5646964" y="8324850"/>
                </a:lnTo>
                <a:lnTo>
                  <a:pt x="0" y="8324850"/>
                </a:lnTo>
                <a:close/>
              </a:path>
            </a:pathLst>
          </a:cu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E3B01D1F-684E-941C-7A29-7E685BA7ECC4}"/>
              </a:ext>
            </a:extLst>
          </p:cNvPr>
          <p:cNvSpPr/>
          <p:nvPr/>
        </p:nvSpPr>
        <p:spPr>
          <a:xfrm>
            <a:off x="533400" y="990600"/>
            <a:ext cx="5674178" cy="8324850"/>
          </a:xfrm>
          <a:prstGeom prst="rect">
            <a:avLst/>
          </a:prstGeom>
          <a:gradFill>
            <a:gsLst>
              <a:gs pos="41000">
                <a:schemeClr val="tx1">
                  <a:alpha val="0"/>
                </a:schemeClr>
              </a:gs>
              <a:gs pos="7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0E20F01-B6CF-B3F4-726F-E53035455418}"/>
              </a:ext>
            </a:extLst>
          </p:cNvPr>
          <p:cNvSpPr txBox="1"/>
          <p:nvPr/>
        </p:nvSpPr>
        <p:spPr>
          <a:xfrm>
            <a:off x="740509" y="6134100"/>
            <a:ext cx="5259960" cy="87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MOSTRAR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F17DBB3-8915-D391-E6C4-2408B146135D}"/>
              </a:ext>
            </a:extLst>
          </p:cNvPr>
          <p:cNvSpPr txBox="1"/>
          <p:nvPr/>
        </p:nvSpPr>
        <p:spPr>
          <a:xfrm>
            <a:off x="766211" y="7108959"/>
            <a:ext cx="5208556" cy="1857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biblicamente como deve ser o relacionamento entre pais e filhos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C3B3364A-BFAD-E0F9-1539-F57810AC207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97" r="36505"/>
          <a:stretch/>
        </p:blipFill>
        <p:spPr>
          <a:xfrm>
            <a:off x="6324600" y="971550"/>
            <a:ext cx="5646964" cy="8324850"/>
          </a:xfrm>
          <a:custGeom>
            <a:avLst/>
            <a:gdLst>
              <a:gd name="connsiteX0" fmla="*/ 0 w 5646964"/>
              <a:gd name="connsiteY0" fmla="*/ 0 h 8324850"/>
              <a:gd name="connsiteX1" fmla="*/ 5646964 w 5646964"/>
              <a:gd name="connsiteY1" fmla="*/ 0 h 8324850"/>
              <a:gd name="connsiteX2" fmla="*/ 5646964 w 5646964"/>
              <a:gd name="connsiteY2" fmla="*/ 8324850 h 8324850"/>
              <a:gd name="connsiteX3" fmla="*/ 0 w 5646964"/>
              <a:gd name="connsiteY3" fmla="*/ 8324850 h 83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964" h="8324850">
                <a:moveTo>
                  <a:pt x="0" y="0"/>
                </a:moveTo>
                <a:lnTo>
                  <a:pt x="5646964" y="0"/>
                </a:lnTo>
                <a:lnTo>
                  <a:pt x="5646964" y="8324850"/>
                </a:lnTo>
                <a:lnTo>
                  <a:pt x="0" y="8324850"/>
                </a:lnTo>
                <a:close/>
              </a:path>
            </a:pathLst>
          </a:cu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6E1617DD-E623-4745-3FD7-C0DD6B9FAA3C}"/>
              </a:ext>
            </a:extLst>
          </p:cNvPr>
          <p:cNvSpPr/>
          <p:nvPr/>
        </p:nvSpPr>
        <p:spPr>
          <a:xfrm>
            <a:off x="6320518" y="971550"/>
            <a:ext cx="5674178" cy="8343900"/>
          </a:xfrm>
          <a:prstGeom prst="rect">
            <a:avLst/>
          </a:prstGeom>
          <a:gradFill>
            <a:gsLst>
              <a:gs pos="40000">
                <a:schemeClr val="tx1">
                  <a:alpha val="0"/>
                </a:schemeClr>
              </a:gs>
              <a:gs pos="70000">
                <a:schemeClr val="tx1">
                  <a:alpha val="9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41854284-7513-31B4-BF6D-6CAE2FC14C32}"/>
              </a:ext>
            </a:extLst>
          </p:cNvPr>
          <p:cNvSpPr txBox="1"/>
          <p:nvPr/>
        </p:nvSpPr>
        <p:spPr>
          <a:xfrm>
            <a:off x="6530068" y="6182703"/>
            <a:ext cx="5204732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CONSCIENTIZAR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A451A5BB-7AA6-C1A7-14D2-495C2FB74794}"/>
              </a:ext>
            </a:extLst>
          </p:cNvPr>
          <p:cNvSpPr txBox="1"/>
          <p:nvPr/>
        </p:nvSpPr>
        <p:spPr>
          <a:xfrm>
            <a:off x="6611036" y="7096389"/>
            <a:ext cx="5093141" cy="1857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cuidado que os pais devem ter com seus filhos</a:t>
            </a:r>
          </a:p>
        </p:txBody>
      </p:sp>
    </p:spTree>
    <p:extLst>
      <p:ext uri="{BB962C8B-B14F-4D97-AF65-F5344CB8AC3E}">
        <p14:creationId xmlns:p14="http://schemas.microsoft.com/office/powerpoint/2010/main" val="2954691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479B1E6-5843-2FE1-62A7-DC37393F00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2" b="7722"/>
          <a:stretch/>
        </p:blipFill>
        <p:spPr>
          <a:xfrm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DBBD007A-1534-944A-C6E1-EDBDE736AE6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90000">
                <a:schemeClr val="tx1">
                  <a:alpha val="0"/>
                </a:schemeClr>
              </a:gs>
              <a:gs pos="4000">
                <a:schemeClr val="tx1">
                  <a:alpha val="7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Paralelogramo 57">
            <a:extLst>
              <a:ext uri="{FF2B5EF4-FFF2-40B4-BE49-F238E27FC236}">
                <a16:creationId xmlns:a16="http://schemas.microsoft.com/office/drawing/2014/main" id="{DDF6F9FC-DDC9-114A-AFB0-6C4B02A9FDE4}"/>
              </a:ext>
            </a:extLst>
          </p:cNvPr>
          <p:cNvSpPr/>
          <p:nvPr/>
        </p:nvSpPr>
        <p:spPr>
          <a:xfrm flipH="1">
            <a:off x="-228600" y="3139054"/>
            <a:ext cx="3657600" cy="1411720"/>
          </a:xfrm>
          <a:prstGeom prst="parallelogram">
            <a:avLst>
              <a:gd name="adj" fmla="val 1207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6EDC99-9C3D-6EE1-4B66-16E467C7F1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557" y="3079728"/>
            <a:ext cx="1530372" cy="1530372"/>
          </a:xfrm>
          <a:prstGeom prst="rect">
            <a:avLst/>
          </a:prstGeom>
        </p:spPr>
      </p:pic>
      <p:sp>
        <p:nvSpPr>
          <p:cNvPr id="91" name="Retângulo 90">
            <a:extLst>
              <a:ext uri="{FF2B5EF4-FFF2-40B4-BE49-F238E27FC236}">
                <a16:creationId xmlns:a16="http://schemas.microsoft.com/office/drawing/2014/main" id="{98F0E6A5-613B-F7D1-9925-76A524AEE2DF}"/>
              </a:ext>
            </a:extLst>
          </p:cNvPr>
          <p:cNvSpPr/>
          <p:nvPr/>
        </p:nvSpPr>
        <p:spPr>
          <a:xfrm>
            <a:off x="0" y="5143500"/>
            <a:ext cx="12115800" cy="3505200"/>
          </a:xfrm>
          <a:prstGeom prst="rect">
            <a:avLst/>
          </a:prstGeom>
          <a:gradFill>
            <a:gsLst>
              <a:gs pos="100000">
                <a:srgbClr val="462E21">
                  <a:alpha val="73000"/>
                </a:srgbClr>
              </a:gs>
              <a:gs pos="4000">
                <a:schemeClr val="tx1">
                  <a:alpha val="79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9" name="Imagem 88">
            <a:extLst>
              <a:ext uri="{FF2B5EF4-FFF2-40B4-BE49-F238E27FC236}">
                <a16:creationId xmlns:a16="http://schemas.microsoft.com/office/drawing/2014/main" id="{934CEDC4-25C6-E356-96DA-69C8F390F8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102" r="13102"/>
          <a:stretch/>
        </p:blipFill>
        <p:spPr>
          <a:xfrm flipH="1">
            <a:off x="10071603" y="752306"/>
            <a:ext cx="9720732" cy="8782389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2464526" y="5603438"/>
            <a:ext cx="7670074" cy="258532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RELACIONAMENTO BÍBLICO ENTRE PAIS E FILHOS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90B35B-776D-7B3F-1E6F-C6812378CB6D}"/>
              </a:ext>
            </a:extLst>
          </p:cNvPr>
          <p:cNvSpPr txBox="1"/>
          <p:nvPr/>
        </p:nvSpPr>
        <p:spPr>
          <a:xfrm>
            <a:off x="152400" y="4661680"/>
            <a:ext cx="2971800" cy="450892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287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12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CEAEDA7-6265-77ED-64A5-D9D70A2E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0DDC0F9-C43B-4E0E-E825-C1604457CD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37C16FE-3023-061E-DCCD-0AEA4BAE5B8A}"/>
              </a:ext>
            </a:extLst>
          </p:cNvPr>
          <p:cNvSpPr/>
          <p:nvPr/>
        </p:nvSpPr>
        <p:spPr>
          <a:xfrm>
            <a:off x="-3" y="952500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4C7A68-D6B0-5EBF-2C3B-45FC05C923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090" r="17090"/>
          <a:stretch/>
        </p:blipFill>
        <p:spPr>
          <a:xfrm>
            <a:off x="8315613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14400" y="2009362"/>
            <a:ext cx="5105400" cy="8463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Pais e filhos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14400" y="3086100"/>
            <a:ext cx="8229600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filhos são vistos como herança, como galardão para os pais. Assim sendo, está sob a responsabilidade dos pais a educação deles, a formação espiritual, o cultivo da fé, para que a herança do Senhor seja preservada nestes tempos difíceis.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719644" y="985008"/>
            <a:ext cx="46049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O RELACIONAMENTO BÍBLICO ENTRE PAIS E FILHOS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957551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77542C-31A3-5E9E-9B5C-D2493BDD0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B043C135-3852-9C8C-70BF-9D28F96AA4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A8B15B5F-FA75-B09C-05A2-5C055A8D6EE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78789684-DA6B-D9D8-C21E-B4C5C7283069}"/>
              </a:ext>
            </a:extLst>
          </p:cNvPr>
          <p:cNvSpPr/>
          <p:nvPr/>
        </p:nvSpPr>
        <p:spPr>
          <a:xfrm>
            <a:off x="-3" y="952500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466C69D-E23C-671E-9543-03FE76440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235" r="22235"/>
          <a:stretch/>
        </p:blipFill>
        <p:spPr>
          <a:xfrm>
            <a:off x="8315613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8A6C172-F845-61AC-195B-F433A576A25A}"/>
              </a:ext>
            </a:extLst>
          </p:cNvPr>
          <p:cNvSpPr txBox="1"/>
          <p:nvPr/>
        </p:nvSpPr>
        <p:spPr>
          <a:xfrm>
            <a:off x="914400" y="2009362"/>
            <a:ext cx="82296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Um mandamento com promessa para os filhos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B4E0EDD3-8966-A71E-AE65-717D0A24755E}"/>
              </a:ext>
            </a:extLst>
          </p:cNvPr>
          <p:cNvSpPr txBox="1"/>
          <p:nvPr/>
        </p:nvSpPr>
        <p:spPr>
          <a:xfrm>
            <a:off x="914400" y="4016871"/>
            <a:ext cx="8382000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apóstolo Paulo ensina que os filhos devem obedecer aos seus pais para que as suas vidas estejam bem e, consequentemente, vivam tempo longo sobre a terra (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6.1-3). Essa promessa remonta o quinto mandamento de Deus, proferido por Moisés no deserto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Êx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20.12).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E514EB49-7157-CE62-3BE5-B0CA0B28ADDD}"/>
              </a:ext>
            </a:extLst>
          </p:cNvPr>
          <p:cNvSpPr txBox="1"/>
          <p:nvPr/>
        </p:nvSpPr>
        <p:spPr>
          <a:xfrm>
            <a:off x="1719644" y="985008"/>
            <a:ext cx="46049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O RELACIONAMENTO BÍBLICO ENTRE PAIS E FILHOS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D750569-1B79-34B8-3108-3BB5AD9266C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957551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0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A83B46-94AB-D227-40FF-5DB372F48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F3FB5094-EBFE-BF9C-C435-1B7C696217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BCFD4C54-3BC9-76DB-4129-A6FC637A3C5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68D13B73-3B70-60FC-B96D-D84AEA44C430}"/>
              </a:ext>
            </a:extLst>
          </p:cNvPr>
          <p:cNvSpPr/>
          <p:nvPr/>
        </p:nvSpPr>
        <p:spPr>
          <a:xfrm>
            <a:off x="-3" y="1750516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C96E41B-BEDE-CE6F-2E59-72A9564596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243" b="16243"/>
          <a:stretch/>
        </p:blipFill>
        <p:spPr>
          <a:xfrm>
            <a:off x="8315613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E769ADE8-E3EE-762C-4BB1-0377447899F2}"/>
              </a:ext>
            </a:extLst>
          </p:cNvPr>
          <p:cNvSpPr txBox="1"/>
          <p:nvPr/>
        </p:nvSpPr>
        <p:spPr>
          <a:xfrm>
            <a:off x="914400" y="2807378"/>
            <a:ext cx="70104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Disciplina e estímulos aos filhos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9BAEC60E-803B-666C-32BB-20678F45899B}"/>
              </a:ext>
            </a:extLst>
          </p:cNvPr>
          <p:cNvSpPr txBox="1"/>
          <p:nvPr/>
        </p:nvSpPr>
        <p:spPr>
          <a:xfrm>
            <a:off x="914400" y="4814887"/>
            <a:ext cx="6304936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por um lado os filhos devem honrar os pais, estes não devem “provocar a ira dos filhos” (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6.4).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29361AFA-A55D-6DC9-70F9-6A8FB9F51CF1}"/>
              </a:ext>
            </a:extLst>
          </p:cNvPr>
          <p:cNvSpPr txBox="1"/>
          <p:nvPr/>
        </p:nvSpPr>
        <p:spPr>
          <a:xfrm>
            <a:off x="1719644" y="1783024"/>
            <a:ext cx="46049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O RELACIONAMENTO BÍBLICO ENTRE PAIS E FILHOS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4738861-1335-DDBD-24F8-7C701D9945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755567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C9CB2B-6B44-6C56-52F9-7C5548B04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11FC51D1-1371-466B-ED6D-12D10D69DD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53405BB-3166-FD6D-1033-1EB69463568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C21CAACE-1C8E-94F7-F3B5-10E048720335}"/>
              </a:ext>
            </a:extLst>
          </p:cNvPr>
          <p:cNvSpPr/>
          <p:nvPr/>
        </p:nvSpPr>
        <p:spPr>
          <a:xfrm>
            <a:off x="-3" y="1750516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FD678F73-1609-E028-0166-8B74B1F205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833" r="10415"/>
          <a:stretch/>
        </p:blipFill>
        <p:spPr>
          <a:xfrm>
            <a:off x="7219336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5F70D289-98BB-F1E1-B28B-F5E4682D3F39}"/>
              </a:ext>
            </a:extLst>
          </p:cNvPr>
          <p:cNvSpPr txBox="1"/>
          <p:nvPr/>
        </p:nvSpPr>
        <p:spPr>
          <a:xfrm>
            <a:off x="914400" y="2807378"/>
            <a:ext cx="3429000" cy="8463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06893B30-9FBB-362F-57BE-F3D3CA614463}"/>
              </a:ext>
            </a:extLst>
          </p:cNvPr>
          <p:cNvSpPr txBox="1"/>
          <p:nvPr/>
        </p:nvSpPr>
        <p:spPr>
          <a:xfrm>
            <a:off x="914400" y="3924300"/>
            <a:ext cx="55626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filhos são “herança do Senhor” e “galardão” (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127.3), logo os pais precisam cuidar deles com sabedoria e temor.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7AB4DFC2-C6A2-DFD2-0802-8DB67162526F}"/>
              </a:ext>
            </a:extLst>
          </p:cNvPr>
          <p:cNvSpPr txBox="1"/>
          <p:nvPr/>
        </p:nvSpPr>
        <p:spPr>
          <a:xfrm>
            <a:off x="1719644" y="1783024"/>
            <a:ext cx="46049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O RELACIONAMENTO BÍBLICO ENTRE PAIS E FILHOS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AF69749-2EEE-579A-7D52-9E25028691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755567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4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DCA029-26BB-2988-72E7-FD47018763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10" b="7710"/>
          <a:stretch/>
        </p:blipFill>
        <p:spPr>
          <a:xfrm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432F68F-BAC0-8FF0-81C6-D41671CD5833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>
            <a:gsLst>
              <a:gs pos="0">
                <a:schemeClr val="tx1">
                  <a:alpha val="19000"/>
                </a:schemeClr>
              </a:gs>
              <a:gs pos="100000">
                <a:schemeClr val="tx1">
                  <a:alpha val="9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B2E547C-EE75-08AB-2934-AEA42571D5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68" r="12168"/>
          <a:stretch/>
        </p:blipFill>
        <p:spPr>
          <a:xfrm flipH="1">
            <a:off x="7449775" y="-69504"/>
            <a:ext cx="11673885" cy="10547004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2018843" y="3100663"/>
            <a:ext cx="4839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 de Dezembro de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2018843" y="3775045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4º trimestre 2024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660" y="3316336"/>
            <a:ext cx="914400" cy="9144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0" y="1943100"/>
            <a:ext cx="5174397" cy="8920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835660" y="2007200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09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0829" y="1970977"/>
            <a:ext cx="836307" cy="83630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732865" y="4533900"/>
            <a:ext cx="5984045" cy="41549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88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Promessa para Pais e Filhos</a:t>
            </a:r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 animBg="1"/>
      <p:bldP spid="2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2" b="7722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838201" y="1600931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  <a:endParaRPr lang="pt-BR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38200" y="3736181"/>
            <a:ext cx="76200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“Honra a teu pai e a tua mãe, que é o primeiro mandamento com promessa, para que te vá bem, e vivas muito tempo sobre a terra.” (</a:t>
            </a:r>
            <a:r>
              <a:rPr lang="pt-BR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6.2,3)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2005" y="1362583"/>
            <a:ext cx="2269673" cy="2269673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2139296C-C493-D74E-562A-A9BA5E31F7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505" r="15505"/>
          <a:stretch/>
        </p:blipFill>
        <p:spPr>
          <a:xfrm>
            <a:off x="8382000" y="-513531"/>
            <a:ext cx="11705125" cy="11295831"/>
          </a:xfrm>
          <a:custGeom>
            <a:avLst/>
            <a:gdLst>
              <a:gd name="connsiteX0" fmla="*/ 1317596 w 11250251"/>
              <a:gd name="connsiteY0" fmla="*/ 0 h 10856863"/>
              <a:gd name="connsiteX1" fmla="*/ 9932653 w 11250251"/>
              <a:gd name="connsiteY1" fmla="*/ 0 h 10856863"/>
              <a:gd name="connsiteX2" fmla="*/ 11250251 w 11250251"/>
              <a:gd name="connsiteY2" fmla="*/ 10856863 h 10856863"/>
              <a:gd name="connsiteX3" fmla="*/ 0 w 11250251"/>
              <a:gd name="connsiteY3" fmla="*/ 10856863 h 1085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0251" h="10856863">
                <a:moveTo>
                  <a:pt x="1317596" y="0"/>
                </a:moveTo>
                <a:lnTo>
                  <a:pt x="9932653" y="0"/>
                </a:lnTo>
                <a:lnTo>
                  <a:pt x="11250251" y="10856863"/>
                </a:lnTo>
                <a:lnTo>
                  <a:pt x="0" y="10856863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778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85" b="2785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0515601" y="1571848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515600" y="3707098"/>
            <a:ext cx="6553200" cy="4801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desafios e responsabilidades,</a:t>
            </a:r>
          </a:p>
          <a:p>
            <a:r>
              <a:rPr lang="pt-BR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relacionamento entre pais e filhos deve ser de bênçãos e proteção.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9127" y="1333500"/>
            <a:ext cx="2269673" cy="2269673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2139296C-C493-D74E-562A-A9BA5E31F7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224" t="-971" r="3688" b="971"/>
          <a:stretch/>
        </p:blipFill>
        <p:spPr>
          <a:xfrm rot="21411058" flipH="1">
            <a:off x="-2570522" y="-841483"/>
            <a:ext cx="12623743" cy="12182328"/>
          </a:xfrm>
          <a:custGeom>
            <a:avLst/>
            <a:gdLst>
              <a:gd name="connsiteX0" fmla="*/ 1317596 w 11250251"/>
              <a:gd name="connsiteY0" fmla="*/ 0 h 10856863"/>
              <a:gd name="connsiteX1" fmla="*/ 9932653 w 11250251"/>
              <a:gd name="connsiteY1" fmla="*/ 0 h 10856863"/>
              <a:gd name="connsiteX2" fmla="*/ 11250251 w 11250251"/>
              <a:gd name="connsiteY2" fmla="*/ 10856863 h 10856863"/>
              <a:gd name="connsiteX3" fmla="*/ 0 w 11250251"/>
              <a:gd name="connsiteY3" fmla="*/ 10856863 h 1085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0251" h="10856863">
                <a:moveTo>
                  <a:pt x="1317596" y="0"/>
                </a:moveTo>
                <a:lnTo>
                  <a:pt x="9932653" y="0"/>
                </a:lnTo>
                <a:lnTo>
                  <a:pt x="11250251" y="10856863"/>
                </a:lnTo>
                <a:lnTo>
                  <a:pt x="0" y="10856863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8175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CCB2561-A825-F837-D402-17283C325BC7}"/>
              </a:ext>
            </a:extLst>
          </p:cNvPr>
          <p:cNvSpPr/>
          <p:nvPr/>
        </p:nvSpPr>
        <p:spPr>
          <a:xfrm>
            <a:off x="0" y="0"/>
            <a:ext cx="9723108" cy="1034415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5ECA87B-E462-410E-F1F8-78C4720E4F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685" r="18685"/>
          <a:stretch/>
        </p:blipFill>
        <p:spPr>
          <a:xfrm>
            <a:off x="8570182" y="561975"/>
            <a:ext cx="8612919" cy="91630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1291355" y="7850519"/>
            <a:ext cx="7090645" cy="1255381"/>
            <a:chOff x="0" y="0"/>
            <a:chExt cx="6862939" cy="3093494"/>
          </a:xfrm>
          <a:gradFill flip="none" rotWithShape="1">
            <a:gsLst>
              <a:gs pos="0">
                <a:srgbClr val="462E21">
                  <a:shade val="30000"/>
                  <a:satMod val="115000"/>
                </a:srgbClr>
              </a:gs>
              <a:gs pos="50000">
                <a:srgbClr val="462E21">
                  <a:shade val="67500"/>
                  <a:satMod val="115000"/>
                </a:srgbClr>
              </a:gs>
              <a:gs pos="100000">
                <a:srgbClr val="462E21">
                  <a:shade val="100000"/>
                  <a:satMod val="115000"/>
                </a:srgbClr>
              </a:gs>
            </a:gsLst>
            <a:lin ang="0" scaled="1"/>
            <a:tileRect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3849466" y="7921704"/>
            <a:ext cx="369433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Salmos 127.3-5; Efésios 6.1-4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1280239" y="7839944"/>
            <a:ext cx="1958661" cy="1255381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86873" y="7860822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1066800" y="3637241"/>
            <a:ext cx="64770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55036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tx1">
              <a:lumMod val="50000"/>
              <a:lumOff val="50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F16BEA-4B72-B12C-07CD-8D0286B9F1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44" b="7744"/>
          <a:stretch/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9319D95-84D5-4E29-4EC7-CC57F783411D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560" y="5905500"/>
            <a:ext cx="1646240" cy="1646240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902653" y="1638300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990599" y="2977158"/>
            <a:ext cx="6553201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Nesta lição, estudaremos a respeito das promessas de Deus voltadas ao relacionamento entre</a:t>
            </a:r>
          </a:p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pais e filhos.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0CC6EB0-B1C0-3B84-7BDC-D62767895D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51" r="4077"/>
          <a:stretch/>
        </p:blipFill>
        <p:spPr>
          <a:xfrm>
            <a:off x="8382000" y="-130002"/>
            <a:ext cx="11673885" cy="10547004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1A86C62-3D54-7E0C-DF39-BF48106038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30"/>
          <a:stretch/>
        </p:blipFill>
        <p:spPr>
          <a:xfrm>
            <a:off x="0" y="0"/>
            <a:ext cx="18288000" cy="102743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0B93A0D-B607-F621-C941-2B8089D9EDE0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9000"/>
                </a:schemeClr>
              </a:gs>
              <a:gs pos="100000">
                <a:schemeClr val="tx1">
                  <a:alpha val="9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61E5BBE-9010-1CCB-8EBB-1849BCD53C11}"/>
              </a:ext>
            </a:extLst>
          </p:cNvPr>
          <p:cNvSpPr txBox="1"/>
          <p:nvPr/>
        </p:nvSpPr>
        <p:spPr>
          <a:xfrm flipH="1">
            <a:off x="1143000" y="1866900"/>
            <a:ext cx="87630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A1D7ACA-B1CB-5583-16F4-0BCC2E89F5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21" r="11321"/>
          <a:stretch/>
        </p:blipFill>
        <p:spPr>
          <a:xfrm>
            <a:off x="16825686" y="4776965"/>
            <a:ext cx="3657600" cy="4728118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80BEAE1-BAF1-72B4-7C63-BDDF56E0E1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119" r="32343"/>
          <a:stretch/>
        </p:blipFill>
        <p:spPr>
          <a:xfrm>
            <a:off x="12977586" y="4776965"/>
            <a:ext cx="3657600" cy="4728118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319CE19-838C-FC87-0840-5FBE653710B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211" r="24211"/>
          <a:stretch/>
        </p:blipFill>
        <p:spPr>
          <a:xfrm>
            <a:off x="9129486" y="4776965"/>
            <a:ext cx="3657600" cy="4728118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354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5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EB90DF82-CE5D-0CE9-66BF-FB353E9206E0}"/>
              </a:ext>
            </a:extLst>
          </p:cNvPr>
          <p:cNvSpPr txBox="1"/>
          <p:nvPr/>
        </p:nvSpPr>
        <p:spPr>
          <a:xfrm>
            <a:off x="3709638" y="-133034"/>
            <a:ext cx="3908920" cy="8095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0000" b="1" dirty="0">
                <a:solidFill>
                  <a:schemeClr val="bg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9F90C17-E36B-D6F4-8D9A-89420CC45552}"/>
              </a:ext>
            </a:extLst>
          </p:cNvPr>
          <p:cNvSpPr txBox="1"/>
          <p:nvPr/>
        </p:nvSpPr>
        <p:spPr>
          <a:xfrm>
            <a:off x="1988457" y="3914933"/>
            <a:ext cx="5291757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MOSTRAR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A3E6DFB-09F3-3CA0-2D08-5356EBE07EED}"/>
              </a:ext>
            </a:extLst>
          </p:cNvPr>
          <p:cNvSpPr txBox="1"/>
          <p:nvPr/>
        </p:nvSpPr>
        <p:spPr>
          <a:xfrm>
            <a:off x="1981201" y="5057933"/>
            <a:ext cx="6095999" cy="2269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biblicamente como deve ser o relacionamento entre pais e filhos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4076A47A-FB6A-4BFC-C1AF-4D8415AEAB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484" r="29694" b="7211"/>
          <a:stretch/>
        </p:blipFill>
        <p:spPr>
          <a:xfrm>
            <a:off x="15448464" y="2505509"/>
            <a:ext cx="4081420" cy="5275983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4D192276-A0A8-50CE-805C-752760F628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211" r="24211"/>
          <a:stretch/>
        </p:blipFill>
        <p:spPr>
          <a:xfrm>
            <a:off x="8458201" y="1104900"/>
            <a:ext cx="6248399" cy="8077200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08030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" r="252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9F90C17-E36B-D6F4-8D9A-89420CC45552}"/>
              </a:ext>
            </a:extLst>
          </p:cNvPr>
          <p:cNvSpPr txBox="1"/>
          <p:nvPr/>
        </p:nvSpPr>
        <p:spPr>
          <a:xfrm>
            <a:off x="1924561" y="3695700"/>
            <a:ext cx="5924039" cy="87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CONSCIENTIZAR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A3E6DFB-09F3-3CA0-2D08-5356EBE07EED}"/>
              </a:ext>
            </a:extLst>
          </p:cNvPr>
          <p:cNvSpPr txBox="1"/>
          <p:nvPr/>
        </p:nvSpPr>
        <p:spPr>
          <a:xfrm>
            <a:off x="1917303" y="4712278"/>
            <a:ext cx="5931297" cy="2269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cuidado que os pais devem ter com seus filhos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4D192276-A0A8-50CE-805C-752760F628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482" r="29725" b="7243"/>
          <a:stretch/>
        </p:blipFill>
        <p:spPr>
          <a:xfrm>
            <a:off x="8458201" y="1104900"/>
            <a:ext cx="6248399" cy="8077200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076A47A-FB6A-4BFC-C1AF-4D8415AEAB2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21" r="11321"/>
          <a:stretch/>
        </p:blipFill>
        <p:spPr>
          <a:xfrm>
            <a:off x="15448464" y="2505509"/>
            <a:ext cx="4081420" cy="5275983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F6C0F337-262F-87E6-B116-729F1ABFAE8C}"/>
              </a:ext>
            </a:extLst>
          </p:cNvPr>
          <p:cNvSpPr txBox="1"/>
          <p:nvPr/>
        </p:nvSpPr>
        <p:spPr>
          <a:xfrm>
            <a:off x="3645741" y="-681313"/>
            <a:ext cx="3908920" cy="8095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0000" b="1" dirty="0">
                <a:solidFill>
                  <a:schemeClr val="bg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49226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5968</TotalTime>
  <Words>574</Words>
  <Application>Microsoft Office PowerPoint</Application>
  <PresentationFormat>Personalizar</PresentationFormat>
  <Paragraphs>65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3" baseType="lpstr"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Promessa para Pais e Filhos</dc:title>
  <dc:creator>Henrique Nascimento</dc:creator>
  <cp:lastModifiedBy>HERBETH LINS</cp:lastModifiedBy>
  <cp:revision>134</cp:revision>
  <dcterms:created xsi:type="dcterms:W3CDTF">2006-08-16T00:00:00Z</dcterms:created>
  <dcterms:modified xsi:type="dcterms:W3CDTF">2024-11-25T19:19:45Z</dcterms:modified>
  <dc:identifier>DAFjsyPzqZA</dc:identifier>
</cp:coreProperties>
</file>