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unknown"/>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597" r:id="rId2"/>
    <p:sldId id="400" r:id="rId3"/>
    <p:sldId id="402" r:id="rId4"/>
    <p:sldId id="468" r:id="rId5"/>
    <p:sldId id="568" r:id="rId6"/>
    <p:sldId id="569" r:id="rId7"/>
    <p:sldId id="567" r:id="rId8"/>
    <p:sldId id="348" r:id="rId9"/>
    <p:sldId id="566" r:id="rId10"/>
    <p:sldId id="573" r:id="rId11"/>
    <p:sldId id="571" r:id="rId12"/>
    <p:sldId id="572" r:id="rId13"/>
    <p:sldId id="418" r:id="rId14"/>
    <p:sldId id="574" r:id="rId15"/>
    <p:sldId id="575" r:id="rId16"/>
    <p:sldId id="576" r:id="rId17"/>
    <p:sldId id="577" r:id="rId18"/>
    <p:sldId id="578" r:id="rId19"/>
    <p:sldId id="595" r:id="rId20"/>
    <p:sldId id="287" r:id="rId21"/>
    <p:sldId id="444" r:id="rId22"/>
    <p:sldId id="320" r:id="rId23"/>
    <p:sldId id="321" r:id="rId24"/>
  </p:sldIdLst>
  <p:sldSz cx="18288000" cy="10287000"/>
  <p:notesSz cx="6858000" cy="9144000"/>
  <p:embeddedFontLs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610"/>
    <a:srgbClr val="34411B"/>
    <a:srgbClr val="254259"/>
    <a:srgbClr val="0B0E06"/>
    <a:srgbClr val="380C0B"/>
    <a:srgbClr val="803F30"/>
    <a:srgbClr val="724926"/>
    <a:srgbClr val="A77D5D"/>
    <a:srgbClr val="000000"/>
    <a:srgbClr val="0915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48" autoAdjust="0"/>
    <p:restoredTop sz="94622" autoAdjust="0"/>
  </p:normalViewPr>
  <p:slideViewPr>
    <p:cSldViewPr>
      <p:cViewPr varScale="1">
        <p:scale>
          <a:sx n="74" d="100"/>
          <a:sy n="74" d="100"/>
        </p:scale>
        <p:origin x="61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lumMod val="95000"/>
            </a:schemeClr>
          </a:fgClr>
          <a:bgClr>
            <a:schemeClr val="bg1">
              <a:lumMod val="85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abraajaula.com/ferramenta-ebd/"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6.gif"/><Relationship Id="rId5" Type="http://schemas.microsoft.com/office/2007/relationships/hdphoto" Target="../media/hdphoto4.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6.gif"/><Relationship Id="rId5" Type="http://schemas.microsoft.com/office/2007/relationships/hdphoto" Target="../media/hdphoto4.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6.gif"/><Relationship Id="rId5" Type="http://schemas.microsoft.com/office/2007/relationships/hdphoto" Target="../media/hdphoto4.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6.gif"/><Relationship Id="rId2" Type="http://schemas.openxmlformats.org/officeDocument/2006/relationships/image" Target="../media/image15.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6.gif"/><Relationship Id="rId2" Type="http://schemas.openxmlformats.org/officeDocument/2006/relationships/image" Target="../media/image15.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6.gif"/><Relationship Id="rId2" Type="http://schemas.openxmlformats.org/officeDocument/2006/relationships/image" Target="../media/image15.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3.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E28C4C1-984E-65F4-8BDA-E2E4AA76E2BC}"/>
              </a:ext>
            </a:extLst>
          </p:cNvPr>
          <p:cNvSpPr/>
          <p:nvPr/>
        </p:nvSpPr>
        <p:spPr>
          <a:xfrm rot="5400000">
            <a:off x="4000500" y="-4000502"/>
            <a:ext cx="10287002" cy="18288001"/>
          </a:xfrm>
          <a:prstGeom prst="rect">
            <a:avLst/>
          </a:prstGeom>
          <a:pattFill prst="ltDnDiag">
            <a:fgClr>
              <a:schemeClr val="bg1"/>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4F096F49-F1B2-46AB-8BB4-1BB6F25EB8C0}"/>
              </a:ext>
            </a:extLst>
          </p:cNvPr>
          <p:cNvSpPr txBox="1"/>
          <p:nvPr/>
        </p:nvSpPr>
        <p:spPr>
          <a:xfrm>
            <a:off x="685800" y="1333500"/>
            <a:ext cx="16002000" cy="8894743"/>
          </a:xfrm>
          <a:prstGeom prst="rect">
            <a:avLst/>
          </a:prstGeom>
          <a:noFill/>
          <a:effectLst/>
        </p:spPr>
        <p:txBody>
          <a:bodyPr wrap="square" rtlCol="0">
            <a:spAutoFit/>
          </a:bodyPr>
          <a:lstStyle/>
          <a:p>
            <a:r>
              <a:rPr lang="pt-BR" sz="2200" b="1" dirty="0">
                <a:latin typeface="Arial" panose="020B0604020202020204" pitchFamily="34" charset="0"/>
                <a:cs typeface="Arial" panose="020B0604020202020204" pitchFamily="34" charset="0"/>
              </a:rPr>
              <a:t>🚫 Proibido Compartilhamento e Revenda 🚫</a:t>
            </a:r>
          </a:p>
          <a:p>
            <a:endParaRPr lang="pt-BR" sz="2200" b="1"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Este slide é de propriedade exclusiva da Ferramenta EBD - Abra a Jaula e destina-se apenas ao uso dos assinantes. Qualquer compartilhamento, revenda ou distribuição não autorizada é estritamente proibido.</a:t>
            </a:r>
          </a:p>
          <a:p>
            <a:endParaRPr lang="pt-BR" sz="2200" b="1" dirty="0">
              <a:latin typeface="Arial" panose="020B0604020202020204" pitchFamily="34" charset="0"/>
              <a:cs typeface="Arial" panose="020B0604020202020204" pitchFamily="34" charset="0"/>
            </a:endParaRPr>
          </a:p>
          <a:p>
            <a:r>
              <a:rPr lang="pt-BR" sz="2200" b="1" dirty="0">
                <a:latin typeface="Arial" panose="020B0604020202020204" pitchFamily="34" charset="0"/>
                <a:cs typeface="Arial" panose="020B0604020202020204" pitchFamily="34" charset="0"/>
              </a:rPr>
              <a:t>🔒 Uso Exclusivo do Assinante 🔒</a:t>
            </a:r>
          </a:p>
          <a:p>
            <a:endParaRPr lang="pt-BR" sz="2200" b="1"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Este conteúdo é exclusivo e deve ser utilizado somente pelo assinante da Ferramenta EBD. Qualquer reprodução, total ou parcial, sem autorização expressa é considerada uma violação dos direitos autorais.</a:t>
            </a:r>
          </a:p>
          <a:p>
            <a:endParaRPr lang="pt-BR" sz="2200" b="1" dirty="0">
              <a:latin typeface="Arial" panose="020B0604020202020204" pitchFamily="34" charset="0"/>
              <a:cs typeface="Arial" panose="020B0604020202020204" pitchFamily="34" charset="0"/>
            </a:endParaRPr>
          </a:p>
          <a:p>
            <a:r>
              <a:rPr lang="pt-BR" sz="2200" b="1" dirty="0">
                <a:latin typeface="Arial" panose="020B0604020202020204" pitchFamily="34" charset="0"/>
                <a:cs typeface="Arial" panose="020B0604020202020204" pitchFamily="34" charset="0"/>
              </a:rPr>
              <a:t>🏴‍☠ Pirataria é Crime! 🏴‍☠</a:t>
            </a:r>
          </a:p>
          <a:p>
            <a:endParaRPr lang="pt-BR" sz="2200" b="1"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Se você encontrar este slide sendo vendido ou baixado por meio de sites, blogs ou grupos de redes sociais, saiba que isso está sendo feito de forma pirata e por má fé. Denuncie qualquer uso indevido!</a:t>
            </a:r>
          </a:p>
          <a:p>
            <a:endParaRPr lang="pt-BR" sz="2200"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Caso tenha adquirido esse material em outro lugar que não seja na plataforma da Ferramenta EBD – Abra a Jaula, abençoe o trabalho e esforço dos produtores para que possam continuar produzindo. Aperte neste link e seja assinante do material original:  </a:t>
            </a:r>
            <a:r>
              <a:rPr lang="pt-BR" sz="2200" dirty="0">
                <a:latin typeface="Arial" panose="020B0604020202020204" pitchFamily="34" charset="0"/>
                <a:cs typeface="Arial" panose="020B0604020202020204" pitchFamily="34" charset="0"/>
                <a:hlinkClick r:id="rId2"/>
              </a:rPr>
              <a:t>https://abraajaula.com/ferramenta-ebd/</a:t>
            </a:r>
            <a:endParaRPr lang="pt-BR" sz="2200" dirty="0">
              <a:latin typeface="Arial" panose="020B0604020202020204" pitchFamily="34" charset="0"/>
              <a:cs typeface="Arial" panose="020B0604020202020204" pitchFamily="34" charset="0"/>
            </a:endParaRPr>
          </a:p>
          <a:p>
            <a:endParaRPr lang="pt-BR" sz="2200"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Não se preocupe, essa folha de slide não atrapalhará sua apresentação. </a:t>
            </a:r>
          </a:p>
          <a:p>
            <a:endParaRPr lang="pt-BR" sz="2200" dirty="0">
              <a:latin typeface="Arial" panose="020B0604020202020204" pitchFamily="34" charset="0"/>
              <a:cs typeface="Arial" panose="020B0604020202020204" pitchFamily="34" charset="0"/>
            </a:endParaRPr>
          </a:p>
          <a:p>
            <a:endParaRPr lang="pt-BR" sz="2200" dirty="0">
              <a:latin typeface="Arial" panose="020B0604020202020204" pitchFamily="34" charset="0"/>
              <a:cs typeface="Arial" panose="020B0604020202020204" pitchFamily="34" charset="0"/>
            </a:endParaRPr>
          </a:p>
          <a:p>
            <a:endParaRPr lang="pt-BR" sz="2200" dirty="0">
              <a:latin typeface="Arial" panose="020B0604020202020204" pitchFamily="34" charset="0"/>
              <a:cs typeface="Arial" panose="020B0604020202020204" pitchFamily="34" charset="0"/>
            </a:endParaRPr>
          </a:p>
          <a:p>
            <a:r>
              <a:rPr lang="pt-BR" sz="2200" dirty="0" err="1">
                <a:latin typeface="Arial" panose="020B0604020202020204" pitchFamily="34" charset="0"/>
                <a:cs typeface="Arial" panose="020B0604020202020204" pitchFamily="34" charset="0"/>
              </a:rPr>
              <a:t>Att</a:t>
            </a:r>
            <a:endParaRPr lang="pt-BR" sz="2200"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Equipe: Ferramenta EBD</a:t>
            </a:r>
          </a:p>
        </p:txBody>
      </p:sp>
      <p:pic>
        <p:nvPicPr>
          <p:cNvPr id="24" name="Imagem 23">
            <a:extLst>
              <a:ext uri="{FF2B5EF4-FFF2-40B4-BE49-F238E27FC236}">
                <a16:creationId xmlns:a16="http://schemas.microsoft.com/office/drawing/2014/main" id="{4EEE2EBA-4481-42BF-93EB-CFAD4104DA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6600" y="193030"/>
            <a:ext cx="3491034" cy="725269"/>
          </a:xfrm>
          <a:prstGeom prst="rect">
            <a:avLst/>
          </a:prstGeom>
        </p:spPr>
      </p:pic>
    </p:spTree>
    <p:extLst>
      <p:ext uri="{BB962C8B-B14F-4D97-AF65-F5344CB8AC3E}">
        <p14:creationId xmlns:p14="http://schemas.microsoft.com/office/powerpoint/2010/main" val="138766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39000" b="-39000"/>
          </a:stretch>
        </a:blipFill>
        <a:effectLst/>
      </p:bgPr>
    </p:bg>
    <p:spTree>
      <p:nvGrpSpPr>
        <p:cNvPr id="1" name="">
          <a:extLst>
            <a:ext uri="{FF2B5EF4-FFF2-40B4-BE49-F238E27FC236}">
              <a16:creationId xmlns:a16="http://schemas.microsoft.com/office/drawing/2014/main" id="{7BB4A2BF-D991-1E6F-EFFC-F077B44D554C}"/>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8139CFDB-4708-462A-7CF4-29D3D5172986}"/>
              </a:ext>
            </a:extLst>
          </p:cNvPr>
          <p:cNvSpPr/>
          <p:nvPr/>
        </p:nvSpPr>
        <p:spPr>
          <a:xfrm>
            <a:off x="0" y="-28575"/>
            <a:ext cx="18288000" cy="10344150"/>
          </a:xfrm>
          <a:prstGeom prst="rect">
            <a:avLst/>
          </a:prstGeom>
          <a:gradFill flip="none" rotWithShape="1">
            <a:gsLst>
              <a:gs pos="0">
                <a:schemeClr val="tx1">
                  <a:alpha val="0"/>
                </a:schemeClr>
              </a:gs>
              <a:gs pos="100000">
                <a:schemeClr val="tx1">
                  <a:alpha val="82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useBgFill="1">
        <p:nvSpPr>
          <p:cNvPr id="5" name="Forma Livre: Forma 4">
            <a:extLst>
              <a:ext uri="{FF2B5EF4-FFF2-40B4-BE49-F238E27FC236}">
                <a16:creationId xmlns:a16="http://schemas.microsoft.com/office/drawing/2014/main" id="{8FA6D983-CF6C-DEA7-62FB-9480B9B28424}"/>
              </a:ext>
            </a:extLst>
          </p:cNvPr>
          <p:cNvSpPr/>
          <p:nvPr/>
        </p:nvSpPr>
        <p:spPr>
          <a:xfrm rot="2700000">
            <a:off x="8601839" y="-3113809"/>
            <a:ext cx="16514968" cy="16514619"/>
          </a:xfrm>
          <a:custGeom>
            <a:avLst/>
            <a:gdLst>
              <a:gd name="connsiteX0" fmla="*/ 7534143 w 10051814"/>
              <a:gd name="connsiteY0" fmla="*/ 5160218 h 10051602"/>
              <a:gd name="connsiteX1" fmla="*/ 10051814 w 10051814"/>
              <a:gd name="connsiteY1" fmla="*/ 5160218 h 10051602"/>
              <a:gd name="connsiteX2" fmla="*/ 10048964 w 10051814"/>
              <a:gd name="connsiteY2" fmla="*/ 5276565 h 10051602"/>
              <a:gd name="connsiteX3" fmla="*/ 5284709 w 10051814"/>
              <a:gd name="connsiteY3" fmla="*/ 10048457 h 10051602"/>
              <a:gd name="connsiteX4" fmla="*/ 5160324 w 10051814"/>
              <a:gd name="connsiteY4" fmla="*/ 10051602 h 10051602"/>
              <a:gd name="connsiteX5" fmla="*/ 5160324 w 10051814"/>
              <a:gd name="connsiteY5" fmla="*/ 7533614 h 10051602"/>
              <a:gd name="connsiteX6" fmla="*/ 5283010 w 10051814"/>
              <a:gd name="connsiteY6" fmla="*/ 7527419 h 10051602"/>
              <a:gd name="connsiteX7" fmla="*/ 7529085 w 10051814"/>
              <a:gd name="connsiteY7" fmla="*/ 5267040 h 10051602"/>
              <a:gd name="connsiteX8" fmla="*/ 0 w 10051814"/>
              <a:gd name="connsiteY8" fmla="*/ 5160218 h 10051602"/>
              <a:gd name="connsiteX9" fmla="*/ 2517672 w 10051814"/>
              <a:gd name="connsiteY9" fmla="*/ 5160218 h 10051602"/>
              <a:gd name="connsiteX10" fmla="*/ 2522729 w 10051814"/>
              <a:gd name="connsiteY10" fmla="*/ 5267040 h 10051602"/>
              <a:gd name="connsiteX11" fmla="*/ 4768804 w 10051814"/>
              <a:gd name="connsiteY11" fmla="*/ 7527419 h 10051602"/>
              <a:gd name="connsiteX12" fmla="*/ 4891490 w 10051814"/>
              <a:gd name="connsiteY12" fmla="*/ 7533614 h 10051602"/>
              <a:gd name="connsiteX13" fmla="*/ 4891490 w 10051814"/>
              <a:gd name="connsiteY13" fmla="*/ 10051602 h 10051602"/>
              <a:gd name="connsiteX14" fmla="*/ 4767105 w 10051814"/>
              <a:gd name="connsiteY14" fmla="*/ 10048457 h 10051602"/>
              <a:gd name="connsiteX15" fmla="*/ 2850 w 10051814"/>
              <a:gd name="connsiteY15" fmla="*/ 5276565 h 10051602"/>
              <a:gd name="connsiteX16" fmla="*/ 5160324 w 10051814"/>
              <a:gd name="connsiteY16" fmla="*/ 0 h 10051602"/>
              <a:gd name="connsiteX17" fmla="*/ 5284709 w 10051814"/>
              <a:gd name="connsiteY17" fmla="*/ 3145 h 10051602"/>
              <a:gd name="connsiteX18" fmla="*/ 10048964 w 10051814"/>
              <a:gd name="connsiteY18" fmla="*/ 4775037 h 10051602"/>
              <a:gd name="connsiteX19" fmla="*/ 10051814 w 10051814"/>
              <a:gd name="connsiteY19" fmla="*/ 4891384 h 10051602"/>
              <a:gd name="connsiteX20" fmla="*/ 7534143 w 10051814"/>
              <a:gd name="connsiteY20" fmla="*/ 4891384 h 10051602"/>
              <a:gd name="connsiteX21" fmla="*/ 7529085 w 10051814"/>
              <a:gd name="connsiteY21" fmla="*/ 4784563 h 10051602"/>
              <a:gd name="connsiteX22" fmla="*/ 5283010 w 10051814"/>
              <a:gd name="connsiteY22" fmla="*/ 2524184 h 10051602"/>
              <a:gd name="connsiteX23" fmla="*/ 5160324 w 10051814"/>
              <a:gd name="connsiteY23" fmla="*/ 2517989 h 10051602"/>
              <a:gd name="connsiteX24" fmla="*/ 4891490 w 10051814"/>
              <a:gd name="connsiteY24" fmla="*/ 0 h 10051602"/>
              <a:gd name="connsiteX25" fmla="*/ 4891490 w 10051814"/>
              <a:gd name="connsiteY25" fmla="*/ 2517989 h 10051602"/>
              <a:gd name="connsiteX26" fmla="*/ 4768804 w 10051814"/>
              <a:gd name="connsiteY26" fmla="*/ 2524184 h 10051602"/>
              <a:gd name="connsiteX27" fmla="*/ 2522729 w 10051814"/>
              <a:gd name="connsiteY27" fmla="*/ 4784563 h 10051602"/>
              <a:gd name="connsiteX28" fmla="*/ 2517672 w 10051814"/>
              <a:gd name="connsiteY28" fmla="*/ 4891384 h 10051602"/>
              <a:gd name="connsiteX29" fmla="*/ 0 w 10051814"/>
              <a:gd name="connsiteY29" fmla="*/ 4891384 h 10051602"/>
              <a:gd name="connsiteX30" fmla="*/ 2850 w 10051814"/>
              <a:gd name="connsiteY30" fmla="*/ 4775037 h 10051602"/>
              <a:gd name="connsiteX31" fmla="*/ 4767105 w 10051814"/>
              <a:gd name="connsiteY31" fmla="*/ 3145 h 100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51814" h="10051602">
                <a:moveTo>
                  <a:pt x="7534143" y="5160218"/>
                </a:moveTo>
                <a:lnTo>
                  <a:pt x="10051814" y="5160218"/>
                </a:lnTo>
                <a:lnTo>
                  <a:pt x="10048964" y="5276565"/>
                </a:lnTo>
                <a:cubicBezTo>
                  <a:pt x="9922506" y="7851864"/>
                  <a:pt x="7858946" y="9917968"/>
                  <a:pt x="5284709" y="10048457"/>
                </a:cubicBezTo>
                <a:lnTo>
                  <a:pt x="5160324" y="10051602"/>
                </a:lnTo>
                <a:lnTo>
                  <a:pt x="5160324" y="7533614"/>
                </a:lnTo>
                <a:lnTo>
                  <a:pt x="5283010" y="7527419"/>
                </a:lnTo>
                <a:cubicBezTo>
                  <a:pt x="6471762" y="7406694"/>
                  <a:pt x="7415732" y="6457956"/>
                  <a:pt x="7529085" y="5267040"/>
                </a:cubicBezTo>
                <a:close/>
                <a:moveTo>
                  <a:pt x="0" y="5160218"/>
                </a:moveTo>
                <a:lnTo>
                  <a:pt x="2517672" y="5160218"/>
                </a:lnTo>
                <a:lnTo>
                  <a:pt x="2522729" y="5267040"/>
                </a:lnTo>
                <a:cubicBezTo>
                  <a:pt x="2636082" y="6457956"/>
                  <a:pt x="3580053" y="7406694"/>
                  <a:pt x="4768804" y="7527419"/>
                </a:cubicBezTo>
                <a:lnTo>
                  <a:pt x="4891490" y="7533614"/>
                </a:lnTo>
                <a:lnTo>
                  <a:pt x="4891490" y="10051602"/>
                </a:lnTo>
                <a:lnTo>
                  <a:pt x="4767105" y="10048457"/>
                </a:lnTo>
                <a:cubicBezTo>
                  <a:pt x="2192868" y="9917968"/>
                  <a:pt x="129309" y="7851864"/>
                  <a:pt x="2850" y="5276565"/>
                </a:cubicBezTo>
                <a:close/>
                <a:moveTo>
                  <a:pt x="5160324" y="0"/>
                </a:moveTo>
                <a:lnTo>
                  <a:pt x="5284709" y="3145"/>
                </a:lnTo>
                <a:cubicBezTo>
                  <a:pt x="7858946" y="133634"/>
                  <a:pt x="9922506" y="2199739"/>
                  <a:pt x="10048964" y="4775037"/>
                </a:cubicBezTo>
                <a:lnTo>
                  <a:pt x="10051814" y="4891384"/>
                </a:lnTo>
                <a:lnTo>
                  <a:pt x="7534143" y="4891384"/>
                </a:lnTo>
                <a:lnTo>
                  <a:pt x="7529085" y="4784563"/>
                </a:lnTo>
                <a:cubicBezTo>
                  <a:pt x="7415732" y="3593646"/>
                  <a:pt x="6471762" y="2644908"/>
                  <a:pt x="5283010" y="2524184"/>
                </a:cubicBezTo>
                <a:lnTo>
                  <a:pt x="5160324" y="2517989"/>
                </a:lnTo>
                <a:close/>
                <a:moveTo>
                  <a:pt x="4891490" y="0"/>
                </a:moveTo>
                <a:lnTo>
                  <a:pt x="4891490" y="2517989"/>
                </a:lnTo>
                <a:lnTo>
                  <a:pt x="4768804" y="2524184"/>
                </a:lnTo>
                <a:cubicBezTo>
                  <a:pt x="3580053" y="2644908"/>
                  <a:pt x="2636082" y="3593646"/>
                  <a:pt x="2522729" y="4784563"/>
                </a:cubicBezTo>
                <a:lnTo>
                  <a:pt x="2517672" y="4891384"/>
                </a:lnTo>
                <a:lnTo>
                  <a:pt x="0" y="4891384"/>
                </a:lnTo>
                <a:lnTo>
                  <a:pt x="2850" y="4775037"/>
                </a:lnTo>
                <a:cubicBezTo>
                  <a:pt x="129309" y="2199739"/>
                  <a:pt x="2192868" y="133634"/>
                  <a:pt x="4767105" y="3145"/>
                </a:cubicBezTo>
                <a:close/>
              </a:path>
            </a:pathLst>
          </a:custGeom>
          <a:ln>
            <a:noFill/>
          </a:ln>
          <a:effectLst>
            <a:outerShdw blurRad="254000" sx="102000" sy="102000" algn="ctr"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solidFill>
                <a:schemeClr val="tx1"/>
              </a:solidFill>
            </a:endParaRPr>
          </a:p>
        </p:txBody>
      </p:sp>
      <p:sp>
        <p:nvSpPr>
          <p:cNvPr id="4" name="CaixaDeTexto 3">
            <a:extLst>
              <a:ext uri="{FF2B5EF4-FFF2-40B4-BE49-F238E27FC236}">
                <a16:creationId xmlns:a16="http://schemas.microsoft.com/office/drawing/2014/main" id="{9DC4A465-8B38-50C3-1378-0D71D4BC75B5}"/>
              </a:ext>
            </a:extLst>
          </p:cNvPr>
          <p:cNvSpPr txBox="1"/>
          <p:nvPr/>
        </p:nvSpPr>
        <p:spPr>
          <a:xfrm flipH="1">
            <a:off x="2971800" y="-680899"/>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1</a:t>
            </a:r>
          </a:p>
        </p:txBody>
      </p:sp>
      <p:sp>
        <p:nvSpPr>
          <p:cNvPr id="6" name="CaixaDeTexto 5">
            <a:extLst>
              <a:ext uri="{FF2B5EF4-FFF2-40B4-BE49-F238E27FC236}">
                <a16:creationId xmlns:a16="http://schemas.microsoft.com/office/drawing/2014/main" id="{69EA11EC-72BF-E47D-6D5A-45C00A91FC74}"/>
              </a:ext>
            </a:extLst>
          </p:cNvPr>
          <p:cNvSpPr txBox="1"/>
          <p:nvPr/>
        </p:nvSpPr>
        <p:spPr>
          <a:xfrm flipH="1">
            <a:off x="1524000" y="5353058"/>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Identificar</a:t>
            </a:r>
          </a:p>
        </p:txBody>
      </p:sp>
      <p:sp>
        <p:nvSpPr>
          <p:cNvPr id="7" name="CaixaDeTexto 6">
            <a:extLst>
              <a:ext uri="{FF2B5EF4-FFF2-40B4-BE49-F238E27FC236}">
                <a16:creationId xmlns:a16="http://schemas.microsoft.com/office/drawing/2014/main" id="{3DFE4032-01A8-97CB-3C34-2F936739DED0}"/>
              </a:ext>
            </a:extLst>
          </p:cNvPr>
          <p:cNvSpPr txBox="1"/>
          <p:nvPr/>
        </p:nvSpPr>
        <p:spPr>
          <a:xfrm flipH="1">
            <a:off x="1524000" y="6368721"/>
            <a:ext cx="6477000" cy="1938992"/>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as ameaças hereges que assolam a Igreja de Cristo nos últimos dias;</a:t>
            </a:r>
          </a:p>
        </p:txBody>
      </p:sp>
      <p:sp>
        <p:nvSpPr>
          <p:cNvPr id="8" name="CaixaDeTexto 7">
            <a:extLst>
              <a:ext uri="{FF2B5EF4-FFF2-40B4-BE49-F238E27FC236}">
                <a16:creationId xmlns:a16="http://schemas.microsoft.com/office/drawing/2014/main" id="{C24FCEFB-1EB5-268C-985C-B7FF7C11AC92}"/>
              </a:ext>
            </a:extLst>
          </p:cNvPr>
          <p:cNvSpPr txBox="1"/>
          <p:nvPr/>
        </p:nvSpPr>
        <p:spPr>
          <a:xfrm flipH="1">
            <a:off x="3124200" y="9001214"/>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2</a:t>
            </a:r>
          </a:p>
        </p:txBody>
      </p:sp>
      <p:sp>
        <p:nvSpPr>
          <p:cNvPr id="9" name="CaixaDeTexto 8">
            <a:extLst>
              <a:ext uri="{FF2B5EF4-FFF2-40B4-BE49-F238E27FC236}">
                <a16:creationId xmlns:a16="http://schemas.microsoft.com/office/drawing/2014/main" id="{1B8B5DF4-6241-BA74-E264-9C981965105B}"/>
              </a:ext>
            </a:extLst>
          </p:cNvPr>
          <p:cNvSpPr txBox="1"/>
          <p:nvPr/>
        </p:nvSpPr>
        <p:spPr>
          <a:xfrm flipH="1">
            <a:off x="1676400" y="15035171"/>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Apresentar</a:t>
            </a:r>
          </a:p>
        </p:txBody>
      </p:sp>
      <p:sp>
        <p:nvSpPr>
          <p:cNvPr id="10" name="CaixaDeTexto 9">
            <a:extLst>
              <a:ext uri="{FF2B5EF4-FFF2-40B4-BE49-F238E27FC236}">
                <a16:creationId xmlns:a16="http://schemas.microsoft.com/office/drawing/2014/main" id="{6674D607-7803-0933-415E-B38AFAFFC001}"/>
              </a:ext>
            </a:extLst>
          </p:cNvPr>
          <p:cNvSpPr txBox="1"/>
          <p:nvPr/>
        </p:nvSpPr>
        <p:spPr>
          <a:xfrm flipH="1">
            <a:off x="1676400" y="16050834"/>
            <a:ext cx="5638800" cy="1323439"/>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o conceito de Apologética Cristã</a:t>
            </a:r>
          </a:p>
        </p:txBody>
      </p:sp>
    </p:spTree>
    <p:extLst>
      <p:ext uri="{BB962C8B-B14F-4D97-AF65-F5344CB8AC3E}">
        <p14:creationId xmlns:p14="http://schemas.microsoft.com/office/powerpoint/2010/main" val="3268209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l="-20000" t="-20000" r="-20000" b="-20000"/>
          </a:stretch>
        </a:blipFill>
        <a:effectLst/>
      </p:bgPr>
    </p:bg>
    <p:spTree>
      <p:nvGrpSpPr>
        <p:cNvPr id="1" name="">
          <a:extLst>
            <a:ext uri="{FF2B5EF4-FFF2-40B4-BE49-F238E27FC236}">
              <a16:creationId xmlns:a16="http://schemas.microsoft.com/office/drawing/2014/main" id="{532A00C7-805F-AA64-8519-F855126CA10F}"/>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ED6A05A2-935C-60DB-D258-55786B20B088}"/>
              </a:ext>
            </a:extLst>
          </p:cNvPr>
          <p:cNvSpPr/>
          <p:nvPr/>
        </p:nvSpPr>
        <p:spPr>
          <a:xfrm>
            <a:off x="0" y="-28575"/>
            <a:ext cx="18288000" cy="10344150"/>
          </a:xfrm>
          <a:prstGeom prst="rect">
            <a:avLst/>
          </a:prstGeom>
          <a:gradFill flip="none" rotWithShape="1">
            <a:gsLst>
              <a:gs pos="0">
                <a:schemeClr val="tx1">
                  <a:alpha val="0"/>
                </a:schemeClr>
              </a:gs>
              <a:gs pos="84000">
                <a:schemeClr val="tx1">
                  <a:alpha val="9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useBgFill="1">
        <p:nvSpPr>
          <p:cNvPr id="5" name="Forma Livre: Forma 4">
            <a:extLst>
              <a:ext uri="{FF2B5EF4-FFF2-40B4-BE49-F238E27FC236}">
                <a16:creationId xmlns:a16="http://schemas.microsoft.com/office/drawing/2014/main" id="{9D9DB49F-DF3E-8045-96DE-DA38DEB29FB0}"/>
              </a:ext>
            </a:extLst>
          </p:cNvPr>
          <p:cNvSpPr/>
          <p:nvPr/>
        </p:nvSpPr>
        <p:spPr>
          <a:xfrm rot="8100000">
            <a:off x="8601839" y="-3113809"/>
            <a:ext cx="16514968" cy="16514619"/>
          </a:xfrm>
          <a:custGeom>
            <a:avLst/>
            <a:gdLst>
              <a:gd name="connsiteX0" fmla="*/ 7534143 w 10051814"/>
              <a:gd name="connsiteY0" fmla="*/ 5160218 h 10051602"/>
              <a:gd name="connsiteX1" fmla="*/ 10051814 w 10051814"/>
              <a:gd name="connsiteY1" fmla="*/ 5160218 h 10051602"/>
              <a:gd name="connsiteX2" fmla="*/ 10048964 w 10051814"/>
              <a:gd name="connsiteY2" fmla="*/ 5276565 h 10051602"/>
              <a:gd name="connsiteX3" fmla="*/ 5284709 w 10051814"/>
              <a:gd name="connsiteY3" fmla="*/ 10048457 h 10051602"/>
              <a:gd name="connsiteX4" fmla="*/ 5160324 w 10051814"/>
              <a:gd name="connsiteY4" fmla="*/ 10051602 h 10051602"/>
              <a:gd name="connsiteX5" fmla="*/ 5160324 w 10051814"/>
              <a:gd name="connsiteY5" fmla="*/ 7533614 h 10051602"/>
              <a:gd name="connsiteX6" fmla="*/ 5283010 w 10051814"/>
              <a:gd name="connsiteY6" fmla="*/ 7527419 h 10051602"/>
              <a:gd name="connsiteX7" fmla="*/ 7529085 w 10051814"/>
              <a:gd name="connsiteY7" fmla="*/ 5267040 h 10051602"/>
              <a:gd name="connsiteX8" fmla="*/ 0 w 10051814"/>
              <a:gd name="connsiteY8" fmla="*/ 5160218 h 10051602"/>
              <a:gd name="connsiteX9" fmla="*/ 2517672 w 10051814"/>
              <a:gd name="connsiteY9" fmla="*/ 5160218 h 10051602"/>
              <a:gd name="connsiteX10" fmla="*/ 2522729 w 10051814"/>
              <a:gd name="connsiteY10" fmla="*/ 5267040 h 10051602"/>
              <a:gd name="connsiteX11" fmla="*/ 4768804 w 10051814"/>
              <a:gd name="connsiteY11" fmla="*/ 7527419 h 10051602"/>
              <a:gd name="connsiteX12" fmla="*/ 4891490 w 10051814"/>
              <a:gd name="connsiteY12" fmla="*/ 7533614 h 10051602"/>
              <a:gd name="connsiteX13" fmla="*/ 4891490 w 10051814"/>
              <a:gd name="connsiteY13" fmla="*/ 10051602 h 10051602"/>
              <a:gd name="connsiteX14" fmla="*/ 4767105 w 10051814"/>
              <a:gd name="connsiteY14" fmla="*/ 10048457 h 10051602"/>
              <a:gd name="connsiteX15" fmla="*/ 2850 w 10051814"/>
              <a:gd name="connsiteY15" fmla="*/ 5276565 h 10051602"/>
              <a:gd name="connsiteX16" fmla="*/ 5160324 w 10051814"/>
              <a:gd name="connsiteY16" fmla="*/ 0 h 10051602"/>
              <a:gd name="connsiteX17" fmla="*/ 5284709 w 10051814"/>
              <a:gd name="connsiteY17" fmla="*/ 3145 h 10051602"/>
              <a:gd name="connsiteX18" fmla="*/ 10048964 w 10051814"/>
              <a:gd name="connsiteY18" fmla="*/ 4775037 h 10051602"/>
              <a:gd name="connsiteX19" fmla="*/ 10051814 w 10051814"/>
              <a:gd name="connsiteY19" fmla="*/ 4891384 h 10051602"/>
              <a:gd name="connsiteX20" fmla="*/ 7534143 w 10051814"/>
              <a:gd name="connsiteY20" fmla="*/ 4891384 h 10051602"/>
              <a:gd name="connsiteX21" fmla="*/ 7529085 w 10051814"/>
              <a:gd name="connsiteY21" fmla="*/ 4784563 h 10051602"/>
              <a:gd name="connsiteX22" fmla="*/ 5283010 w 10051814"/>
              <a:gd name="connsiteY22" fmla="*/ 2524184 h 10051602"/>
              <a:gd name="connsiteX23" fmla="*/ 5160324 w 10051814"/>
              <a:gd name="connsiteY23" fmla="*/ 2517989 h 10051602"/>
              <a:gd name="connsiteX24" fmla="*/ 4891490 w 10051814"/>
              <a:gd name="connsiteY24" fmla="*/ 0 h 10051602"/>
              <a:gd name="connsiteX25" fmla="*/ 4891490 w 10051814"/>
              <a:gd name="connsiteY25" fmla="*/ 2517989 h 10051602"/>
              <a:gd name="connsiteX26" fmla="*/ 4768804 w 10051814"/>
              <a:gd name="connsiteY26" fmla="*/ 2524184 h 10051602"/>
              <a:gd name="connsiteX27" fmla="*/ 2522729 w 10051814"/>
              <a:gd name="connsiteY27" fmla="*/ 4784563 h 10051602"/>
              <a:gd name="connsiteX28" fmla="*/ 2517672 w 10051814"/>
              <a:gd name="connsiteY28" fmla="*/ 4891384 h 10051602"/>
              <a:gd name="connsiteX29" fmla="*/ 0 w 10051814"/>
              <a:gd name="connsiteY29" fmla="*/ 4891384 h 10051602"/>
              <a:gd name="connsiteX30" fmla="*/ 2850 w 10051814"/>
              <a:gd name="connsiteY30" fmla="*/ 4775037 h 10051602"/>
              <a:gd name="connsiteX31" fmla="*/ 4767105 w 10051814"/>
              <a:gd name="connsiteY31" fmla="*/ 3145 h 100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51814" h="10051602">
                <a:moveTo>
                  <a:pt x="7534143" y="5160218"/>
                </a:moveTo>
                <a:lnTo>
                  <a:pt x="10051814" y="5160218"/>
                </a:lnTo>
                <a:lnTo>
                  <a:pt x="10048964" y="5276565"/>
                </a:lnTo>
                <a:cubicBezTo>
                  <a:pt x="9922506" y="7851864"/>
                  <a:pt x="7858946" y="9917968"/>
                  <a:pt x="5284709" y="10048457"/>
                </a:cubicBezTo>
                <a:lnTo>
                  <a:pt x="5160324" y="10051602"/>
                </a:lnTo>
                <a:lnTo>
                  <a:pt x="5160324" y="7533614"/>
                </a:lnTo>
                <a:lnTo>
                  <a:pt x="5283010" y="7527419"/>
                </a:lnTo>
                <a:cubicBezTo>
                  <a:pt x="6471762" y="7406694"/>
                  <a:pt x="7415732" y="6457956"/>
                  <a:pt x="7529085" y="5267040"/>
                </a:cubicBezTo>
                <a:close/>
                <a:moveTo>
                  <a:pt x="0" y="5160218"/>
                </a:moveTo>
                <a:lnTo>
                  <a:pt x="2517672" y="5160218"/>
                </a:lnTo>
                <a:lnTo>
                  <a:pt x="2522729" y="5267040"/>
                </a:lnTo>
                <a:cubicBezTo>
                  <a:pt x="2636082" y="6457956"/>
                  <a:pt x="3580053" y="7406694"/>
                  <a:pt x="4768804" y="7527419"/>
                </a:cubicBezTo>
                <a:lnTo>
                  <a:pt x="4891490" y="7533614"/>
                </a:lnTo>
                <a:lnTo>
                  <a:pt x="4891490" y="10051602"/>
                </a:lnTo>
                <a:lnTo>
                  <a:pt x="4767105" y="10048457"/>
                </a:lnTo>
                <a:cubicBezTo>
                  <a:pt x="2192868" y="9917968"/>
                  <a:pt x="129309" y="7851864"/>
                  <a:pt x="2850" y="5276565"/>
                </a:cubicBezTo>
                <a:close/>
                <a:moveTo>
                  <a:pt x="5160324" y="0"/>
                </a:moveTo>
                <a:lnTo>
                  <a:pt x="5284709" y="3145"/>
                </a:lnTo>
                <a:cubicBezTo>
                  <a:pt x="7858946" y="133634"/>
                  <a:pt x="9922506" y="2199739"/>
                  <a:pt x="10048964" y="4775037"/>
                </a:cubicBezTo>
                <a:lnTo>
                  <a:pt x="10051814" y="4891384"/>
                </a:lnTo>
                <a:lnTo>
                  <a:pt x="7534143" y="4891384"/>
                </a:lnTo>
                <a:lnTo>
                  <a:pt x="7529085" y="4784563"/>
                </a:lnTo>
                <a:cubicBezTo>
                  <a:pt x="7415732" y="3593646"/>
                  <a:pt x="6471762" y="2644908"/>
                  <a:pt x="5283010" y="2524184"/>
                </a:cubicBezTo>
                <a:lnTo>
                  <a:pt x="5160324" y="2517989"/>
                </a:lnTo>
                <a:close/>
                <a:moveTo>
                  <a:pt x="4891490" y="0"/>
                </a:moveTo>
                <a:lnTo>
                  <a:pt x="4891490" y="2517989"/>
                </a:lnTo>
                <a:lnTo>
                  <a:pt x="4768804" y="2524184"/>
                </a:lnTo>
                <a:cubicBezTo>
                  <a:pt x="3580053" y="2644908"/>
                  <a:pt x="2636082" y="3593646"/>
                  <a:pt x="2522729" y="4784563"/>
                </a:cubicBezTo>
                <a:lnTo>
                  <a:pt x="2517672" y="4891384"/>
                </a:lnTo>
                <a:lnTo>
                  <a:pt x="0" y="4891384"/>
                </a:lnTo>
                <a:lnTo>
                  <a:pt x="2850" y="4775037"/>
                </a:lnTo>
                <a:cubicBezTo>
                  <a:pt x="129309" y="2199739"/>
                  <a:pt x="2192868" y="133634"/>
                  <a:pt x="4767105" y="3145"/>
                </a:cubicBezTo>
                <a:close/>
              </a:path>
            </a:pathLst>
          </a:custGeom>
          <a:ln>
            <a:noFill/>
          </a:ln>
          <a:effectLst>
            <a:outerShdw blurRad="254000" sx="102000" sy="102000" algn="ctr"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solidFill>
                <a:schemeClr val="tx1"/>
              </a:solidFill>
            </a:endParaRPr>
          </a:p>
        </p:txBody>
      </p:sp>
      <p:sp>
        <p:nvSpPr>
          <p:cNvPr id="2" name="CaixaDeTexto 1">
            <a:extLst>
              <a:ext uri="{FF2B5EF4-FFF2-40B4-BE49-F238E27FC236}">
                <a16:creationId xmlns:a16="http://schemas.microsoft.com/office/drawing/2014/main" id="{9F2BEA48-6837-365E-8908-FBD064E86FCE}"/>
              </a:ext>
            </a:extLst>
          </p:cNvPr>
          <p:cNvSpPr txBox="1"/>
          <p:nvPr/>
        </p:nvSpPr>
        <p:spPr>
          <a:xfrm flipH="1">
            <a:off x="3124200" y="-268988"/>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2</a:t>
            </a:r>
          </a:p>
        </p:txBody>
      </p:sp>
      <p:sp>
        <p:nvSpPr>
          <p:cNvPr id="4" name="CaixaDeTexto 3">
            <a:extLst>
              <a:ext uri="{FF2B5EF4-FFF2-40B4-BE49-F238E27FC236}">
                <a16:creationId xmlns:a16="http://schemas.microsoft.com/office/drawing/2014/main" id="{B446601E-F382-67CA-E6CE-2F938E1345BD}"/>
              </a:ext>
            </a:extLst>
          </p:cNvPr>
          <p:cNvSpPr txBox="1"/>
          <p:nvPr/>
        </p:nvSpPr>
        <p:spPr>
          <a:xfrm flipH="1">
            <a:off x="1676400" y="5764969"/>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Apresentar</a:t>
            </a:r>
          </a:p>
        </p:txBody>
      </p:sp>
      <p:sp>
        <p:nvSpPr>
          <p:cNvPr id="6" name="CaixaDeTexto 5">
            <a:extLst>
              <a:ext uri="{FF2B5EF4-FFF2-40B4-BE49-F238E27FC236}">
                <a16:creationId xmlns:a16="http://schemas.microsoft.com/office/drawing/2014/main" id="{4301BD59-78F7-167B-D152-51EDD72FD9CC}"/>
              </a:ext>
            </a:extLst>
          </p:cNvPr>
          <p:cNvSpPr txBox="1"/>
          <p:nvPr/>
        </p:nvSpPr>
        <p:spPr>
          <a:xfrm flipH="1">
            <a:off x="1676400" y="6780632"/>
            <a:ext cx="5638800" cy="1323439"/>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o conceito de Apologética Cristã</a:t>
            </a:r>
          </a:p>
        </p:txBody>
      </p:sp>
      <p:sp>
        <p:nvSpPr>
          <p:cNvPr id="7" name="CaixaDeTexto 6">
            <a:extLst>
              <a:ext uri="{FF2B5EF4-FFF2-40B4-BE49-F238E27FC236}">
                <a16:creationId xmlns:a16="http://schemas.microsoft.com/office/drawing/2014/main" id="{AB5FBB87-E276-DAA6-60E7-6F7D9B680A60}"/>
              </a:ext>
            </a:extLst>
          </p:cNvPr>
          <p:cNvSpPr txBox="1"/>
          <p:nvPr/>
        </p:nvSpPr>
        <p:spPr>
          <a:xfrm flipH="1">
            <a:off x="3124200" y="8944056"/>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3</a:t>
            </a:r>
          </a:p>
        </p:txBody>
      </p:sp>
      <p:sp>
        <p:nvSpPr>
          <p:cNvPr id="8" name="CaixaDeTexto 7">
            <a:extLst>
              <a:ext uri="{FF2B5EF4-FFF2-40B4-BE49-F238E27FC236}">
                <a16:creationId xmlns:a16="http://schemas.microsoft.com/office/drawing/2014/main" id="{504C2D35-8838-3E63-4F7C-D329B5F42748}"/>
              </a:ext>
            </a:extLst>
          </p:cNvPr>
          <p:cNvSpPr txBox="1"/>
          <p:nvPr/>
        </p:nvSpPr>
        <p:spPr>
          <a:xfrm flipH="1">
            <a:off x="1676400" y="14978013"/>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Definir</a:t>
            </a:r>
          </a:p>
        </p:txBody>
      </p:sp>
      <p:sp>
        <p:nvSpPr>
          <p:cNvPr id="9" name="CaixaDeTexto 8">
            <a:extLst>
              <a:ext uri="{FF2B5EF4-FFF2-40B4-BE49-F238E27FC236}">
                <a16:creationId xmlns:a16="http://schemas.microsoft.com/office/drawing/2014/main" id="{5AD153EF-F70E-BCB1-F616-29EBE807EF67}"/>
              </a:ext>
            </a:extLst>
          </p:cNvPr>
          <p:cNvSpPr txBox="1"/>
          <p:nvPr/>
        </p:nvSpPr>
        <p:spPr>
          <a:xfrm flipH="1">
            <a:off x="1676400" y="15993676"/>
            <a:ext cx="5638800" cy="707886"/>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o que são as heresias</a:t>
            </a:r>
          </a:p>
        </p:txBody>
      </p:sp>
    </p:spTree>
    <p:extLst>
      <p:ext uri="{BB962C8B-B14F-4D97-AF65-F5344CB8AC3E}">
        <p14:creationId xmlns:p14="http://schemas.microsoft.com/office/powerpoint/2010/main" val="3992246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9000" b="-9000"/>
          </a:stretch>
        </a:blipFill>
        <a:effectLst/>
      </p:bgPr>
    </p:bg>
    <p:spTree>
      <p:nvGrpSpPr>
        <p:cNvPr id="1" name="">
          <a:extLst>
            <a:ext uri="{FF2B5EF4-FFF2-40B4-BE49-F238E27FC236}">
              <a16:creationId xmlns:a16="http://schemas.microsoft.com/office/drawing/2014/main" id="{99C7C4B2-5449-63B9-F1B9-B1D3B81C9EA2}"/>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ACF0AD55-0875-5EB5-C24D-C626CDAD5A55}"/>
              </a:ext>
            </a:extLst>
          </p:cNvPr>
          <p:cNvSpPr/>
          <p:nvPr/>
        </p:nvSpPr>
        <p:spPr>
          <a:xfrm>
            <a:off x="0" y="-28575"/>
            <a:ext cx="18288000" cy="10344150"/>
          </a:xfrm>
          <a:prstGeom prst="rect">
            <a:avLst/>
          </a:prstGeom>
          <a:gradFill flip="none" rotWithShape="1">
            <a:gsLst>
              <a:gs pos="0">
                <a:schemeClr val="tx1">
                  <a:alpha val="0"/>
                </a:schemeClr>
              </a:gs>
              <a:gs pos="86000">
                <a:schemeClr val="tx1">
                  <a:alpha val="9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useBgFill="1">
        <p:nvSpPr>
          <p:cNvPr id="5" name="Forma Livre: Forma 4">
            <a:extLst>
              <a:ext uri="{FF2B5EF4-FFF2-40B4-BE49-F238E27FC236}">
                <a16:creationId xmlns:a16="http://schemas.microsoft.com/office/drawing/2014/main" id="{19F07693-5D86-8B71-8CA9-140E9AD3B76D}"/>
              </a:ext>
            </a:extLst>
          </p:cNvPr>
          <p:cNvSpPr/>
          <p:nvPr/>
        </p:nvSpPr>
        <p:spPr>
          <a:xfrm rot="13500000">
            <a:off x="8601839" y="-3113809"/>
            <a:ext cx="16514968" cy="16514619"/>
          </a:xfrm>
          <a:custGeom>
            <a:avLst/>
            <a:gdLst>
              <a:gd name="connsiteX0" fmla="*/ 7534143 w 10051814"/>
              <a:gd name="connsiteY0" fmla="*/ 5160218 h 10051602"/>
              <a:gd name="connsiteX1" fmla="*/ 10051814 w 10051814"/>
              <a:gd name="connsiteY1" fmla="*/ 5160218 h 10051602"/>
              <a:gd name="connsiteX2" fmla="*/ 10048964 w 10051814"/>
              <a:gd name="connsiteY2" fmla="*/ 5276565 h 10051602"/>
              <a:gd name="connsiteX3" fmla="*/ 5284709 w 10051814"/>
              <a:gd name="connsiteY3" fmla="*/ 10048457 h 10051602"/>
              <a:gd name="connsiteX4" fmla="*/ 5160324 w 10051814"/>
              <a:gd name="connsiteY4" fmla="*/ 10051602 h 10051602"/>
              <a:gd name="connsiteX5" fmla="*/ 5160324 w 10051814"/>
              <a:gd name="connsiteY5" fmla="*/ 7533614 h 10051602"/>
              <a:gd name="connsiteX6" fmla="*/ 5283010 w 10051814"/>
              <a:gd name="connsiteY6" fmla="*/ 7527419 h 10051602"/>
              <a:gd name="connsiteX7" fmla="*/ 7529085 w 10051814"/>
              <a:gd name="connsiteY7" fmla="*/ 5267040 h 10051602"/>
              <a:gd name="connsiteX8" fmla="*/ 0 w 10051814"/>
              <a:gd name="connsiteY8" fmla="*/ 5160218 h 10051602"/>
              <a:gd name="connsiteX9" fmla="*/ 2517672 w 10051814"/>
              <a:gd name="connsiteY9" fmla="*/ 5160218 h 10051602"/>
              <a:gd name="connsiteX10" fmla="*/ 2522729 w 10051814"/>
              <a:gd name="connsiteY10" fmla="*/ 5267040 h 10051602"/>
              <a:gd name="connsiteX11" fmla="*/ 4768804 w 10051814"/>
              <a:gd name="connsiteY11" fmla="*/ 7527419 h 10051602"/>
              <a:gd name="connsiteX12" fmla="*/ 4891490 w 10051814"/>
              <a:gd name="connsiteY12" fmla="*/ 7533614 h 10051602"/>
              <a:gd name="connsiteX13" fmla="*/ 4891490 w 10051814"/>
              <a:gd name="connsiteY13" fmla="*/ 10051602 h 10051602"/>
              <a:gd name="connsiteX14" fmla="*/ 4767105 w 10051814"/>
              <a:gd name="connsiteY14" fmla="*/ 10048457 h 10051602"/>
              <a:gd name="connsiteX15" fmla="*/ 2850 w 10051814"/>
              <a:gd name="connsiteY15" fmla="*/ 5276565 h 10051602"/>
              <a:gd name="connsiteX16" fmla="*/ 5160324 w 10051814"/>
              <a:gd name="connsiteY16" fmla="*/ 0 h 10051602"/>
              <a:gd name="connsiteX17" fmla="*/ 5284709 w 10051814"/>
              <a:gd name="connsiteY17" fmla="*/ 3145 h 10051602"/>
              <a:gd name="connsiteX18" fmla="*/ 10048964 w 10051814"/>
              <a:gd name="connsiteY18" fmla="*/ 4775037 h 10051602"/>
              <a:gd name="connsiteX19" fmla="*/ 10051814 w 10051814"/>
              <a:gd name="connsiteY19" fmla="*/ 4891384 h 10051602"/>
              <a:gd name="connsiteX20" fmla="*/ 7534143 w 10051814"/>
              <a:gd name="connsiteY20" fmla="*/ 4891384 h 10051602"/>
              <a:gd name="connsiteX21" fmla="*/ 7529085 w 10051814"/>
              <a:gd name="connsiteY21" fmla="*/ 4784563 h 10051602"/>
              <a:gd name="connsiteX22" fmla="*/ 5283010 w 10051814"/>
              <a:gd name="connsiteY22" fmla="*/ 2524184 h 10051602"/>
              <a:gd name="connsiteX23" fmla="*/ 5160324 w 10051814"/>
              <a:gd name="connsiteY23" fmla="*/ 2517989 h 10051602"/>
              <a:gd name="connsiteX24" fmla="*/ 4891490 w 10051814"/>
              <a:gd name="connsiteY24" fmla="*/ 0 h 10051602"/>
              <a:gd name="connsiteX25" fmla="*/ 4891490 w 10051814"/>
              <a:gd name="connsiteY25" fmla="*/ 2517989 h 10051602"/>
              <a:gd name="connsiteX26" fmla="*/ 4768804 w 10051814"/>
              <a:gd name="connsiteY26" fmla="*/ 2524184 h 10051602"/>
              <a:gd name="connsiteX27" fmla="*/ 2522729 w 10051814"/>
              <a:gd name="connsiteY27" fmla="*/ 4784563 h 10051602"/>
              <a:gd name="connsiteX28" fmla="*/ 2517672 w 10051814"/>
              <a:gd name="connsiteY28" fmla="*/ 4891384 h 10051602"/>
              <a:gd name="connsiteX29" fmla="*/ 0 w 10051814"/>
              <a:gd name="connsiteY29" fmla="*/ 4891384 h 10051602"/>
              <a:gd name="connsiteX30" fmla="*/ 2850 w 10051814"/>
              <a:gd name="connsiteY30" fmla="*/ 4775037 h 10051602"/>
              <a:gd name="connsiteX31" fmla="*/ 4767105 w 10051814"/>
              <a:gd name="connsiteY31" fmla="*/ 3145 h 100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51814" h="10051602">
                <a:moveTo>
                  <a:pt x="7534143" y="5160218"/>
                </a:moveTo>
                <a:lnTo>
                  <a:pt x="10051814" y="5160218"/>
                </a:lnTo>
                <a:lnTo>
                  <a:pt x="10048964" y="5276565"/>
                </a:lnTo>
                <a:cubicBezTo>
                  <a:pt x="9922506" y="7851864"/>
                  <a:pt x="7858946" y="9917968"/>
                  <a:pt x="5284709" y="10048457"/>
                </a:cubicBezTo>
                <a:lnTo>
                  <a:pt x="5160324" y="10051602"/>
                </a:lnTo>
                <a:lnTo>
                  <a:pt x="5160324" y="7533614"/>
                </a:lnTo>
                <a:lnTo>
                  <a:pt x="5283010" y="7527419"/>
                </a:lnTo>
                <a:cubicBezTo>
                  <a:pt x="6471762" y="7406694"/>
                  <a:pt x="7415732" y="6457956"/>
                  <a:pt x="7529085" y="5267040"/>
                </a:cubicBezTo>
                <a:close/>
                <a:moveTo>
                  <a:pt x="0" y="5160218"/>
                </a:moveTo>
                <a:lnTo>
                  <a:pt x="2517672" y="5160218"/>
                </a:lnTo>
                <a:lnTo>
                  <a:pt x="2522729" y="5267040"/>
                </a:lnTo>
                <a:cubicBezTo>
                  <a:pt x="2636082" y="6457956"/>
                  <a:pt x="3580053" y="7406694"/>
                  <a:pt x="4768804" y="7527419"/>
                </a:cubicBezTo>
                <a:lnTo>
                  <a:pt x="4891490" y="7533614"/>
                </a:lnTo>
                <a:lnTo>
                  <a:pt x="4891490" y="10051602"/>
                </a:lnTo>
                <a:lnTo>
                  <a:pt x="4767105" y="10048457"/>
                </a:lnTo>
                <a:cubicBezTo>
                  <a:pt x="2192868" y="9917968"/>
                  <a:pt x="129309" y="7851864"/>
                  <a:pt x="2850" y="5276565"/>
                </a:cubicBezTo>
                <a:close/>
                <a:moveTo>
                  <a:pt x="5160324" y="0"/>
                </a:moveTo>
                <a:lnTo>
                  <a:pt x="5284709" y="3145"/>
                </a:lnTo>
                <a:cubicBezTo>
                  <a:pt x="7858946" y="133634"/>
                  <a:pt x="9922506" y="2199739"/>
                  <a:pt x="10048964" y="4775037"/>
                </a:cubicBezTo>
                <a:lnTo>
                  <a:pt x="10051814" y="4891384"/>
                </a:lnTo>
                <a:lnTo>
                  <a:pt x="7534143" y="4891384"/>
                </a:lnTo>
                <a:lnTo>
                  <a:pt x="7529085" y="4784563"/>
                </a:lnTo>
                <a:cubicBezTo>
                  <a:pt x="7415732" y="3593646"/>
                  <a:pt x="6471762" y="2644908"/>
                  <a:pt x="5283010" y="2524184"/>
                </a:cubicBezTo>
                <a:lnTo>
                  <a:pt x="5160324" y="2517989"/>
                </a:lnTo>
                <a:close/>
                <a:moveTo>
                  <a:pt x="4891490" y="0"/>
                </a:moveTo>
                <a:lnTo>
                  <a:pt x="4891490" y="2517989"/>
                </a:lnTo>
                <a:lnTo>
                  <a:pt x="4768804" y="2524184"/>
                </a:lnTo>
                <a:cubicBezTo>
                  <a:pt x="3580053" y="2644908"/>
                  <a:pt x="2636082" y="3593646"/>
                  <a:pt x="2522729" y="4784563"/>
                </a:cubicBezTo>
                <a:lnTo>
                  <a:pt x="2517672" y="4891384"/>
                </a:lnTo>
                <a:lnTo>
                  <a:pt x="0" y="4891384"/>
                </a:lnTo>
                <a:lnTo>
                  <a:pt x="2850" y="4775037"/>
                </a:lnTo>
                <a:cubicBezTo>
                  <a:pt x="129309" y="2199739"/>
                  <a:pt x="2192868" y="133634"/>
                  <a:pt x="4767105" y="3145"/>
                </a:cubicBezTo>
                <a:close/>
              </a:path>
            </a:pathLst>
          </a:custGeom>
          <a:ln>
            <a:noFill/>
          </a:ln>
          <a:effectLst>
            <a:outerShdw blurRad="254000" sx="102000" sy="102000" algn="ctr"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solidFill>
                <a:schemeClr val="tx1"/>
              </a:solidFill>
            </a:endParaRPr>
          </a:p>
        </p:txBody>
      </p:sp>
      <p:sp>
        <p:nvSpPr>
          <p:cNvPr id="8" name="CaixaDeTexto 7">
            <a:extLst>
              <a:ext uri="{FF2B5EF4-FFF2-40B4-BE49-F238E27FC236}">
                <a16:creationId xmlns:a16="http://schemas.microsoft.com/office/drawing/2014/main" id="{9D75D24A-F5A8-5EE9-AEAD-DB6345F8D70A}"/>
              </a:ext>
            </a:extLst>
          </p:cNvPr>
          <p:cNvSpPr txBox="1"/>
          <p:nvPr/>
        </p:nvSpPr>
        <p:spPr>
          <a:xfrm flipH="1">
            <a:off x="3124200" y="-9022544"/>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2</a:t>
            </a:r>
          </a:p>
        </p:txBody>
      </p:sp>
      <p:sp>
        <p:nvSpPr>
          <p:cNvPr id="9" name="CaixaDeTexto 8">
            <a:extLst>
              <a:ext uri="{FF2B5EF4-FFF2-40B4-BE49-F238E27FC236}">
                <a16:creationId xmlns:a16="http://schemas.microsoft.com/office/drawing/2014/main" id="{CB10BCE5-CF5D-F1BB-6B5F-9BC88F86BD27}"/>
              </a:ext>
            </a:extLst>
          </p:cNvPr>
          <p:cNvSpPr txBox="1"/>
          <p:nvPr/>
        </p:nvSpPr>
        <p:spPr>
          <a:xfrm flipH="1">
            <a:off x="1676400" y="-2988587"/>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Apresentar</a:t>
            </a:r>
          </a:p>
        </p:txBody>
      </p:sp>
      <p:sp>
        <p:nvSpPr>
          <p:cNvPr id="10" name="CaixaDeTexto 9">
            <a:extLst>
              <a:ext uri="{FF2B5EF4-FFF2-40B4-BE49-F238E27FC236}">
                <a16:creationId xmlns:a16="http://schemas.microsoft.com/office/drawing/2014/main" id="{ACF2EDB0-A8A3-8478-7BC0-4E65AD98C8B2}"/>
              </a:ext>
            </a:extLst>
          </p:cNvPr>
          <p:cNvSpPr txBox="1"/>
          <p:nvPr/>
        </p:nvSpPr>
        <p:spPr>
          <a:xfrm flipH="1">
            <a:off x="1676400" y="-1972924"/>
            <a:ext cx="5638800" cy="1323439"/>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o conceito de Apologética Cristã</a:t>
            </a:r>
          </a:p>
        </p:txBody>
      </p:sp>
      <p:sp>
        <p:nvSpPr>
          <p:cNvPr id="11" name="CaixaDeTexto 10">
            <a:extLst>
              <a:ext uri="{FF2B5EF4-FFF2-40B4-BE49-F238E27FC236}">
                <a16:creationId xmlns:a16="http://schemas.microsoft.com/office/drawing/2014/main" id="{ABC414E2-3EFA-A4C3-C054-B952EA849F66}"/>
              </a:ext>
            </a:extLst>
          </p:cNvPr>
          <p:cNvSpPr txBox="1"/>
          <p:nvPr/>
        </p:nvSpPr>
        <p:spPr>
          <a:xfrm flipH="1">
            <a:off x="3124200" y="190500"/>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3</a:t>
            </a:r>
          </a:p>
        </p:txBody>
      </p:sp>
      <p:sp>
        <p:nvSpPr>
          <p:cNvPr id="12" name="CaixaDeTexto 11">
            <a:extLst>
              <a:ext uri="{FF2B5EF4-FFF2-40B4-BE49-F238E27FC236}">
                <a16:creationId xmlns:a16="http://schemas.microsoft.com/office/drawing/2014/main" id="{FB648508-6212-9A17-8C78-909508B0D2BA}"/>
              </a:ext>
            </a:extLst>
          </p:cNvPr>
          <p:cNvSpPr txBox="1"/>
          <p:nvPr/>
        </p:nvSpPr>
        <p:spPr>
          <a:xfrm flipH="1">
            <a:off x="1676400" y="6224457"/>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Definir</a:t>
            </a:r>
          </a:p>
        </p:txBody>
      </p:sp>
      <p:sp>
        <p:nvSpPr>
          <p:cNvPr id="13" name="CaixaDeTexto 12">
            <a:extLst>
              <a:ext uri="{FF2B5EF4-FFF2-40B4-BE49-F238E27FC236}">
                <a16:creationId xmlns:a16="http://schemas.microsoft.com/office/drawing/2014/main" id="{E4EDD049-97C9-91A2-2CB5-BADEBC930016}"/>
              </a:ext>
            </a:extLst>
          </p:cNvPr>
          <p:cNvSpPr txBox="1"/>
          <p:nvPr/>
        </p:nvSpPr>
        <p:spPr>
          <a:xfrm flipH="1">
            <a:off x="1676400" y="7240120"/>
            <a:ext cx="5638800" cy="707886"/>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o que são as heresias</a:t>
            </a:r>
          </a:p>
        </p:txBody>
      </p:sp>
    </p:spTree>
    <p:extLst>
      <p:ext uri="{BB962C8B-B14F-4D97-AF65-F5344CB8AC3E}">
        <p14:creationId xmlns:p14="http://schemas.microsoft.com/office/powerpoint/2010/main" val="1123567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BA09E964-9BED-A613-BC3E-8C28AFA546A6}"/>
              </a:ext>
            </a:extLst>
          </p:cNvPr>
          <p:cNvSpPr/>
          <p:nvPr/>
        </p:nvSpPr>
        <p:spPr>
          <a:xfrm>
            <a:off x="0" y="-28575"/>
            <a:ext cx="18288000" cy="10344150"/>
          </a:xfrm>
          <a:prstGeom prst="rect">
            <a:avLst/>
          </a:prstGeom>
          <a:gradFill flip="none" rotWithShape="1">
            <a:gsLst>
              <a:gs pos="0">
                <a:srgbClr val="254259">
                  <a:alpha val="79000"/>
                </a:srgbClr>
              </a:gs>
              <a:gs pos="100000">
                <a:schemeClr val="tx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D86EDC99-9C3D-6EE1-4B66-16E467C7F152}"/>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352550" y="3765528"/>
            <a:ext cx="1530372" cy="1530372"/>
          </a:xfrm>
          <a:prstGeom prst="rect">
            <a:avLst/>
          </a:prstGeom>
        </p:spPr>
      </p:pic>
      <p:sp>
        <p:nvSpPr>
          <p:cNvPr id="12" name="CaixaDeTexto 11">
            <a:extLst>
              <a:ext uri="{FF2B5EF4-FFF2-40B4-BE49-F238E27FC236}">
                <a16:creationId xmlns:a16="http://schemas.microsoft.com/office/drawing/2014/main" id="{B99385EB-6611-4CD6-8083-B636EFE87CEC}"/>
              </a:ext>
            </a:extLst>
          </p:cNvPr>
          <p:cNvSpPr txBox="1"/>
          <p:nvPr/>
        </p:nvSpPr>
        <p:spPr>
          <a:xfrm>
            <a:off x="1371600" y="5295900"/>
            <a:ext cx="8207316" cy="4154984"/>
          </a:xfrm>
          <a:prstGeom prst="rect">
            <a:avLst/>
          </a:prstGeom>
          <a:noFill/>
          <a:effectLst/>
        </p:spPr>
        <p:txBody>
          <a:bodyPr wrap="square" rtlCol="0">
            <a:spAutoFit/>
          </a:bodyPr>
          <a:lstStyle/>
          <a:p>
            <a:pPr lvl="0"/>
            <a:r>
              <a:rPr lang="pt-BR" sz="8800" b="1" dirty="0">
                <a:gradFill>
                  <a:gsLst>
                    <a:gs pos="0">
                      <a:schemeClr val="accent1">
                        <a:lumMod val="20000"/>
                        <a:lumOff val="80000"/>
                      </a:schemeClr>
                    </a:gs>
                    <a:gs pos="100000">
                      <a:schemeClr val="accent1">
                        <a:lumMod val="60000"/>
                        <a:lumOff val="40000"/>
                      </a:schemeClr>
                    </a:gs>
                  </a:gsLst>
                  <a:lin ang="10800000" scaled="1"/>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 AMEAÇAS DOS LOBOS VORAZES</a:t>
            </a:r>
          </a:p>
        </p:txBody>
      </p:sp>
      <p:sp>
        <p:nvSpPr>
          <p:cNvPr id="16" name="CaixaDeTexto 15">
            <a:extLst>
              <a:ext uri="{FF2B5EF4-FFF2-40B4-BE49-F238E27FC236}">
                <a16:creationId xmlns:a16="http://schemas.microsoft.com/office/drawing/2014/main" id="{0690B35B-776D-7B3F-1E6F-C6812378CB6D}"/>
              </a:ext>
            </a:extLst>
          </p:cNvPr>
          <p:cNvSpPr txBox="1"/>
          <p:nvPr/>
        </p:nvSpPr>
        <p:spPr>
          <a:xfrm>
            <a:off x="4301488" y="-1058674"/>
            <a:ext cx="2937512" cy="9402574"/>
          </a:xfrm>
          <a:prstGeom prst="rect">
            <a:avLst/>
          </a:prstGeom>
          <a:noFill/>
          <a:effectLst/>
        </p:spPr>
        <p:txBody>
          <a:bodyPr wrap="square" rtlCol="0">
            <a:spAutoFit/>
          </a:bodyPr>
          <a:lstStyle/>
          <a:p>
            <a:pPr lvl="0" algn="ctr"/>
            <a:r>
              <a:rPr lang="pt-BR" sz="60500" b="1" spc="600" dirty="0">
                <a:solidFill>
                  <a:schemeClr val="accent1">
                    <a:lumMod val="20000"/>
                    <a:lumOff val="80000"/>
                    <a:alpha val="25000"/>
                  </a:schemeClr>
                </a:solidFill>
                <a:latin typeface="Arial" panose="020B0604020202020204" pitchFamily="34" charset="0"/>
                <a:cs typeface="Arial" panose="020B0604020202020204" pitchFamily="34" charset="0"/>
              </a:rPr>
              <a:t>1</a:t>
            </a:r>
          </a:p>
        </p:txBody>
      </p:sp>
      <p:pic>
        <p:nvPicPr>
          <p:cNvPr id="11" name="Imagem 10">
            <a:extLst>
              <a:ext uri="{FF2B5EF4-FFF2-40B4-BE49-F238E27FC236}">
                <a16:creationId xmlns:a16="http://schemas.microsoft.com/office/drawing/2014/main" id="{40F58F5F-2CA5-FFEB-63DE-D2753C53901A}"/>
              </a:ext>
            </a:extLst>
          </p:cNvPr>
          <p:cNvPicPr>
            <a:picLocks noChangeAspect="1"/>
          </p:cNvPicPr>
          <p:nvPr/>
        </p:nvPicPr>
        <p:blipFill rotWithShape="1">
          <a:blip r:embed="rId4">
            <a:extLst>
              <a:ext uri="{28A0092B-C50C-407E-A947-70E740481C1C}">
                <a14:useLocalDpi xmlns:a14="http://schemas.microsoft.com/office/drawing/2010/main"/>
              </a:ext>
            </a:extLst>
          </a:blip>
          <a:srcRect l="5646" t="-307" r="26202" b="307"/>
          <a:stretch/>
        </p:blipFill>
        <p:spPr>
          <a:xfrm>
            <a:off x="9168010" y="-60535"/>
            <a:ext cx="9119990" cy="10408071"/>
          </a:xfrm>
          <a:custGeom>
            <a:avLst/>
            <a:gdLst>
              <a:gd name="connsiteX0" fmla="*/ 1783763 w 9119990"/>
              <a:gd name="connsiteY0" fmla="*/ 0 h 10408071"/>
              <a:gd name="connsiteX1" fmla="*/ 9119990 w 9119990"/>
              <a:gd name="connsiteY1" fmla="*/ 0 h 10408071"/>
              <a:gd name="connsiteX2" fmla="*/ 9119990 w 9119990"/>
              <a:gd name="connsiteY2" fmla="*/ 10408071 h 10408071"/>
              <a:gd name="connsiteX3" fmla="*/ 0 w 9119990"/>
              <a:gd name="connsiteY3" fmla="*/ 10408071 h 10408071"/>
              <a:gd name="connsiteX4" fmla="*/ 40610 w 9119990"/>
              <a:gd name="connsiteY4" fmla="*/ 10376513 h 10408071"/>
              <a:gd name="connsiteX5" fmla="*/ 3073838 w 9119990"/>
              <a:gd name="connsiteY5" fmla="*/ 4228409 h 10408071"/>
              <a:gd name="connsiteX6" fmla="*/ 1956411 w 9119990"/>
              <a:gd name="connsiteY6" fmla="*/ 269372 h 1040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9990" h="10408071">
                <a:moveTo>
                  <a:pt x="1783763" y="0"/>
                </a:moveTo>
                <a:lnTo>
                  <a:pt x="9119990" y="0"/>
                </a:lnTo>
                <a:lnTo>
                  <a:pt x="9119990" y="10408071"/>
                </a:lnTo>
                <a:lnTo>
                  <a:pt x="0" y="10408071"/>
                </a:lnTo>
                <a:lnTo>
                  <a:pt x="40610" y="10376513"/>
                </a:lnTo>
                <a:cubicBezTo>
                  <a:pt x="1903986" y="8857151"/>
                  <a:pt x="3073838" y="6665342"/>
                  <a:pt x="3073838" y="4228409"/>
                </a:cubicBezTo>
                <a:cubicBezTo>
                  <a:pt x="3073838" y="2794920"/>
                  <a:pt x="2669045" y="1446248"/>
                  <a:pt x="1956411" y="269372"/>
                </a:cubicBezTo>
                <a:close/>
              </a:path>
            </a:pathLst>
          </a:custGeom>
          <a:solidFill>
            <a:schemeClr val="bg1"/>
          </a:solidFill>
        </p:spPr>
      </p:pic>
    </p:spTree>
    <p:extLst>
      <p:ext uri="{BB962C8B-B14F-4D97-AF65-F5344CB8AC3E}">
        <p14:creationId xmlns:p14="http://schemas.microsoft.com/office/powerpoint/2010/main" val="372298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Horizontal)">
                                      <p:cBhvr>
                                        <p:cTn id="10" dur="500"/>
                                        <p:tgtEl>
                                          <p:spTgt spid="16"/>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16" presetClass="entr" presetSubtype="42" fill="hold" grpId="0"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barn(out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1EAA13E5-FEB2-50E8-AF68-8F2B43D71701}"/>
            </a:ext>
          </a:extLst>
        </p:cNvPr>
        <p:cNvGrpSpPr/>
        <p:nvPr/>
      </p:nvGrpSpPr>
      <p:grpSpPr>
        <a:xfrm>
          <a:off x="0" y="0"/>
          <a:ext cx="0" cy="0"/>
          <a:chOff x="0" y="0"/>
          <a:chExt cx="0" cy="0"/>
        </a:xfrm>
      </p:grpSpPr>
      <p:pic>
        <p:nvPicPr>
          <p:cNvPr id="26" name="Imagem 25">
            <a:extLst>
              <a:ext uri="{FF2B5EF4-FFF2-40B4-BE49-F238E27FC236}">
                <a16:creationId xmlns:a16="http://schemas.microsoft.com/office/drawing/2014/main" id="{713616B0-8A9C-04C0-C2A9-DFC5A9591E52}"/>
              </a:ext>
            </a:extLst>
          </p:cNvPr>
          <p:cNvPicPr>
            <a:picLocks noChangeAspect="1"/>
          </p:cNvPicPr>
          <p:nvPr/>
        </p:nvPicPr>
        <p:blipFill>
          <a:blip r:embed="rId3" cstate="email">
            <a:extLst>
              <a:ext uri="{28A0092B-C50C-407E-A947-70E740481C1C}">
                <a14:useLocalDpi xmlns:a14="http://schemas.microsoft.com/office/drawing/2010/main"/>
              </a:ext>
            </a:extLst>
          </a:blip>
          <a:srcRect t="17246" b="17246"/>
          <a:stretch/>
        </p:blipFill>
        <p:spPr>
          <a:xfrm>
            <a:off x="7821552" y="2"/>
            <a:ext cx="10466449" cy="10286999"/>
          </a:xfrm>
          <a:custGeom>
            <a:avLst/>
            <a:gdLst>
              <a:gd name="connsiteX0" fmla="*/ 2484472 w 10466449"/>
              <a:gd name="connsiteY0" fmla="*/ 0 h 10286999"/>
              <a:gd name="connsiteX1" fmla="*/ 10466449 w 10466449"/>
              <a:gd name="connsiteY1" fmla="*/ 0 h 10286999"/>
              <a:gd name="connsiteX2" fmla="*/ 10466449 w 10466449"/>
              <a:gd name="connsiteY2" fmla="*/ 6381690 h 10286999"/>
              <a:gd name="connsiteX3" fmla="*/ 10397267 w 10466449"/>
              <a:gd name="connsiteY3" fmla="*/ 6720319 h 10286999"/>
              <a:gd name="connsiteX4" fmla="*/ 10031765 w 10466449"/>
              <a:gd name="connsiteY4" fmla="*/ 8189699 h 10286999"/>
              <a:gd name="connsiteX5" fmla="*/ 9403589 w 10466449"/>
              <a:gd name="connsiteY5" fmla="*/ 10102071 h 10286999"/>
              <a:gd name="connsiteX6" fmla="*/ 9331805 w 10466449"/>
              <a:gd name="connsiteY6" fmla="*/ 10286999 h 10286999"/>
              <a:gd name="connsiteX7" fmla="*/ 0 w 10466449"/>
              <a:gd name="connsiteY7" fmla="*/ 10286999 h 10286999"/>
              <a:gd name="connsiteX8" fmla="*/ 195777 w 10466449"/>
              <a:gd name="connsiteY8" fmla="*/ 9991921 h 10286999"/>
              <a:gd name="connsiteX9" fmla="*/ 2002200 w 10466449"/>
              <a:gd name="connsiteY9" fmla="*/ 5921146 h 10286999"/>
              <a:gd name="connsiteX10" fmla="*/ 2536479 w 10466449"/>
              <a:gd name="connsiteY10" fmla="*/ 462158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6449" h="10286999">
                <a:moveTo>
                  <a:pt x="2484472" y="0"/>
                </a:moveTo>
                <a:lnTo>
                  <a:pt x="10466449" y="0"/>
                </a:lnTo>
                <a:lnTo>
                  <a:pt x="10466449" y="6381690"/>
                </a:lnTo>
                <a:lnTo>
                  <a:pt x="10397267" y="6720319"/>
                </a:lnTo>
                <a:cubicBezTo>
                  <a:pt x="10291923" y="7209594"/>
                  <a:pt x="10170213" y="7699663"/>
                  <a:pt x="10031765" y="8189699"/>
                </a:cubicBezTo>
                <a:cubicBezTo>
                  <a:pt x="9847169" y="8843082"/>
                  <a:pt x="9637187" y="9480943"/>
                  <a:pt x="9403589" y="10102071"/>
                </a:cubicBezTo>
                <a:lnTo>
                  <a:pt x="9331805" y="10286999"/>
                </a:lnTo>
                <a:lnTo>
                  <a:pt x="0" y="10286999"/>
                </a:lnTo>
                <a:lnTo>
                  <a:pt x="195777" y="9991921"/>
                </a:lnTo>
                <a:cubicBezTo>
                  <a:pt x="955567" y="8798524"/>
                  <a:pt x="1577035" y="7426025"/>
                  <a:pt x="2002200" y="5921146"/>
                </a:cubicBezTo>
                <a:cubicBezTo>
                  <a:pt x="2533657" y="4040049"/>
                  <a:pt x="2695500" y="2174712"/>
                  <a:pt x="2536479" y="462158"/>
                </a:cubicBezTo>
                <a:close/>
              </a:path>
            </a:pathLst>
          </a:custGeom>
        </p:spPr>
      </p:pic>
      <p:sp useBgFill="1">
        <p:nvSpPr>
          <p:cNvPr id="21" name="Círculo: Vazio 20">
            <a:extLst>
              <a:ext uri="{FF2B5EF4-FFF2-40B4-BE49-F238E27FC236}">
                <a16:creationId xmlns:a16="http://schemas.microsoft.com/office/drawing/2014/main" id="{E2CD9A34-19F3-A080-8289-C98094D74251}"/>
              </a:ext>
            </a:extLst>
          </p:cNvPr>
          <p:cNvSpPr/>
          <p:nvPr/>
        </p:nvSpPr>
        <p:spPr>
          <a:xfrm>
            <a:off x="2223198" y="-6245599"/>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Círculo: Vazio 13">
            <a:extLst>
              <a:ext uri="{FF2B5EF4-FFF2-40B4-BE49-F238E27FC236}">
                <a16:creationId xmlns:a16="http://schemas.microsoft.com/office/drawing/2014/main" id="{E0359CB8-20CB-91CB-7C3E-6FC115D2D06F}"/>
              </a:ext>
            </a:extLst>
          </p:cNvPr>
          <p:cNvSpPr/>
          <p:nvPr/>
        </p:nvSpPr>
        <p:spPr>
          <a:xfrm>
            <a:off x="1207709" y="1051948"/>
            <a:ext cx="1462533" cy="1462533"/>
          </a:xfrm>
          <a:prstGeom prst="donut">
            <a:avLst>
              <a:gd name="adj" fmla="val 5335"/>
            </a:avLst>
          </a:prstGeom>
          <a: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 name="Imagem 9">
            <a:extLst>
              <a:ext uri="{FF2B5EF4-FFF2-40B4-BE49-F238E27FC236}">
                <a16:creationId xmlns:a16="http://schemas.microsoft.com/office/drawing/2014/main" id="{1318BA5F-9CEA-C941-3D06-0A607014B060}"/>
              </a:ext>
            </a:extLst>
          </p:cNvPr>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414853" y="1259092"/>
            <a:ext cx="1048245" cy="1048245"/>
          </a:xfrm>
          <a:prstGeom prst="rect">
            <a:avLst/>
          </a:prstGeom>
        </p:spPr>
      </p:pic>
      <p:sp>
        <p:nvSpPr>
          <p:cNvPr id="12" name="CaixaDeTexto 11">
            <a:extLst>
              <a:ext uri="{FF2B5EF4-FFF2-40B4-BE49-F238E27FC236}">
                <a16:creationId xmlns:a16="http://schemas.microsoft.com/office/drawing/2014/main" id="{692081FF-B98B-065C-A53E-57F250583EBF}"/>
              </a:ext>
            </a:extLst>
          </p:cNvPr>
          <p:cNvSpPr txBox="1"/>
          <p:nvPr/>
        </p:nvSpPr>
        <p:spPr>
          <a:xfrm>
            <a:off x="990600" y="2704147"/>
            <a:ext cx="6400800" cy="1631216"/>
          </a:xfrm>
          <a:prstGeom prst="rect">
            <a:avLst/>
          </a:prstGeom>
          <a:noFill/>
          <a:effectLst/>
        </p:spPr>
        <p:txBody>
          <a:bodyPr wrap="square" rtlCol="0">
            <a:spAutoFit/>
          </a:bodyPr>
          <a:lstStyle/>
          <a:p>
            <a:pPr lvl="0"/>
            <a:r>
              <a:rPr lang="pt-BR" sz="5000" b="1"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1. Os cuidados pastorais (At 10.28)</a:t>
            </a:r>
          </a:p>
        </p:txBody>
      </p:sp>
      <p:sp>
        <p:nvSpPr>
          <p:cNvPr id="16" name="CaixaDeTexto 15">
            <a:extLst>
              <a:ext uri="{FF2B5EF4-FFF2-40B4-BE49-F238E27FC236}">
                <a16:creationId xmlns:a16="http://schemas.microsoft.com/office/drawing/2014/main" id="{6D42BD12-542D-68FB-1333-7672BC74BAC2}"/>
              </a:ext>
            </a:extLst>
          </p:cNvPr>
          <p:cNvSpPr txBox="1"/>
          <p:nvPr/>
        </p:nvSpPr>
        <p:spPr>
          <a:xfrm>
            <a:off x="2884109" y="1389134"/>
            <a:ext cx="2987242" cy="769441"/>
          </a:xfrm>
          <a:prstGeom prst="rect">
            <a:avLst/>
          </a:prstGeom>
          <a:noFill/>
          <a:effectLst/>
        </p:spPr>
        <p:txBody>
          <a:bodyPr wrap="square" rtlCol="0">
            <a:spAutoFit/>
          </a:bodyPr>
          <a:lstStyle/>
          <a:p>
            <a:pPr lvl="0"/>
            <a:r>
              <a:rPr lang="pt-BR" sz="2200" dirty="0">
                <a:solidFill>
                  <a:schemeClr val="tx1">
                    <a:lumMod val="65000"/>
                    <a:lumOff val="35000"/>
                  </a:schemeClr>
                </a:solidFill>
                <a:latin typeface="Arial" panose="020B0604020202020204" pitchFamily="34" charset="0"/>
                <a:cs typeface="Arial" panose="020B0604020202020204" pitchFamily="34" charset="0"/>
              </a:rPr>
              <a:t>AS AMEAÇAS DOS LOBOS VORAZES</a:t>
            </a:r>
          </a:p>
        </p:txBody>
      </p:sp>
      <p:sp>
        <p:nvSpPr>
          <p:cNvPr id="6" name="CaixaDeTexto 5">
            <a:extLst>
              <a:ext uri="{FF2B5EF4-FFF2-40B4-BE49-F238E27FC236}">
                <a16:creationId xmlns:a16="http://schemas.microsoft.com/office/drawing/2014/main" id="{1570A9FA-EE5B-B3A9-ECB9-E2674DEE7EBD}"/>
              </a:ext>
            </a:extLst>
          </p:cNvPr>
          <p:cNvSpPr txBox="1"/>
          <p:nvPr/>
        </p:nvSpPr>
        <p:spPr>
          <a:xfrm>
            <a:off x="990600" y="4487763"/>
            <a:ext cx="7848600" cy="4401205"/>
          </a:xfrm>
          <a:prstGeom prst="rect">
            <a:avLst/>
          </a:prstGeom>
          <a:noFill/>
          <a:effectLst/>
        </p:spPr>
        <p:txBody>
          <a:bodyPr wrap="square" rtlCol="0">
            <a:spAutoFit/>
          </a:bodyPr>
          <a:lstStyle/>
          <a:p>
            <a:r>
              <a:rPr lang="pt-BR" sz="40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A função primordial do pastor é alimentar, guiar e proteger o rebanho (</a:t>
            </a:r>
            <a:r>
              <a:rPr lang="pt-BR" sz="4000" dirty="0" err="1">
                <a:gradFill>
                  <a:gsLst>
                    <a:gs pos="0">
                      <a:srgbClr val="2B6176"/>
                    </a:gs>
                    <a:gs pos="100000">
                      <a:srgbClr val="724926"/>
                    </a:gs>
                  </a:gsLst>
                  <a:lin ang="10800000" scaled="1"/>
                </a:gradFill>
                <a:latin typeface="Arial" panose="020B0604020202020204" pitchFamily="34" charset="0"/>
                <a:cs typeface="Arial" panose="020B0604020202020204" pitchFamily="34" charset="0"/>
              </a:rPr>
              <a:t>Lc</a:t>
            </a:r>
            <a:r>
              <a:rPr lang="pt-BR" sz="40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 15.4-6). A exortação apostólica aos líderes da igreja visa proteger os irmãos e as irmãs das heresias e guiar todos na verdade do Evangelho.</a:t>
            </a:r>
          </a:p>
        </p:txBody>
      </p:sp>
      <p:sp useBgFill="1">
        <p:nvSpPr>
          <p:cNvPr id="20" name="Círculo: Vazio 19">
            <a:extLst>
              <a:ext uri="{FF2B5EF4-FFF2-40B4-BE49-F238E27FC236}">
                <a16:creationId xmlns:a16="http://schemas.microsoft.com/office/drawing/2014/main" id="{CA474FBD-F2D9-B6C1-9FAF-275D190D1320}"/>
              </a:ext>
            </a:extLst>
          </p:cNvPr>
          <p:cNvSpPr/>
          <p:nvPr/>
        </p:nvSpPr>
        <p:spPr>
          <a:xfrm>
            <a:off x="-5559488" y="5059382"/>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212302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750"/>
                                        <p:tgtEl>
                                          <p:spTgt spid="1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Horizontal)">
                                      <p:cBhvr>
                                        <p:cTn id="18" dur="500"/>
                                        <p:tgtEl>
                                          <p:spTgt spid="1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6"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1BEF5B7A-E4C9-2B3A-5EDC-26012A109AAA}"/>
            </a:ext>
          </a:extLst>
        </p:cNvPr>
        <p:cNvGrpSpPr/>
        <p:nvPr/>
      </p:nvGrpSpPr>
      <p:grpSpPr>
        <a:xfrm>
          <a:off x="0" y="0"/>
          <a:ext cx="0" cy="0"/>
          <a:chOff x="0" y="0"/>
          <a:chExt cx="0" cy="0"/>
        </a:xfrm>
      </p:grpSpPr>
      <p:pic>
        <p:nvPicPr>
          <p:cNvPr id="26" name="Imagem 25">
            <a:extLst>
              <a:ext uri="{FF2B5EF4-FFF2-40B4-BE49-F238E27FC236}">
                <a16:creationId xmlns:a16="http://schemas.microsoft.com/office/drawing/2014/main" id="{79169A8E-5772-1907-597B-038C83537F36}"/>
              </a:ext>
            </a:extLst>
          </p:cNvPr>
          <p:cNvPicPr>
            <a:picLocks noChangeAspect="1"/>
          </p:cNvPicPr>
          <p:nvPr/>
        </p:nvPicPr>
        <p:blipFill rotWithShape="1">
          <a:blip r:embed="rId3">
            <a:extLst>
              <a:ext uri="{28A0092B-C50C-407E-A947-70E740481C1C}">
                <a14:useLocalDpi xmlns:a14="http://schemas.microsoft.com/office/drawing/2010/main"/>
              </a:ext>
            </a:extLst>
          </a:blip>
          <a:srcRect t="20229" b="9129"/>
          <a:stretch/>
        </p:blipFill>
        <p:spPr>
          <a:xfrm>
            <a:off x="7821552" y="2"/>
            <a:ext cx="10466449" cy="10286999"/>
          </a:xfrm>
          <a:custGeom>
            <a:avLst/>
            <a:gdLst>
              <a:gd name="connsiteX0" fmla="*/ 2484472 w 10466449"/>
              <a:gd name="connsiteY0" fmla="*/ 0 h 10286999"/>
              <a:gd name="connsiteX1" fmla="*/ 10466449 w 10466449"/>
              <a:gd name="connsiteY1" fmla="*/ 0 h 10286999"/>
              <a:gd name="connsiteX2" fmla="*/ 10466449 w 10466449"/>
              <a:gd name="connsiteY2" fmla="*/ 6381690 h 10286999"/>
              <a:gd name="connsiteX3" fmla="*/ 10397267 w 10466449"/>
              <a:gd name="connsiteY3" fmla="*/ 6720319 h 10286999"/>
              <a:gd name="connsiteX4" fmla="*/ 10031765 w 10466449"/>
              <a:gd name="connsiteY4" fmla="*/ 8189699 h 10286999"/>
              <a:gd name="connsiteX5" fmla="*/ 9403589 w 10466449"/>
              <a:gd name="connsiteY5" fmla="*/ 10102071 h 10286999"/>
              <a:gd name="connsiteX6" fmla="*/ 9331805 w 10466449"/>
              <a:gd name="connsiteY6" fmla="*/ 10286999 h 10286999"/>
              <a:gd name="connsiteX7" fmla="*/ 0 w 10466449"/>
              <a:gd name="connsiteY7" fmla="*/ 10286999 h 10286999"/>
              <a:gd name="connsiteX8" fmla="*/ 195777 w 10466449"/>
              <a:gd name="connsiteY8" fmla="*/ 9991921 h 10286999"/>
              <a:gd name="connsiteX9" fmla="*/ 2002200 w 10466449"/>
              <a:gd name="connsiteY9" fmla="*/ 5921146 h 10286999"/>
              <a:gd name="connsiteX10" fmla="*/ 2536479 w 10466449"/>
              <a:gd name="connsiteY10" fmla="*/ 462158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6449" h="10286999">
                <a:moveTo>
                  <a:pt x="2484472" y="0"/>
                </a:moveTo>
                <a:lnTo>
                  <a:pt x="10466449" y="0"/>
                </a:lnTo>
                <a:lnTo>
                  <a:pt x="10466449" y="6381690"/>
                </a:lnTo>
                <a:lnTo>
                  <a:pt x="10397267" y="6720319"/>
                </a:lnTo>
                <a:cubicBezTo>
                  <a:pt x="10291923" y="7209594"/>
                  <a:pt x="10170213" y="7699663"/>
                  <a:pt x="10031765" y="8189699"/>
                </a:cubicBezTo>
                <a:cubicBezTo>
                  <a:pt x="9847169" y="8843082"/>
                  <a:pt x="9637187" y="9480943"/>
                  <a:pt x="9403589" y="10102071"/>
                </a:cubicBezTo>
                <a:lnTo>
                  <a:pt x="9331805" y="10286999"/>
                </a:lnTo>
                <a:lnTo>
                  <a:pt x="0" y="10286999"/>
                </a:lnTo>
                <a:lnTo>
                  <a:pt x="195777" y="9991921"/>
                </a:lnTo>
                <a:cubicBezTo>
                  <a:pt x="955567" y="8798524"/>
                  <a:pt x="1577035" y="7426025"/>
                  <a:pt x="2002200" y="5921146"/>
                </a:cubicBezTo>
                <a:cubicBezTo>
                  <a:pt x="2533657" y="4040049"/>
                  <a:pt x="2695500" y="2174712"/>
                  <a:pt x="2536479" y="462158"/>
                </a:cubicBezTo>
                <a:close/>
              </a:path>
            </a:pathLst>
          </a:custGeom>
        </p:spPr>
      </p:pic>
      <p:sp useBgFill="1">
        <p:nvSpPr>
          <p:cNvPr id="21" name="Círculo: Vazio 20">
            <a:extLst>
              <a:ext uri="{FF2B5EF4-FFF2-40B4-BE49-F238E27FC236}">
                <a16:creationId xmlns:a16="http://schemas.microsoft.com/office/drawing/2014/main" id="{154D7DF5-BD90-5D5D-233E-AE9DA20B33E0}"/>
              </a:ext>
            </a:extLst>
          </p:cNvPr>
          <p:cNvSpPr/>
          <p:nvPr/>
        </p:nvSpPr>
        <p:spPr>
          <a:xfrm>
            <a:off x="2223198" y="-6245599"/>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Círculo: Vazio 13">
            <a:extLst>
              <a:ext uri="{FF2B5EF4-FFF2-40B4-BE49-F238E27FC236}">
                <a16:creationId xmlns:a16="http://schemas.microsoft.com/office/drawing/2014/main" id="{6CAEE3D5-F86B-F469-3F1F-B6C2A24A5EAA}"/>
              </a:ext>
            </a:extLst>
          </p:cNvPr>
          <p:cNvSpPr/>
          <p:nvPr/>
        </p:nvSpPr>
        <p:spPr>
          <a:xfrm>
            <a:off x="1207709" y="1051948"/>
            <a:ext cx="1462533" cy="1462533"/>
          </a:xfrm>
          <a:prstGeom prst="donut">
            <a:avLst>
              <a:gd name="adj" fmla="val 5335"/>
            </a:avLst>
          </a:prstGeom>
          <a: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 name="Imagem 9">
            <a:extLst>
              <a:ext uri="{FF2B5EF4-FFF2-40B4-BE49-F238E27FC236}">
                <a16:creationId xmlns:a16="http://schemas.microsoft.com/office/drawing/2014/main" id="{29BCCB92-46C2-3792-2BBC-D5B93C72F3AF}"/>
              </a:ext>
            </a:extLst>
          </p:cNvPr>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414853" y="1259092"/>
            <a:ext cx="1048245" cy="1048245"/>
          </a:xfrm>
          <a:prstGeom prst="rect">
            <a:avLst/>
          </a:prstGeom>
        </p:spPr>
      </p:pic>
      <p:sp>
        <p:nvSpPr>
          <p:cNvPr id="12" name="CaixaDeTexto 11">
            <a:extLst>
              <a:ext uri="{FF2B5EF4-FFF2-40B4-BE49-F238E27FC236}">
                <a16:creationId xmlns:a16="http://schemas.microsoft.com/office/drawing/2014/main" id="{F4F490FA-DED8-9EF6-7AC5-CAEDCEA4A95E}"/>
              </a:ext>
            </a:extLst>
          </p:cNvPr>
          <p:cNvSpPr txBox="1"/>
          <p:nvPr/>
        </p:nvSpPr>
        <p:spPr>
          <a:xfrm>
            <a:off x="990600" y="2704147"/>
            <a:ext cx="6373752" cy="1631216"/>
          </a:xfrm>
          <a:prstGeom prst="rect">
            <a:avLst/>
          </a:prstGeom>
          <a:noFill/>
          <a:effectLst/>
        </p:spPr>
        <p:txBody>
          <a:bodyPr wrap="square" rtlCol="0">
            <a:spAutoFit/>
          </a:bodyPr>
          <a:lstStyle/>
          <a:p>
            <a:pPr lvl="0"/>
            <a:r>
              <a:rPr lang="pt-BR" sz="5000" b="1"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2. “Depois da minha partida” (v.29)</a:t>
            </a:r>
          </a:p>
        </p:txBody>
      </p:sp>
      <p:sp>
        <p:nvSpPr>
          <p:cNvPr id="16" name="CaixaDeTexto 15">
            <a:extLst>
              <a:ext uri="{FF2B5EF4-FFF2-40B4-BE49-F238E27FC236}">
                <a16:creationId xmlns:a16="http://schemas.microsoft.com/office/drawing/2014/main" id="{DF521B91-DAA3-DCB6-F995-4EAB0B5AA6D8}"/>
              </a:ext>
            </a:extLst>
          </p:cNvPr>
          <p:cNvSpPr txBox="1"/>
          <p:nvPr/>
        </p:nvSpPr>
        <p:spPr>
          <a:xfrm>
            <a:off x="2884109" y="1389134"/>
            <a:ext cx="2987242" cy="769441"/>
          </a:xfrm>
          <a:prstGeom prst="rect">
            <a:avLst/>
          </a:prstGeom>
          <a:noFill/>
          <a:effectLst/>
        </p:spPr>
        <p:txBody>
          <a:bodyPr wrap="square" rtlCol="0">
            <a:spAutoFit/>
          </a:bodyPr>
          <a:lstStyle/>
          <a:p>
            <a:pPr lvl="0"/>
            <a:r>
              <a:rPr lang="pt-BR" sz="2200" dirty="0">
                <a:solidFill>
                  <a:schemeClr val="tx1">
                    <a:lumMod val="65000"/>
                    <a:lumOff val="35000"/>
                  </a:schemeClr>
                </a:solidFill>
                <a:latin typeface="Arial" panose="020B0604020202020204" pitchFamily="34" charset="0"/>
                <a:cs typeface="Arial" panose="020B0604020202020204" pitchFamily="34" charset="0"/>
              </a:rPr>
              <a:t>AS AMEAÇAS DOS LOBOS VORAZES</a:t>
            </a:r>
          </a:p>
        </p:txBody>
      </p:sp>
      <p:sp>
        <p:nvSpPr>
          <p:cNvPr id="6" name="CaixaDeTexto 5">
            <a:extLst>
              <a:ext uri="{FF2B5EF4-FFF2-40B4-BE49-F238E27FC236}">
                <a16:creationId xmlns:a16="http://schemas.microsoft.com/office/drawing/2014/main" id="{E7ABCF24-E293-983D-8D0D-5FC93ECAB4A8}"/>
              </a:ext>
            </a:extLst>
          </p:cNvPr>
          <p:cNvSpPr txBox="1"/>
          <p:nvPr/>
        </p:nvSpPr>
        <p:spPr>
          <a:xfrm>
            <a:off x="990600" y="4487763"/>
            <a:ext cx="6830951" cy="5016758"/>
          </a:xfrm>
          <a:prstGeom prst="rect">
            <a:avLst/>
          </a:prstGeom>
          <a:noFill/>
          <a:effectLst/>
        </p:spPr>
        <p:txBody>
          <a:bodyPr wrap="square" rtlCol="0">
            <a:spAutoFit/>
          </a:bodyPr>
          <a:lstStyle/>
          <a:p>
            <a:r>
              <a:rPr lang="pt-BR" sz="40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Essa expressão é uma palavra profética, pois o apóstolo não está apenas se referindo à sua morte, mas também ao avanço dos hereges no seio da igreja depois do período apostólico, no futuro. </a:t>
            </a:r>
          </a:p>
        </p:txBody>
      </p:sp>
      <p:sp useBgFill="1">
        <p:nvSpPr>
          <p:cNvPr id="20" name="Círculo: Vazio 19">
            <a:extLst>
              <a:ext uri="{FF2B5EF4-FFF2-40B4-BE49-F238E27FC236}">
                <a16:creationId xmlns:a16="http://schemas.microsoft.com/office/drawing/2014/main" id="{B65CCB85-430A-03CD-3063-E858F5855389}"/>
              </a:ext>
            </a:extLst>
          </p:cNvPr>
          <p:cNvSpPr/>
          <p:nvPr/>
        </p:nvSpPr>
        <p:spPr>
          <a:xfrm>
            <a:off x="-5559488" y="5059382"/>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58078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750"/>
                                        <p:tgtEl>
                                          <p:spTgt spid="1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Horizontal)">
                                      <p:cBhvr>
                                        <p:cTn id="18" dur="500"/>
                                        <p:tgtEl>
                                          <p:spTgt spid="1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6"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72058097-F2D5-0DEC-64FE-2277A849B63C}"/>
            </a:ext>
          </a:extLst>
        </p:cNvPr>
        <p:cNvGrpSpPr/>
        <p:nvPr/>
      </p:nvGrpSpPr>
      <p:grpSpPr>
        <a:xfrm>
          <a:off x="0" y="0"/>
          <a:ext cx="0" cy="0"/>
          <a:chOff x="0" y="0"/>
          <a:chExt cx="0" cy="0"/>
        </a:xfrm>
      </p:grpSpPr>
      <p:pic>
        <p:nvPicPr>
          <p:cNvPr id="26" name="Imagem 25">
            <a:extLst>
              <a:ext uri="{FF2B5EF4-FFF2-40B4-BE49-F238E27FC236}">
                <a16:creationId xmlns:a16="http://schemas.microsoft.com/office/drawing/2014/main" id="{587F45F0-D4E4-F164-C1BD-633FA471093B}"/>
              </a:ext>
            </a:extLst>
          </p:cNvPr>
          <p:cNvPicPr>
            <a:picLocks noChangeAspect="1"/>
          </p:cNvPicPr>
          <p:nvPr/>
        </p:nvPicPr>
        <p:blipFill>
          <a:blip r:embed="rId3">
            <a:extLst>
              <a:ext uri="{28A0092B-C50C-407E-A947-70E740481C1C}">
                <a14:useLocalDpi xmlns:a14="http://schemas.microsoft.com/office/drawing/2010/main"/>
              </a:ext>
            </a:extLst>
          </a:blip>
          <a:srcRect t="14508" b="14508"/>
          <a:stretch/>
        </p:blipFill>
        <p:spPr>
          <a:xfrm>
            <a:off x="7821552" y="2"/>
            <a:ext cx="10466449" cy="10286999"/>
          </a:xfrm>
          <a:custGeom>
            <a:avLst/>
            <a:gdLst>
              <a:gd name="connsiteX0" fmla="*/ 2484472 w 10466449"/>
              <a:gd name="connsiteY0" fmla="*/ 0 h 10286999"/>
              <a:gd name="connsiteX1" fmla="*/ 10466449 w 10466449"/>
              <a:gd name="connsiteY1" fmla="*/ 0 h 10286999"/>
              <a:gd name="connsiteX2" fmla="*/ 10466449 w 10466449"/>
              <a:gd name="connsiteY2" fmla="*/ 6381690 h 10286999"/>
              <a:gd name="connsiteX3" fmla="*/ 10397267 w 10466449"/>
              <a:gd name="connsiteY3" fmla="*/ 6720319 h 10286999"/>
              <a:gd name="connsiteX4" fmla="*/ 10031765 w 10466449"/>
              <a:gd name="connsiteY4" fmla="*/ 8189699 h 10286999"/>
              <a:gd name="connsiteX5" fmla="*/ 9403589 w 10466449"/>
              <a:gd name="connsiteY5" fmla="*/ 10102071 h 10286999"/>
              <a:gd name="connsiteX6" fmla="*/ 9331805 w 10466449"/>
              <a:gd name="connsiteY6" fmla="*/ 10286999 h 10286999"/>
              <a:gd name="connsiteX7" fmla="*/ 0 w 10466449"/>
              <a:gd name="connsiteY7" fmla="*/ 10286999 h 10286999"/>
              <a:gd name="connsiteX8" fmla="*/ 195777 w 10466449"/>
              <a:gd name="connsiteY8" fmla="*/ 9991921 h 10286999"/>
              <a:gd name="connsiteX9" fmla="*/ 2002200 w 10466449"/>
              <a:gd name="connsiteY9" fmla="*/ 5921146 h 10286999"/>
              <a:gd name="connsiteX10" fmla="*/ 2536479 w 10466449"/>
              <a:gd name="connsiteY10" fmla="*/ 462158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6449" h="10286999">
                <a:moveTo>
                  <a:pt x="2484472" y="0"/>
                </a:moveTo>
                <a:lnTo>
                  <a:pt x="10466449" y="0"/>
                </a:lnTo>
                <a:lnTo>
                  <a:pt x="10466449" y="6381690"/>
                </a:lnTo>
                <a:lnTo>
                  <a:pt x="10397267" y="6720319"/>
                </a:lnTo>
                <a:cubicBezTo>
                  <a:pt x="10291923" y="7209594"/>
                  <a:pt x="10170213" y="7699663"/>
                  <a:pt x="10031765" y="8189699"/>
                </a:cubicBezTo>
                <a:cubicBezTo>
                  <a:pt x="9847169" y="8843082"/>
                  <a:pt x="9637187" y="9480943"/>
                  <a:pt x="9403589" y="10102071"/>
                </a:cubicBezTo>
                <a:lnTo>
                  <a:pt x="9331805" y="10286999"/>
                </a:lnTo>
                <a:lnTo>
                  <a:pt x="0" y="10286999"/>
                </a:lnTo>
                <a:lnTo>
                  <a:pt x="195777" y="9991921"/>
                </a:lnTo>
                <a:cubicBezTo>
                  <a:pt x="955567" y="8798524"/>
                  <a:pt x="1577035" y="7426025"/>
                  <a:pt x="2002200" y="5921146"/>
                </a:cubicBezTo>
                <a:cubicBezTo>
                  <a:pt x="2533657" y="4040049"/>
                  <a:pt x="2695500" y="2174712"/>
                  <a:pt x="2536479" y="462158"/>
                </a:cubicBezTo>
                <a:close/>
              </a:path>
            </a:pathLst>
          </a:custGeom>
        </p:spPr>
      </p:pic>
      <p:sp useBgFill="1">
        <p:nvSpPr>
          <p:cNvPr id="21" name="Círculo: Vazio 20">
            <a:extLst>
              <a:ext uri="{FF2B5EF4-FFF2-40B4-BE49-F238E27FC236}">
                <a16:creationId xmlns:a16="http://schemas.microsoft.com/office/drawing/2014/main" id="{03DAC590-97F3-8CB4-0668-B187D8EA445C}"/>
              </a:ext>
            </a:extLst>
          </p:cNvPr>
          <p:cNvSpPr/>
          <p:nvPr/>
        </p:nvSpPr>
        <p:spPr>
          <a:xfrm>
            <a:off x="2223198" y="-6245599"/>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Círculo: Vazio 13">
            <a:extLst>
              <a:ext uri="{FF2B5EF4-FFF2-40B4-BE49-F238E27FC236}">
                <a16:creationId xmlns:a16="http://schemas.microsoft.com/office/drawing/2014/main" id="{5F3FA317-8B55-AEE5-580A-13801668AFF3}"/>
              </a:ext>
            </a:extLst>
          </p:cNvPr>
          <p:cNvSpPr/>
          <p:nvPr/>
        </p:nvSpPr>
        <p:spPr>
          <a:xfrm>
            <a:off x="1131509" y="1154699"/>
            <a:ext cx="1462533" cy="1462533"/>
          </a:xfrm>
          <a:prstGeom prst="donut">
            <a:avLst>
              <a:gd name="adj" fmla="val 5335"/>
            </a:avLst>
          </a:prstGeom>
          <a: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 name="Imagem 9">
            <a:extLst>
              <a:ext uri="{FF2B5EF4-FFF2-40B4-BE49-F238E27FC236}">
                <a16:creationId xmlns:a16="http://schemas.microsoft.com/office/drawing/2014/main" id="{847839EA-794A-AF7A-B232-F3103BF648C7}"/>
              </a:ext>
            </a:extLst>
          </p:cNvPr>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338653" y="1361843"/>
            <a:ext cx="1048245" cy="1048245"/>
          </a:xfrm>
          <a:prstGeom prst="rect">
            <a:avLst/>
          </a:prstGeom>
        </p:spPr>
      </p:pic>
      <p:sp>
        <p:nvSpPr>
          <p:cNvPr id="12" name="CaixaDeTexto 11">
            <a:extLst>
              <a:ext uri="{FF2B5EF4-FFF2-40B4-BE49-F238E27FC236}">
                <a16:creationId xmlns:a16="http://schemas.microsoft.com/office/drawing/2014/main" id="{FD288613-796F-36EA-FE0C-18981E812B33}"/>
              </a:ext>
            </a:extLst>
          </p:cNvPr>
          <p:cNvSpPr txBox="1"/>
          <p:nvPr/>
        </p:nvSpPr>
        <p:spPr>
          <a:xfrm>
            <a:off x="914400" y="2806898"/>
            <a:ext cx="6373752" cy="1631216"/>
          </a:xfrm>
          <a:prstGeom prst="rect">
            <a:avLst/>
          </a:prstGeom>
          <a:noFill/>
          <a:effectLst/>
        </p:spPr>
        <p:txBody>
          <a:bodyPr wrap="square" rtlCol="0">
            <a:spAutoFit/>
          </a:bodyPr>
          <a:lstStyle/>
          <a:p>
            <a:pPr lvl="0"/>
            <a:r>
              <a:rPr lang="pt-BR" sz="5000" b="1"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2. “Depois da minha partida” (v.29)</a:t>
            </a:r>
          </a:p>
        </p:txBody>
      </p:sp>
      <p:sp>
        <p:nvSpPr>
          <p:cNvPr id="16" name="CaixaDeTexto 15">
            <a:extLst>
              <a:ext uri="{FF2B5EF4-FFF2-40B4-BE49-F238E27FC236}">
                <a16:creationId xmlns:a16="http://schemas.microsoft.com/office/drawing/2014/main" id="{E75FD790-8445-34B1-A4DB-158B14E3F561}"/>
              </a:ext>
            </a:extLst>
          </p:cNvPr>
          <p:cNvSpPr txBox="1"/>
          <p:nvPr/>
        </p:nvSpPr>
        <p:spPr>
          <a:xfrm>
            <a:off x="2807909" y="1491885"/>
            <a:ext cx="2987242" cy="769441"/>
          </a:xfrm>
          <a:prstGeom prst="rect">
            <a:avLst/>
          </a:prstGeom>
          <a:noFill/>
          <a:effectLst/>
        </p:spPr>
        <p:txBody>
          <a:bodyPr wrap="square" rtlCol="0">
            <a:spAutoFit/>
          </a:bodyPr>
          <a:lstStyle/>
          <a:p>
            <a:pPr lvl="0"/>
            <a:r>
              <a:rPr lang="pt-BR" sz="2200" dirty="0">
                <a:solidFill>
                  <a:schemeClr val="tx1">
                    <a:lumMod val="65000"/>
                    <a:lumOff val="35000"/>
                  </a:schemeClr>
                </a:solidFill>
                <a:latin typeface="Arial" panose="020B0604020202020204" pitchFamily="34" charset="0"/>
                <a:cs typeface="Arial" panose="020B0604020202020204" pitchFamily="34" charset="0"/>
              </a:rPr>
              <a:t>AS AMEAÇAS DOS LOBOS VORAZES</a:t>
            </a:r>
          </a:p>
        </p:txBody>
      </p:sp>
      <p:sp>
        <p:nvSpPr>
          <p:cNvPr id="6" name="CaixaDeTexto 5">
            <a:extLst>
              <a:ext uri="{FF2B5EF4-FFF2-40B4-BE49-F238E27FC236}">
                <a16:creationId xmlns:a16="http://schemas.microsoft.com/office/drawing/2014/main" id="{ABE91257-BBE1-D2A1-9E1C-978F4E7ECDC5}"/>
              </a:ext>
            </a:extLst>
          </p:cNvPr>
          <p:cNvSpPr txBox="1"/>
          <p:nvPr/>
        </p:nvSpPr>
        <p:spPr>
          <a:xfrm>
            <a:off x="914400" y="4590514"/>
            <a:ext cx="6705600" cy="3785652"/>
          </a:xfrm>
          <a:prstGeom prst="rect">
            <a:avLst/>
          </a:prstGeom>
          <a:noFill/>
          <a:effectLst/>
        </p:spPr>
        <p:txBody>
          <a:bodyPr wrap="square" rtlCol="0">
            <a:spAutoFit/>
          </a:bodyPr>
          <a:lstStyle/>
          <a:p>
            <a:r>
              <a:rPr lang="pt-BR" sz="40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Paulo usa uma linguagem metafórica para identificar os falsos doutrinadores, “lobos cruéis” ou “lobos vorazes” (v. 29 – Nova Almeida Atualizada – NAA).</a:t>
            </a:r>
          </a:p>
        </p:txBody>
      </p:sp>
      <p:sp useBgFill="1">
        <p:nvSpPr>
          <p:cNvPr id="20" name="Círculo: Vazio 19">
            <a:extLst>
              <a:ext uri="{FF2B5EF4-FFF2-40B4-BE49-F238E27FC236}">
                <a16:creationId xmlns:a16="http://schemas.microsoft.com/office/drawing/2014/main" id="{7FC61164-7E23-D50A-FCA4-EDE60C518882}"/>
              </a:ext>
            </a:extLst>
          </p:cNvPr>
          <p:cNvSpPr/>
          <p:nvPr/>
        </p:nvSpPr>
        <p:spPr>
          <a:xfrm>
            <a:off x="-5559488" y="5059382"/>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25796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750"/>
                                        <p:tgtEl>
                                          <p:spTgt spid="1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Horizontal)">
                                      <p:cBhvr>
                                        <p:cTn id="18" dur="500"/>
                                        <p:tgtEl>
                                          <p:spTgt spid="1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6"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1A93A11E-7988-4679-9E26-C577A560E092}"/>
            </a:ext>
          </a:extLst>
        </p:cNvPr>
        <p:cNvGrpSpPr/>
        <p:nvPr/>
      </p:nvGrpSpPr>
      <p:grpSpPr>
        <a:xfrm>
          <a:off x="0" y="0"/>
          <a:ext cx="0" cy="0"/>
          <a:chOff x="0" y="0"/>
          <a:chExt cx="0" cy="0"/>
        </a:xfrm>
      </p:grpSpPr>
      <p:pic>
        <p:nvPicPr>
          <p:cNvPr id="26" name="Imagem 25">
            <a:extLst>
              <a:ext uri="{FF2B5EF4-FFF2-40B4-BE49-F238E27FC236}">
                <a16:creationId xmlns:a16="http://schemas.microsoft.com/office/drawing/2014/main" id="{1662D29C-D070-E74A-3831-0028036AE2B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4679" b="14679"/>
          <a:stretch/>
        </p:blipFill>
        <p:spPr>
          <a:xfrm>
            <a:off x="7821552" y="2"/>
            <a:ext cx="10466449" cy="10286999"/>
          </a:xfrm>
          <a:custGeom>
            <a:avLst/>
            <a:gdLst>
              <a:gd name="connsiteX0" fmla="*/ 2484472 w 10466449"/>
              <a:gd name="connsiteY0" fmla="*/ 0 h 10286999"/>
              <a:gd name="connsiteX1" fmla="*/ 10466449 w 10466449"/>
              <a:gd name="connsiteY1" fmla="*/ 0 h 10286999"/>
              <a:gd name="connsiteX2" fmla="*/ 10466449 w 10466449"/>
              <a:gd name="connsiteY2" fmla="*/ 6381690 h 10286999"/>
              <a:gd name="connsiteX3" fmla="*/ 10397267 w 10466449"/>
              <a:gd name="connsiteY3" fmla="*/ 6720319 h 10286999"/>
              <a:gd name="connsiteX4" fmla="*/ 10031765 w 10466449"/>
              <a:gd name="connsiteY4" fmla="*/ 8189699 h 10286999"/>
              <a:gd name="connsiteX5" fmla="*/ 9403589 w 10466449"/>
              <a:gd name="connsiteY5" fmla="*/ 10102071 h 10286999"/>
              <a:gd name="connsiteX6" fmla="*/ 9331805 w 10466449"/>
              <a:gd name="connsiteY6" fmla="*/ 10286999 h 10286999"/>
              <a:gd name="connsiteX7" fmla="*/ 0 w 10466449"/>
              <a:gd name="connsiteY7" fmla="*/ 10286999 h 10286999"/>
              <a:gd name="connsiteX8" fmla="*/ 195777 w 10466449"/>
              <a:gd name="connsiteY8" fmla="*/ 9991921 h 10286999"/>
              <a:gd name="connsiteX9" fmla="*/ 2002200 w 10466449"/>
              <a:gd name="connsiteY9" fmla="*/ 5921146 h 10286999"/>
              <a:gd name="connsiteX10" fmla="*/ 2536479 w 10466449"/>
              <a:gd name="connsiteY10" fmla="*/ 462158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6449" h="10286999">
                <a:moveTo>
                  <a:pt x="2484472" y="0"/>
                </a:moveTo>
                <a:lnTo>
                  <a:pt x="10466449" y="0"/>
                </a:lnTo>
                <a:lnTo>
                  <a:pt x="10466449" y="6381690"/>
                </a:lnTo>
                <a:lnTo>
                  <a:pt x="10397267" y="6720319"/>
                </a:lnTo>
                <a:cubicBezTo>
                  <a:pt x="10291923" y="7209594"/>
                  <a:pt x="10170213" y="7699663"/>
                  <a:pt x="10031765" y="8189699"/>
                </a:cubicBezTo>
                <a:cubicBezTo>
                  <a:pt x="9847169" y="8843082"/>
                  <a:pt x="9637187" y="9480943"/>
                  <a:pt x="9403589" y="10102071"/>
                </a:cubicBezTo>
                <a:lnTo>
                  <a:pt x="9331805" y="10286999"/>
                </a:lnTo>
                <a:lnTo>
                  <a:pt x="0" y="10286999"/>
                </a:lnTo>
                <a:lnTo>
                  <a:pt x="195777" y="9991921"/>
                </a:lnTo>
                <a:cubicBezTo>
                  <a:pt x="955567" y="8798524"/>
                  <a:pt x="1577035" y="7426025"/>
                  <a:pt x="2002200" y="5921146"/>
                </a:cubicBezTo>
                <a:cubicBezTo>
                  <a:pt x="2533657" y="4040049"/>
                  <a:pt x="2695500" y="2174712"/>
                  <a:pt x="2536479" y="462158"/>
                </a:cubicBezTo>
                <a:close/>
              </a:path>
            </a:pathLst>
          </a:custGeom>
        </p:spPr>
      </p:pic>
      <p:sp useBgFill="1">
        <p:nvSpPr>
          <p:cNvPr id="21" name="Círculo: Vazio 20">
            <a:extLst>
              <a:ext uri="{FF2B5EF4-FFF2-40B4-BE49-F238E27FC236}">
                <a16:creationId xmlns:a16="http://schemas.microsoft.com/office/drawing/2014/main" id="{3045EE08-CF94-9851-A0E2-7EA266CE2AD2}"/>
              </a:ext>
            </a:extLst>
          </p:cNvPr>
          <p:cNvSpPr/>
          <p:nvPr/>
        </p:nvSpPr>
        <p:spPr>
          <a:xfrm>
            <a:off x="2223198" y="-6245599"/>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Círculo: Vazio 13">
            <a:extLst>
              <a:ext uri="{FF2B5EF4-FFF2-40B4-BE49-F238E27FC236}">
                <a16:creationId xmlns:a16="http://schemas.microsoft.com/office/drawing/2014/main" id="{87D33BA7-E44C-A815-5139-67BF7C9FF42C}"/>
              </a:ext>
            </a:extLst>
          </p:cNvPr>
          <p:cNvSpPr/>
          <p:nvPr/>
        </p:nvSpPr>
        <p:spPr>
          <a:xfrm>
            <a:off x="979109" y="723900"/>
            <a:ext cx="1462533" cy="1462533"/>
          </a:xfrm>
          <a:prstGeom prst="donut">
            <a:avLst>
              <a:gd name="adj" fmla="val 5335"/>
            </a:avLst>
          </a:prstGeom>
          <a:blipFill>
            <a:blip r:embed="rId5" cstate="email">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 name="Imagem 9">
            <a:extLst>
              <a:ext uri="{FF2B5EF4-FFF2-40B4-BE49-F238E27FC236}">
                <a16:creationId xmlns:a16="http://schemas.microsoft.com/office/drawing/2014/main" id="{49375D11-3879-8CDD-0D7D-27A381E23A2E}"/>
              </a:ext>
            </a:extLst>
          </p:cNvPr>
          <p:cNvPicPr>
            <a:picLocks noChangeAspect="1"/>
          </p:cNvPicPr>
          <p:nvPr/>
        </p:nvPicPr>
        <p:blipFill>
          <a:blip r:embed="rId7"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186253" y="931044"/>
            <a:ext cx="1048245" cy="1048245"/>
          </a:xfrm>
          <a:prstGeom prst="rect">
            <a:avLst/>
          </a:prstGeom>
        </p:spPr>
      </p:pic>
      <p:sp>
        <p:nvSpPr>
          <p:cNvPr id="12" name="CaixaDeTexto 11">
            <a:extLst>
              <a:ext uri="{FF2B5EF4-FFF2-40B4-BE49-F238E27FC236}">
                <a16:creationId xmlns:a16="http://schemas.microsoft.com/office/drawing/2014/main" id="{B142CBFA-9544-5E6C-19C0-929F477F141C}"/>
              </a:ext>
            </a:extLst>
          </p:cNvPr>
          <p:cNvSpPr txBox="1"/>
          <p:nvPr/>
        </p:nvSpPr>
        <p:spPr>
          <a:xfrm>
            <a:off x="762000" y="2376099"/>
            <a:ext cx="6678552" cy="1631216"/>
          </a:xfrm>
          <a:prstGeom prst="rect">
            <a:avLst/>
          </a:prstGeom>
          <a:noFill/>
          <a:effectLst/>
        </p:spPr>
        <p:txBody>
          <a:bodyPr wrap="square" rtlCol="0">
            <a:spAutoFit/>
          </a:bodyPr>
          <a:lstStyle/>
          <a:p>
            <a:pPr lvl="0"/>
            <a:r>
              <a:rPr lang="pt-BR" sz="5000" b="1"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3. A origem dos falsos mestres (v.30)</a:t>
            </a:r>
          </a:p>
        </p:txBody>
      </p:sp>
      <p:sp>
        <p:nvSpPr>
          <p:cNvPr id="16" name="CaixaDeTexto 15">
            <a:extLst>
              <a:ext uri="{FF2B5EF4-FFF2-40B4-BE49-F238E27FC236}">
                <a16:creationId xmlns:a16="http://schemas.microsoft.com/office/drawing/2014/main" id="{D89B73DF-9C8B-3805-BE6E-E5D1D5573FF9}"/>
              </a:ext>
            </a:extLst>
          </p:cNvPr>
          <p:cNvSpPr txBox="1"/>
          <p:nvPr/>
        </p:nvSpPr>
        <p:spPr>
          <a:xfrm>
            <a:off x="2655509" y="1061086"/>
            <a:ext cx="2987242" cy="769441"/>
          </a:xfrm>
          <a:prstGeom prst="rect">
            <a:avLst/>
          </a:prstGeom>
          <a:noFill/>
          <a:effectLst/>
        </p:spPr>
        <p:txBody>
          <a:bodyPr wrap="square" rtlCol="0">
            <a:spAutoFit/>
          </a:bodyPr>
          <a:lstStyle/>
          <a:p>
            <a:pPr lvl="0"/>
            <a:r>
              <a:rPr lang="pt-BR" sz="2200" dirty="0">
                <a:solidFill>
                  <a:schemeClr val="tx1">
                    <a:lumMod val="65000"/>
                    <a:lumOff val="35000"/>
                  </a:schemeClr>
                </a:solidFill>
                <a:latin typeface="Arial" panose="020B0604020202020204" pitchFamily="34" charset="0"/>
                <a:cs typeface="Arial" panose="020B0604020202020204" pitchFamily="34" charset="0"/>
              </a:rPr>
              <a:t>AS AMEAÇAS DOS LOBOS VORAZES</a:t>
            </a:r>
          </a:p>
        </p:txBody>
      </p:sp>
      <p:sp>
        <p:nvSpPr>
          <p:cNvPr id="6" name="CaixaDeTexto 5">
            <a:extLst>
              <a:ext uri="{FF2B5EF4-FFF2-40B4-BE49-F238E27FC236}">
                <a16:creationId xmlns:a16="http://schemas.microsoft.com/office/drawing/2014/main" id="{33C12159-AB3C-4A66-589A-B2F56F0B9B5E}"/>
              </a:ext>
            </a:extLst>
          </p:cNvPr>
          <p:cNvSpPr txBox="1"/>
          <p:nvPr/>
        </p:nvSpPr>
        <p:spPr>
          <a:xfrm>
            <a:off x="762000" y="4159715"/>
            <a:ext cx="7848600" cy="5355312"/>
          </a:xfrm>
          <a:prstGeom prst="rect">
            <a:avLst/>
          </a:prstGeom>
          <a:noFill/>
          <a:effectLst/>
        </p:spPr>
        <p:txBody>
          <a:bodyPr wrap="square" rtlCol="0">
            <a:spAutoFit/>
          </a:bodyPr>
          <a:lstStyle/>
          <a:p>
            <a:r>
              <a:rPr lang="pt-BR" sz="38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Dois pontos surpreendentes, nessa parte do discurso, nos chamam a atenção; primeiro, os lobos vorazes surgem de dentro da própria igreja “dentre vós mesmos” e, segundo “se levantarão homens que falarão coisas perversas, para atraírem os discípulos após si”. Os discípulos deles ainda estão por aí. </a:t>
            </a:r>
          </a:p>
        </p:txBody>
      </p:sp>
      <p:sp useBgFill="1">
        <p:nvSpPr>
          <p:cNvPr id="20" name="Círculo: Vazio 19">
            <a:extLst>
              <a:ext uri="{FF2B5EF4-FFF2-40B4-BE49-F238E27FC236}">
                <a16:creationId xmlns:a16="http://schemas.microsoft.com/office/drawing/2014/main" id="{A5546F8C-7B0C-BD4B-629F-5C2E296BC5F7}"/>
              </a:ext>
            </a:extLst>
          </p:cNvPr>
          <p:cNvSpPr/>
          <p:nvPr/>
        </p:nvSpPr>
        <p:spPr>
          <a:xfrm>
            <a:off x="-5559488" y="5059382"/>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01688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750"/>
                                        <p:tgtEl>
                                          <p:spTgt spid="1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Horizontal)">
                                      <p:cBhvr>
                                        <p:cTn id="18" dur="500"/>
                                        <p:tgtEl>
                                          <p:spTgt spid="1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6"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5ABB0F3D-47CC-0962-8C2F-BD2ACEDB62C6}"/>
            </a:ext>
          </a:extLst>
        </p:cNvPr>
        <p:cNvGrpSpPr/>
        <p:nvPr/>
      </p:nvGrpSpPr>
      <p:grpSpPr>
        <a:xfrm>
          <a:off x="0" y="0"/>
          <a:ext cx="0" cy="0"/>
          <a:chOff x="0" y="0"/>
          <a:chExt cx="0" cy="0"/>
        </a:xfrm>
      </p:grpSpPr>
      <p:pic>
        <p:nvPicPr>
          <p:cNvPr id="26" name="Imagem 25">
            <a:extLst>
              <a:ext uri="{FF2B5EF4-FFF2-40B4-BE49-F238E27FC236}">
                <a16:creationId xmlns:a16="http://schemas.microsoft.com/office/drawing/2014/main" id="{10D73743-6BAB-DD78-9A82-CB552D3F189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t="23031" b="6327"/>
          <a:stretch/>
        </p:blipFill>
        <p:spPr>
          <a:xfrm>
            <a:off x="7821552" y="2"/>
            <a:ext cx="10466449" cy="10286999"/>
          </a:xfrm>
          <a:custGeom>
            <a:avLst/>
            <a:gdLst>
              <a:gd name="connsiteX0" fmla="*/ 2484472 w 10466449"/>
              <a:gd name="connsiteY0" fmla="*/ 0 h 10286999"/>
              <a:gd name="connsiteX1" fmla="*/ 10466449 w 10466449"/>
              <a:gd name="connsiteY1" fmla="*/ 0 h 10286999"/>
              <a:gd name="connsiteX2" fmla="*/ 10466449 w 10466449"/>
              <a:gd name="connsiteY2" fmla="*/ 6381690 h 10286999"/>
              <a:gd name="connsiteX3" fmla="*/ 10397267 w 10466449"/>
              <a:gd name="connsiteY3" fmla="*/ 6720319 h 10286999"/>
              <a:gd name="connsiteX4" fmla="*/ 10031765 w 10466449"/>
              <a:gd name="connsiteY4" fmla="*/ 8189699 h 10286999"/>
              <a:gd name="connsiteX5" fmla="*/ 9403589 w 10466449"/>
              <a:gd name="connsiteY5" fmla="*/ 10102071 h 10286999"/>
              <a:gd name="connsiteX6" fmla="*/ 9331805 w 10466449"/>
              <a:gd name="connsiteY6" fmla="*/ 10286999 h 10286999"/>
              <a:gd name="connsiteX7" fmla="*/ 0 w 10466449"/>
              <a:gd name="connsiteY7" fmla="*/ 10286999 h 10286999"/>
              <a:gd name="connsiteX8" fmla="*/ 195777 w 10466449"/>
              <a:gd name="connsiteY8" fmla="*/ 9991921 h 10286999"/>
              <a:gd name="connsiteX9" fmla="*/ 2002200 w 10466449"/>
              <a:gd name="connsiteY9" fmla="*/ 5921146 h 10286999"/>
              <a:gd name="connsiteX10" fmla="*/ 2536479 w 10466449"/>
              <a:gd name="connsiteY10" fmla="*/ 462158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6449" h="10286999">
                <a:moveTo>
                  <a:pt x="2484472" y="0"/>
                </a:moveTo>
                <a:lnTo>
                  <a:pt x="10466449" y="0"/>
                </a:lnTo>
                <a:lnTo>
                  <a:pt x="10466449" y="6381690"/>
                </a:lnTo>
                <a:lnTo>
                  <a:pt x="10397267" y="6720319"/>
                </a:lnTo>
                <a:cubicBezTo>
                  <a:pt x="10291923" y="7209594"/>
                  <a:pt x="10170213" y="7699663"/>
                  <a:pt x="10031765" y="8189699"/>
                </a:cubicBezTo>
                <a:cubicBezTo>
                  <a:pt x="9847169" y="8843082"/>
                  <a:pt x="9637187" y="9480943"/>
                  <a:pt x="9403589" y="10102071"/>
                </a:cubicBezTo>
                <a:lnTo>
                  <a:pt x="9331805" y="10286999"/>
                </a:lnTo>
                <a:lnTo>
                  <a:pt x="0" y="10286999"/>
                </a:lnTo>
                <a:lnTo>
                  <a:pt x="195777" y="9991921"/>
                </a:lnTo>
                <a:cubicBezTo>
                  <a:pt x="955567" y="8798524"/>
                  <a:pt x="1577035" y="7426025"/>
                  <a:pt x="2002200" y="5921146"/>
                </a:cubicBezTo>
                <a:cubicBezTo>
                  <a:pt x="2533657" y="4040049"/>
                  <a:pt x="2695500" y="2174712"/>
                  <a:pt x="2536479" y="462158"/>
                </a:cubicBezTo>
                <a:close/>
              </a:path>
            </a:pathLst>
          </a:custGeom>
        </p:spPr>
      </p:pic>
      <p:sp useBgFill="1">
        <p:nvSpPr>
          <p:cNvPr id="21" name="Círculo: Vazio 20">
            <a:extLst>
              <a:ext uri="{FF2B5EF4-FFF2-40B4-BE49-F238E27FC236}">
                <a16:creationId xmlns:a16="http://schemas.microsoft.com/office/drawing/2014/main" id="{641B98EC-DAF7-5331-C884-3D63449EB492}"/>
              </a:ext>
            </a:extLst>
          </p:cNvPr>
          <p:cNvSpPr/>
          <p:nvPr/>
        </p:nvSpPr>
        <p:spPr>
          <a:xfrm>
            <a:off x="2223198" y="-6245599"/>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Círculo: Vazio 13">
            <a:extLst>
              <a:ext uri="{FF2B5EF4-FFF2-40B4-BE49-F238E27FC236}">
                <a16:creationId xmlns:a16="http://schemas.microsoft.com/office/drawing/2014/main" id="{E0348605-2A9B-2D2E-3A0D-4E8438460624}"/>
              </a:ext>
            </a:extLst>
          </p:cNvPr>
          <p:cNvSpPr/>
          <p:nvPr/>
        </p:nvSpPr>
        <p:spPr>
          <a:xfrm>
            <a:off x="979109" y="1459499"/>
            <a:ext cx="1462533" cy="1462533"/>
          </a:xfrm>
          <a:prstGeom prst="donut">
            <a:avLst>
              <a:gd name="adj" fmla="val 5335"/>
            </a:avLst>
          </a:prstGeom>
          <a:blipFill>
            <a:blip r:embed="rId5" cstate="email">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 name="Imagem 9">
            <a:extLst>
              <a:ext uri="{FF2B5EF4-FFF2-40B4-BE49-F238E27FC236}">
                <a16:creationId xmlns:a16="http://schemas.microsoft.com/office/drawing/2014/main" id="{18D0B7B1-87ED-BACB-1483-8662CE44D57E}"/>
              </a:ext>
            </a:extLst>
          </p:cNvPr>
          <p:cNvPicPr>
            <a:picLocks noChangeAspect="1"/>
          </p:cNvPicPr>
          <p:nvPr/>
        </p:nvPicPr>
        <p:blipFill>
          <a:blip r:embed="rId7"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186253" y="1666643"/>
            <a:ext cx="1048245" cy="1048245"/>
          </a:xfrm>
          <a:prstGeom prst="rect">
            <a:avLst/>
          </a:prstGeom>
        </p:spPr>
      </p:pic>
      <p:sp>
        <p:nvSpPr>
          <p:cNvPr id="12" name="CaixaDeTexto 11">
            <a:extLst>
              <a:ext uri="{FF2B5EF4-FFF2-40B4-BE49-F238E27FC236}">
                <a16:creationId xmlns:a16="http://schemas.microsoft.com/office/drawing/2014/main" id="{D8437D4B-D4F3-DACF-4E59-6766C61022B3}"/>
              </a:ext>
            </a:extLst>
          </p:cNvPr>
          <p:cNvSpPr txBox="1"/>
          <p:nvPr/>
        </p:nvSpPr>
        <p:spPr>
          <a:xfrm>
            <a:off x="762000" y="3111698"/>
            <a:ext cx="6678552" cy="1631216"/>
          </a:xfrm>
          <a:prstGeom prst="rect">
            <a:avLst/>
          </a:prstGeom>
          <a:noFill/>
          <a:effectLst/>
        </p:spPr>
        <p:txBody>
          <a:bodyPr wrap="square" rtlCol="0">
            <a:spAutoFit/>
          </a:bodyPr>
          <a:lstStyle/>
          <a:p>
            <a:pPr lvl="0"/>
            <a:r>
              <a:rPr lang="pt-BR" sz="5000" b="1"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3. A origem dos falsos mestres (v.30)</a:t>
            </a:r>
          </a:p>
        </p:txBody>
      </p:sp>
      <p:sp>
        <p:nvSpPr>
          <p:cNvPr id="16" name="CaixaDeTexto 15">
            <a:extLst>
              <a:ext uri="{FF2B5EF4-FFF2-40B4-BE49-F238E27FC236}">
                <a16:creationId xmlns:a16="http://schemas.microsoft.com/office/drawing/2014/main" id="{CA04DFA2-E59E-229E-6536-67C80429785F}"/>
              </a:ext>
            </a:extLst>
          </p:cNvPr>
          <p:cNvSpPr txBox="1"/>
          <p:nvPr/>
        </p:nvSpPr>
        <p:spPr>
          <a:xfrm>
            <a:off x="2655509" y="1796685"/>
            <a:ext cx="2987242" cy="769441"/>
          </a:xfrm>
          <a:prstGeom prst="rect">
            <a:avLst/>
          </a:prstGeom>
          <a:noFill/>
          <a:effectLst/>
        </p:spPr>
        <p:txBody>
          <a:bodyPr wrap="square" rtlCol="0">
            <a:spAutoFit/>
          </a:bodyPr>
          <a:lstStyle/>
          <a:p>
            <a:pPr lvl="0"/>
            <a:r>
              <a:rPr lang="pt-BR" sz="2200" dirty="0">
                <a:solidFill>
                  <a:schemeClr val="tx1">
                    <a:lumMod val="65000"/>
                    <a:lumOff val="35000"/>
                  </a:schemeClr>
                </a:solidFill>
                <a:latin typeface="Arial" panose="020B0604020202020204" pitchFamily="34" charset="0"/>
                <a:cs typeface="Arial" panose="020B0604020202020204" pitchFamily="34" charset="0"/>
              </a:rPr>
              <a:t>AS AMEAÇAS DOS LOBOS VORAZES</a:t>
            </a:r>
          </a:p>
        </p:txBody>
      </p:sp>
      <p:sp>
        <p:nvSpPr>
          <p:cNvPr id="6" name="CaixaDeTexto 5">
            <a:extLst>
              <a:ext uri="{FF2B5EF4-FFF2-40B4-BE49-F238E27FC236}">
                <a16:creationId xmlns:a16="http://schemas.microsoft.com/office/drawing/2014/main" id="{62F1294F-BC36-AE54-DBC6-3F6603D039C0}"/>
              </a:ext>
            </a:extLst>
          </p:cNvPr>
          <p:cNvSpPr txBox="1"/>
          <p:nvPr/>
        </p:nvSpPr>
        <p:spPr>
          <a:xfrm>
            <a:off x="762000" y="4895314"/>
            <a:ext cx="6678552" cy="3785652"/>
          </a:xfrm>
          <a:prstGeom prst="rect">
            <a:avLst/>
          </a:prstGeom>
          <a:noFill/>
          <a:effectLst/>
        </p:spPr>
        <p:txBody>
          <a:bodyPr wrap="square" rtlCol="0">
            <a:spAutoFit/>
          </a:bodyPr>
          <a:lstStyle/>
          <a:p>
            <a:r>
              <a:rPr lang="pt-BR" sz="40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Em face disso, vemos a importância de estudar um campo da Teologia denominado de apologética para orientar os crentes dos nossos dias.</a:t>
            </a:r>
          </a:p>
        </p:txBody>
      </p:sp>
      <p:sp useBgFill="1">
        <p:nvSpPr>
          <p:cNvPr id="20" name="Círculo: Vazio 19">
            <a:extLst>
              <a:ext uri="{FF2B5EF4-FFF2-40B4-BE49-F238E27FC236}">
                <a16:creationId xmlns:a16="http://schemas.microsoft.com/office/drawing/2014/main" id="{B0A47B27-02EA-0900-0181-32A5A432489A}"/>
              </a:ext>
            </a:extLst>
          </p:cNvPr>
          <p:cNvSpPr/>
          <p:nvPr/>
        </p:nvSpPr>
        <p:spPr>
          <a:xfrm>
            <a:off x="-5559488" y="5059382"/>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18748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750"/>
                                        <p:tgtEl>
                                          <p:spTgt spid="1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Horizontal)">
                                      <p:cBhvr>
                                        <p:cTn id="18" dur="500"/>
                                        <p:tgtEl>
                                          <p:spTgt spid="1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6"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B21CF2BE-5019-7AB3-0145-0DC6DBA86F75}"/>
            </a:ext>
          </a:extLst>
        </p:cNvPr>
        <p:cNvGrpSpPr/>
        <p:nvPr/>
      </p:nvGrpSpPr>
      <p:grpSpPr>
        <a:xfrm>
          <a:off x="0" y="0"/>
          <a:ext cx="0" cy="0"/>
          <a:chOff x="0" y="0"/>
          <a:chExt cx="0" cy="0"/>
        </a:xfrm>
      </p:grpSpPr>
      <p:pic>
        <p:nvPicPr>
          <p:cNvPr id="26" name="Imagem 25">
            <a:extLst>
              <a:ext uri="{FF2B5EF4-FFF2-40B4-BE49-F238E27FC236}">
                <a16:creationId xmlns:a16="http://schemas.microsoft.com/office/drawing/2014/main" id="{608980A7-52D8-E15A-9E3D-BDDFFC435DA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t="857" b="857"/>
          <a:stretch/>
        </p:blipFill>
        <p:spPr>
          <a:xfrm>
            <a:off x="7821552" y="2"/>
            <a:ext cx="10466449" cy="10286999"/>
          </a:xfrm>
          <a:custGeom>
            <a:avLst/>
            <a:gdLst>
              <a:gd name="connsiteX0" fmla="*/ 2484472 w 10466449"/>
              <a:gd name="connsiteY0" fmla="*/ 0 h 10286999"/>
              <a:gd name="connsiteX1" fmla="*/ 10466449 w 10466449"/>
              <a:gd name="connsiteY1" fmla="*/ 0 h 10286999"/>
              <a:gd name="connsiteX2" fmla="*/ 10466449 w 10466449"/>
              <a:gd name="connsiteY2" fmla="*/ 6381690 h 10286999"/>
              <a:gd name="connsiteX3" fmla="*/ 10397267 w 10466449"/>
              <a:gd name="connsiteY3" fmla="*/ 6720319 h 10286999"/>
              <a:gd name="connsiteX4" fmla="*/ 10031765 w 10466449"/>
              <a:gd name="connsiteY4" fmla="*/ 8189699 h 10286999"/>
              <a:gd name="connsiteX5" fmla="*/ 9403589 w 10466449"/>
              <a:gd name="connsiteY5" fmla="*/ 10102071 h 10286999"/>
              <a:gd name="connsiteX6" fmla="*/ 9331805 w 10466449"/>
              <a:gd name="connsiteY6" fmla="*/ 10286999 h 10286999"/>
              <a:gd name="connsiteX7" fmla="*/ 0 w 10466449"/>
              <a:gd name="connsiteY7" fmla="*/ 10286999 h 10286999"/>
              <a:gd name="connsiteX8" fmla="*/ 195777 w 10466449"/>
              <a:gd name="connsiteY8" fmla="*/ 9991921 h 10286999"/>
              <a:gd name="connsiteX9" fmla="*/ 2002200 w 10466449"/>
              <a:gd name="connsiteY9" fmla="*/ 5921146 h 10286999"/>
              <a:gd name="connsiteX10" fmla="*/ 2536479 w 10466449"/>
              <a:gd name="connsiteY10" fmla="*/ 462158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6449" h="10286999">
                <a:moveTo>
                  <a:pt x="2484472" y="0"/>
                </a:moveTo>
                <a:lnTo>
                  <a:pt x="10466449" y="0"/>
                </a:lnTo>
                <a:lnTo>
                  <a:pt x="10466449" y="6381690"/>
                </a:lnTo>
                <a:lnTo>
                  <a:pt x="10397267" y="6720319"/>
                </a:lnTo>
                <a:cubicBezTo>
                  <a:pt x="10291923" y="7209594"/>
                  <a:pt x="10170213" y="7699663"/>
                  <a:pt x="10031765" y="8189699"/>
                </a:cubicBezTo>
                <a:cubicBezTo>
                  <a:pt x="9847169" y="8843082"/>
                  <a:pt x="9637187" y="9480943"/>
                  <a:pt x="9403589" y="10102071"/>
                </a:cubicBezTo>
                <a:lnTo>
                  <a:pt x="9331805" y="10286999"/>
                </a:lnTo>
                <a:lnTo>
                  <a:pt x="0" y="10286999"/>
                </a:lnTo>
                <a:lnTo>
                  <a:pt x="195777" y="9991921"/>
                </a:lnTo>
                <a:cubicBezTo>
                  <a:pt x="955567" y="8798524"/>
                  <a:pt x="1577035" y="7426025"/>
                  <a:pt x="2002200" y="5921146"/>
                </a:cubicBezTo>
                <a:cubicBezTo>
                  <a:pt x="2533657" y="4040049"/>
                  <a:pt x="2695500" y="2174712"/>
                  <a:pt x="2536479" y="462158"/>
                </a:cubicBezTo>
                <a:close/>
              </a:path>
            </a:pathLst>
          </a:custGeom>
        </p:spPr>
      </p:pic>
      <p:sp useBgFill="1">
        <p:nvSpPr>
          <p:cNvPr id="21" name="Círculo: Vazio 20">
            <a:extLst>
              <a:ext uri="{FF2B5EF4-FFF2-40B4-BE49-F238E27FC236}">
                <a16:creationId xmlns:a16="http://schemas.microsoft.com/office/drawing/2014/main" id="{5CD0CC9B-3A56-158C-E69F-D2452F28B945}"/>
              </a:ext>
            </a:extLst>
          </p:cNvPr>
          <p:cNvSpPr/>
          <p:nvPr/>
        </p:nvSpPr>
        <p:spPr>
          <a:xfrm>
            <a:off x="2223198" y="-6245599"/>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Círculo: Vazio 13">
            <a:extLst>
              <a:ext uri="{FF2B5EF4-FFF2-40B4-BE49-F238E27FC236}">
                <a16:creationId xmlns:a16="http://schemas.microsoft.com/office/drawing/2014/main" id="{67A8FD3F-1178-2CD8-D2A0-7A2DE575489D}"/>
              </a:ext>
            </a:extLst>
          </p:cNvPr>
          <p:cNvSpPr/>
          <p:nvPr/>
        </p:nvSpPr>
        <p:spPr>
          <a:xfrm>
            <a:off x="1691957" y="1943100"/>
            <a:ext cx="1462533" cy="1462533"/>
          </a:xfrm>
          <a:prstGeom prst="donut">
            <a:avLst>
              <a:gd name="adj" fmla="val 5335"/>
            </a:avLst>
          </a:prstGeom>
          <a:blipFill>
            <a:blip r:embed="rId5" cstate="email">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 name="Imagem 9">
            <a:extLst>
              <a:ext uri="{FF2B5EF4-FFF2-40B4-BE49-F238E27FC236}">
                <a16:creationId xmlns:a16="http://schemas.microsoft.com/office/drawing/2014/main" id="{6BB3D1E2-A1F3-0B81-742D-9C2D88DFF84E}"/>
              </a:ext>
            </a:extLst>
          </p:cNvPr>
          <p:cNvPicPr>
            <a:picLocks noChangeAspect="1"/>
          </p:cNvPicPr>
          <p:nvPr/>
        </p:nvPicPr>
        <p:blipFill>
          <a:blip r:embed="rId7"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899101" y="2150244"/>
            <a:ext cx="1048245" cy="1048245"/>
          </a:xfrm>
          <a:prstGeom prst="rect">
            <a:avLst/>
          </a:prstGeom>
        </p:spPr>
      </p:pic>
      <p:sp>
        <p:nvSpPr>
          <p:cNvPr id="12" name="CaixaDeTexto 11">
            <a:extLst>
              <a:ext uri="{FF2B5EF4-FFF2-40B4-BE49-F238E27FC236}">
                <a16:creationId xmlns:a16="http://schemas.microsoft.com/office/drawing/2014/main" id="{773D4888-3C9E-82C0-4D07-1DBFDE7E0D85}"/>
              </a:ext>
            </a:extLst>
          </p:cNvPr>
          <p:cNvSpPr txBox="1"/>
          <p:nvPr/>
        </p:nvSpPr>
        <p:spPr>
          <a:xfrm>
            <a:off x="1474848" y="3595299"/>
            <a:ext cx="6678552" cy="861774"/>
          </a:xfrm>
          <a:prstGeom prst="rect">
            <a:avLst/>
          </a:prstGeom>
          <a:noFill/>
          <a:effectLst/>
        </p:spPr>
        <p:txBody>
          <a:bodyPr wrap="square" rtlCol="0">
            <a:spAutoFit/>
          </a:bodyPr>
          <a:lstStyle/>
          <a:p>
            <a:pPr lvl="0"/>
            <a:r>
              <a:rPr lang="pt-BR" sz="5000" b="1"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Sinopse I</a:t>
            </a:r>
          </a:p>
        </p:txBody>
      </p:sp>
      <p:sp>
        <p:nvSpPr>
          <p:cNvPr id="16" name="CaixaDeTexto 15">
            <a:extLst>
              <a:ext uri="{FF2B5EF4-FFF2-40B4-BE49-F238E27FC236}">
                <a16:creationId xmlns:a16="http://schemas.microsoft.com/office/drawing/2014/main" id="{72AF68BA-559F-887A-B9C3-88C2E4A2000B}"/>
              </a:ext>
            </a:extLst>
          </p:cNvPr>
          <p:cNvSpPr txBox="1"/>
          <p:nvPr/>
        </p:nvSpPr>
        <p:spPr>
          <a:xfrm>
            <a:off x="3368357" y="2280286"/>
            <a:ext cx="2987242" cy="769441"/>
          </a:xfrm>
          <a:prstGeom prst="rect">
            <a:avLst/>
          </a:prstGeom>
          <a:noFill/>
          <a:effectLst/>
        </p:spPr>
        <p:txBody>
          <a:bodyPr wrap="square" rtlCol="0">
            <a:spAutoFit/>
          </a:bodyPr>
          <a:lstStyle/>
          <a:p>
            <a:pPr lvl="0"/>
            <a:r>
              <a:rPr lang="pt-BR" sz="2200" dirty="0">
                <a:solidFill>
                  <a:schemeClr val="tx1">
                    <a:lumMod val="65000"/>
                    <a:lumOff val="35000"/>
                  </a:schemeClr>
                </a:solidFill>
                <a:latin typeface="Arial" panose="020B0604020202020204" pitchFamily="34" charset="0"/>
                <a:cs typeface="Arial" panose="020B0604020202020204" pitchFamily="34" charset="0"/>
              </a:rPr>
              <a:t>AS AMEAÇAS DOS LOBOS VORAZES</a:t>
            </a:r>
          </a:p>
        </p:txBody>
      </p:sp>
      <p:sp>
        <p:nvSpPr>
          <p:cNvPr id="6" name="CaixaDeTexto 5">
            <a:extLst>
              <a:ext uri="{FF2B5EF4-FFF2-40B4-BE49-F238E27FC236}">
                <a16:creationId xmlns:a16="http://schemas.microsoft.com/office/drawing/2014/main" id="{9F06AE3A-53AF-F218-C0CA-22371FB45386}"/>
              </a:ext>
            </a:extLst>
          </p:cNvPr>
          <p:cNvSpPr txBox="1"/>
          <p:nvPr/>
        </p:nvSpPr>
        <p:spPr>
          <a:xfrm>
            <a:off x="1474848" y="4646739"/>
            <a:ext cx="6265427" cy="3170099"/>
          </a:xfrm>
          <a:prstGeom prst="rect">
            <a:avLst/>
          </a:prstGeom>
          <a:noFill/>
          <a:effectLst/>
        </p:spPr>
        <p:txBody>
          <a:bodyPr wrap="square" rtlCol="0">
            <a:spAutoFit/>
          </a:bodyPr>
          <a:lstStyle/>
          <a:p>
            <a:r>
              <a:rPr lang="pt-BR" sz="40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Os lobos vorazes surgem de dentro do povo de Deus. Por isso, a Apologética é tão necessária.</a:t>
            </a:r>
          </a:p>
        </p:txBody>
      </p:sp>
      <p:sp useBgFill="1">
        <p:nvSpPr>
          <p:cNvPr id="20" name="Círculo: Vazio 19">
            <a:extLst>
              <a:ext uri="{FF2B5EF4-FFF2-40B4-BE49-F238E27FC236}">
                <a16:creationId xmlns:a16="http://schemas.microsoft.com/office/drawing/2014/main" id="{CF2DC726-344E-F8A5-2900-44B07254D705}"/>
              </a:ext>
            </a:extLst>
          </p:cNvPr>
          <p:cNvSpPr/>
          <p:nvPr/>
        </p:nvSpPr>
        <p:spPr>
          <a:xfrm>
            <a:off x="-5559488" y="5059382"/>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80418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750"/>
                                        <p:tgtEl>
                                          <p:spTgt spid="1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Horizontal)">
                                      <p:cBhvr>
                                        <p:cTn id="18" dur="500"/>
                                        <p:tgtEl>
                                          <p:spTgt spid="1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6"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1">
                <a:alpha val="11000"/>
              </a:schemeClr>
            </a:gs>
            <a:gs pos="100000">
              <a:schemeClr val="tx1"/>
            </a:gs>
          </a:gsLst>
          <a:lin ang="10800000" scaled="1"/>
        </a:gradFill>
        <a:effectLst/>
      </p:bgPr>
    </p:bg>
    <p:spTree>
      <p:nvGrpSpPr>
        <p:cNvPr id="1" name=""/>
        <p:cNvGrpSpPr/>
        <p:nvPr/>
      </p:nvGrpSpPr>
      <p:grpSpPr>
        <a:xfrm>
          <a:off x="0" y="0"/>
          <a:ext cx="0" cy="0"/>
          <a:chOff x="0" y="0"/>
          <a:chExt cx="0" cy="0"/>
        </a:xfrm>
      </p:grpSpPr>
      <p:sp>
        <p:nvSpPr>
          <p:cNvPr id="38" name="Retângulo 37">
            <a:extLst>
              <a:ext uri="{FF2B5EF4-FFF2-40B4-BE49-F238E27FC236}">
                <a16:creationId xmlns:a16="http://schemas.microsoft.com/office/drawing/2014/main" id="{69F80DA3-85BA-10F8-6548-6BB42C5C7449}"/>
              </a:ext>
            </a:extLst>
          </p:cNvPr>
          <p:cNvSpPr/>
          <p:nvPr/>
        </p:nvSpPr>
        <p:spPr>
          <a:xfrm>
            <a:off x="-1" y="-1"/>
            <a:ext cx="18280798" cy="10287001"/>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38">
            <a:extLst>
              <a:ext uri="{FF2B5EF4-FFF2-40B4-BE49-F238E27FC236}">
                <a16:creationId xmlns:a16="http://schemas.microsoft.com/office/drawing/2014/main" id="{FDE15339-97A9-864D-8D48-4B96A22AE334}"/>
              </a:ext>
            </a:extLst>
          </p:cNvPr>
          <p:cNvSpPr/>
          <p:nvPr/>
        </p:nvSpPr>
        <p:spPr>
          <a:xfrm flipH="1">
            <a:off x="0" y="0"/>
            <a:ext cx="18288000" cy="10344150"/>
          </a:xfrm>
          <a:prstGeom prst="rect">
            <a:avLst/>
          </a:prstGeom>
          <a:gradFill flip="none" rotWithShape="1">
            <a:gsLst>
              <a:gs pos="0">
                <a:schemeClr val="tx1">
                  <a:alpha val="46000"/>
                </a:schemeClr>
              </a:gs>
              <a:gs pos="100000">
                <a:schemeClr val="tx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extBox 16">
            <a:extLst>
              <a:ext uri="{FF2B5EF4-FFF2-40B4-BE49-F238E27FC236}">
                <a16:creationId xmlns:a16="http://schemas.microsoft.com/office/drawing/2014/main" id="{AF9329FF-5F3C-4E9D-9C00-ACAC79D37BEB}"/>
              </a:ext>
            </a:extLst>
          </p:cNvPr>
          <p:cNvSpPr txBox="1"/>
          <p:nvPr/>
        </p:nvSpPr>
        <p:spPr>
          <a:xfrm>
            <a:off x="10227294" y="2855648"/>
            <a:ext cx="4458157" cy="518155"/>
          </a:xfrm>
          <a:prstGeom prst="rect">
            <a:avLst/>
          </a:prstGeom>
        </p:spPr>
        <p:txBody>
          <a:bodyPr wrap="square" lIns="0" tIns="0" rIns="0" bIns="0" rtlCol="0" anchor="t">
            <a:spAutoFit/>
          </a:bodyPr>
          <a:lstStyle/>
          <a:p>
            <a:pPr>
              <a:lnSpc>
                <a:spcPct val="115000"/>
              </a:lnSpc>
              <a:spcAft>
                <a:spcPts val="800"/>
              </a:spcAft>
            </a:pPr>
            <a:r>
              <a:rPr lang="pt-BR" sz="3200" dirty="0">
                <a:solidFill>
                  <a:schemeClr val="bg1">
                    <a:lumMod val="85000"/>
                  </a:schemeClr>
                </a:solidFill>
                <a:latin typeface="Arial" panose="020B0604020202020204" pitchFamily="34" charset="0"/>
                <a:cs typeface="Arial" panose="020B0604020202020204" pitchFamily="34" charset="0"/>
              </a:rPr>
              <a:t>05 de Janeiro de 2025</a:t>
            </a:r>
          </a:p>
        </p:txBody>
      </p:sp>
      <p:sp>
        <p:nvSpPr>
          <p:cNvPr id="17" name="TextBox 16">
            <a:extLst>
              <a:ext uri="{FF2B5EF4-FFF2-40B4-BE49-F238E27FC236}">
                <a16:creationId xmlns:a16="http://schemas.microsoft.com/office/drawing/2014/main" id="{4EFF92AA-9E29-4A1D-9296-C43198AE591A}"/>
              </a:ext>
            </a:extLst>
          </p:cNvPr>
          <p:cNvSpPr txBox="1"/>
          <p:nvPr/>
        </p:nvSpPr>
        <p:spPr>
          <a:xfrm>
            <a:off x="10227294" y="3530030"/>
            <a:ext cx="3695711" cy="518155"/>
          </a:xfrm>
          <a:prstGeom prst="rect">
            <a:avLst/>
          </a:prstGeom>
        </p:spPr>
        <p:txBody>
          <a:bodyPr wrap="square" lIns="0" tIns="0" rIns="0" bIns="0" rtlCol="0" anchor="t">
            <a:spAutoFit/>
          </a:bodyPr>
          <a:lstStyle/>
          <a:p>
            <a:pPr>
              <a:lnSpc>
                <a:spcPct val="115000"/>
              </a:lnSpc>
              <a:spcAft>
                <a:spcPts val="800"/>
              </a:spcAft>
            </a:pPr>
            <a:r>
              <a:rPr lang="pt-BR" sz="3200" dirty="0">
                <a:solidFill>
                  <a:schemeClr val="bg1">
                    <a:lumMod val="85000"/>
                  </a:schemeClr>
                </a:solidFill>
                <a:latin typeface="Arial" panose="020B0604020202020204" pitchFamily="34" charset="0"/>
                <a:cs typeface="Arial" panose="020B0604020202020204" pitchFamily="34" charset="0"/>
              </a:rPr>
              <a:t>1º trimestre 2025</a:t>
            </a:r>
          </a:p>
        </p:txBody>
      </p:sp>
      <p:pic>
        <p:nvPicPr>
          <p:cNvPr id="18" name="Imagem 17">
            <a:extLst>
              <a:ext uri="{FF2B5EF4-FFF2-40B4-BE49-F238E27FC236}">
                <a16:creationId xmlns:a16="http://schemas.microsoft.com/office/drawing/2014/main" id="{26FB5CE0-4227-455C-ADAA-489A01F0B436}"/>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9044111" y="3071321"/>
            <a:ext cx="914400" cy="914400"/>
          </a:xfrm>
          <a:prstGeom prst="rect">
            <a:avLst/>
          </a:prstGeom>
        </p:spPr>
      </p:pic>
      <p:sp>
        <p:nvSpPr>
          <p:cNvPr id="20" name="Retângulo 19">
            <a:extLst>
              <a:ext uri="{FF2B5EF4-FFF2-40B4-BE49-F238E27FC236}">
                <a16:creationId xmlns:a16="http://schemas.microsoft.com/office/drawing/2014/main" id="{6E9E7E26-1C12-4ECE-B94A-0C773917FBE5}"/>
              </a:ext>
            </a:extLst>
          </p:cNvPr>
          <p:cNvSpPr/>
          <p:nvPr/>
        </p:nvSpPr>
        <p:spPr>
          <a:xfrm>
            <a:off x="5943600" y="1484048"/>
            <a:ext cx="7979405" cy="892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TextBox 22">
            <a:extLst>
              <a:ext uri="{FF2B5EF4-FFF2-40B4-BE49-F238E27FC236}">
                <a16:creationId xmlns:a16="http://schemas.microsoft.com/office/drawing/2014/main" id="{8C0F2B0D-4EBC-4CD7-B625-E6417D30D3B7}"/>
              </a:ext>
            </a:extLst>
          </p:cNvPr>
          <p:cNvSpPr txBox="1"/>
          <p:nvPr/>
        </p:nvSpPr>
        <p:spPr>
          <a:xfrm>
            <a:off x="9368435" y="1548148"/>
            <a:ext cx="2971800" cy="777200"/>
          </a:xfrm>
          <a:prstGeom prst="rect">
            <a:avLst/>
          </a:prstGeom>
        </p:spPr>
        <p:txBody>
          <a:bodyPr wrap="square" lIns="0" tIns="0" rIns="0" bIns="0" rtlCol="0" anchor="t">
            <a:spAutoFit/>
          </a:bodyPr>
          <a:lstStyle/>
          <a:p>
            <a:pPr algn="ctr">
              <a:lnSpc>
                <a:spcPct val="115000"/>
              </a:lnSpc>
              <a:spcAft>
                <a:spcPts val="800"/>
              </a:spcAft>
            </a:pPr>
            <a:r>
              <a:rPr lang="pt-BR" sz="4800" b="1" dirty="0">
                <a:solidFill>
                  <a:schemeClr val="tx1">
                    <a:lumMod val="85000"/>
                    <a:lumOff val="15000"/>
                  </a:schemeClr>
                </a:solidFill>
                <a:latin typeface="Arial" panose="020B0604020202020204" pitchFamily="34" charset="0"/>
                <a:cs typeface="Arial" panose="020B0604020202020204" pitchFamily="34" charset="0"/>
              </a:rPr>
              <a:t>LIÇÃO 01</a:t>
            </a:r>
          </a:p>
        </p:txBody>
      </p:sp>
      <p:pic>
        <p:nvPicPr>
          <p:cNvPr id="22" name="Imagem 21">
            <a:extLst>
              <a:ext uri="{FF2B5EF4-FFF2-40B4-BE49-F238E27FC236}">
                <a16:creationId xmlns:a16="http://schemas.microsoft.com/office/drawing/2014/main" id="{622CF0F4-8614-4272-ABD7-01CC58C070C3}"/>
              </a:ext>
            </a:extLst>
          </p:cNvPr>
          <p:cNvPicPr>
            <a:picLocks noChangeAspect="1"/>
          </p:cNvPicPr>
          <p:nvPr/>
        </p:nvPicPr>
        <p:blipFill>
          <a:blip r:embed="rId4" cstate="email">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12703604" y="1511925"/>
            <a:ext cx="836307" cy="836307"/>
          </a:xfrm>
          <a:prstGeom prst="rect">
            <a:avLst/>
          </a:prstGeom>
        </p:spPr>
      </p:pic>
      <p:sp>
        <p:nvSpPr>
          <p:cNvPr id="12" name="CaixaDeTexto 11">
            <a:extLst>
              <a:ext uri="{FF2B5EF4-FFF2-40B4-BE49-F238E27FC236}">
                <a16:creationId xmlns:a16="http://schemas.microsoft.com/office/drawing/2014/main" id="{B99385EB-6611-4CD6-8083-B636EFE87CEC}"/>
              </a:ext>
            </a:extLst>
          </p:cNvPr>
          <p:cNvSpPr txBox="1"/>
          <p:nvPr/>
        </p:nvSpPr>
        <p:spPr>
          <a:xfrm>
            <a:off x="8839200" y="4200585"/>
            <a:ext cx="8132252" cy="4524315"/>
          </a:xfrm>
          <a:prstGeom prst="rect">
            <a:avLst/>
          </a:prstGeom>
          <a:noFill/>
          <a:effectLst/>
        </p:spPr>
        <p:txBody>
          <a:bodyPr wrap="square" rtlCol="0">
            <a:spAutoFit/>
          </a:bodyPr>
          <a:lstStyle/>
          <a:p>
            <a:r>
              <a:rPr lang="pt-BR" sz="7200" b="1" dirty="0">
                <a:solidFill>
                  <a:schemeClr val="bg1"/>
                </a:solidFill>
                <a:latin typeface="Arial" panose="020B0604020202020204" pitchFamily="34" charset="0"/>
                <a:cs typeface="Arial" panose="020B0604020202020204" pitchFamily="34" charset="0"/>
              </a:rPr>
              <a:t>Quando as Heresias Ameaçam a Unidade da Igreja</a:t>
            </a:r>
          </a:p>
        </p:txBody>
      </p:sp>
      <p:pic>
        <p:nvPicPr>
          <p:cNvPr id="2" name="Imagem 1">
            <a:extLst>
              <a:ext uri="{FF2B5EF4-FFF2-40B4-BE49-F238E27FC236}">
                <a16:creationId xmlns:a16="http://schemas.microsoft.com/office/drawing/2014/main" id="{2B2CED86-47C5-0FA8-91EB-F4DD29D52B3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8282" t="-275" r="31744" b="275"/>
          <a:stretch/>
        </p:blipFill>
        <p:spPr>
          <a:xfrm flipH="1">
            <a:off x="-2" y="-60535"/>
            <a:ext cx="9119990" cy="10408071"/>
          </a:xfrm>
          <a:custGeom>
            <a:avLst/>
            <a:gdLst>
              <a:gd name="connsiteX0" fmla="*/ 1783763 w 9119990"/>
              <a:gd name="connsiteY0" fmla="*/ 0 h 10408071"/>
              <a:gd name="connsiteX1" fmla="*/ 9119990 w 9119990"/>
              <a:gd name="connsiteY1" fmla="*/ 0 h 10408071"/>
              <a:gd name="connsiteX2" fmla="*/ 9119990 w 9119990"/>
              <a:gd name="connsiteY2" fmla="*/ 10408071 h 10408071"/>
              <a:gd name="connsiteX3" fmla="*/ 0 w 9119990"/>
              <a:gd name="connsiteY3" fmla="*/ 10408071 h 10408071"/>
              <a:gd name="connsiteX4" fmla="*/ 40610 w 9119990"/>
              <a:gd name="connsiteY4" fmla="*/ 10376513 h 10408071"/>
              <a:gd name="connsiteX5" fmla="*/ 3073838 w 9119990"/>
              <a:gd name="connsiteY5" fmla="*/ 4228409 h 10408071"/>
              <a:gd name="connsiteX6" fmla="*/ 1956411 w 9119990"/>
              <a:gd name="connsiteY6" fmla="*/ 269372 h 1040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9990" h="10408071">
                <a:moveTo>
                  <a:pt x="1783763" y="0"/>
                </a:moveTo>
                <a:lnTo>
                  <a:pt x="9119990" y="0"/>
                </a:lnTo>
                <a:lnTo>
                  <a:pt x="9119990" y="10408071"/>
                </a:lnTo>
                <a:lnTo>
                  <a:pt x="0" y="10408071"/>
                </a:lnTo>
                <a:lnTo>
                  <a:pt x="40610" y="10376513"/>
                </a:lnTo>
                <a:cubicBezTo>
                  <a:pt x="1903986" y="8857151"/>
                  <a:pt x="3073838" y="6665342"/>
                  <a:pt x="3073838" y="4228409"/>
                </a:cubicBezTo>
                <a:cubicBezTo>
                  <a:pt x="3073838" y="2794920"/>
                  <a:pt x="2669045" y="1446248"/>
                  <a:pt x="1956411" y="269372"/>
                </a:cubicBezTo>
                <a:close/>
              </a:path>
            </a:pathLst>
          </a:custGeom>
          <a:solidFill>
            <a:schemeClr val="bg1"/>
          </a:solidFill>
          <a:ln>
            <a:noFill/>
          </a:ln>
        </p:spPr>
      </p:pic>
    </p:spTree>
    <p:extLst>
      <p:ext uri="{BB962C8B-B14F-4D97-AF65-F5344CB8AC3E}">
        <p14:creationId xmlns:p14="http://schemas.microsoft.com/office/powerpoint/2010/main" val="346810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75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750"/>
                            </p:stCondLst>
                            <p:childTnLst>
                              <p:par>
                                <p:cTn id="19" presetID="22" presetClass="entr" presetSubtype="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325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0" grpId="0" animBg="1"/>
      <p:bldP spid="2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F65411A0-32A7-4EA2-A057-7629F6C032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1" y="-6240"/>
            <a:ext cx="18276920" cy="10293240"/>
          </a:xfrm>
          <a:prstGeom prst="rect">
            <a:avLst/>
          </a:prstGeom>
        </p:spPr>
      </p:pic>
    </p:spTree>
    <p:extLst>
      <p:ext uri="{BB962C8B-B14F-4D97-AF65-F5344CB8AC3E}">
        <p14:creationId xmlns:p14="http://schemas.microsoft.com/office/powerpoint/2010/main" val="325885305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836A99E-E5F2-4314-98C6-9BEF8D46C1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1" y="0"/>
            <a:ext cx="18265841" cy="10287000"/>
          </a:xfrm>
          <a:prstGeom prst="rect">
            <a:avLst/>
          </a:prstGeom>
        </p:spPr>
      </p:pic>
    </p:spTree>
    <p:extLst>
      <p:ext uri="{BB962C8B-B14F-4D97-AF65-F5344CB8AC3E}">
        <p14:creationId xmlns:p14="http://schemas.microsoft.com/office/powerpoint/2010/main" val="137233006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836A99E-E5F2-4314-98C6-9BEF8D46C1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1" y="0"/>
            <a:ext cx="18265841" cy="10287000"/>
          </a:xfrm>
          <a:prstGeom prst="rect">
            <a:avLst/>
          </a:prstGeom>
        </p:spPr>
      </p:pic>
    </p:spTree>
    <p:extLst>
      <p:ext uri="{BB962C8B-B14F-4D97-AF65-F5344CB8AC3E}">
        <p14:creationId xmlns:p14="http://schemas.microsoft.com/office/powerpoint/2010/main" val="55804860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836A99E-E5F2-4314-98C6-9BEF8D46C1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1" y="2"/>
            <a:ext cx="18265841" cy="10286999"/>
          </a:xfrm>
          <a:prstGeom prst="rect">
            <a:avLst/>
          </a:prstGeom>
        </p:spPr>
      </p:pic>
    </p:spTree>
    <p:extLst>
      <p:ext uri="{BB962C8B-B14F-4D97-AF65-F5344CB8AC3E}">
        <p14:creationId xmlns:p14="http://schemas.microsoft.com/office/powerpoint/2010/main" val="25716301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F577F489-214B-C714-159D-AB1377CA9773}"/>
              </a:ext>
            </a:extLst>
          </p:cNvPr>
          <p:cNvSpPr/>
          <p:nvPr/>
        </p:nvSpPr>
        <p:spPr>
          <a:xfrm>
            <a:off x="0" y="-28575"/>
            <a:ext cx="18288000" cy="10344150"/>
          </a:xfrm>
          <a:prstGeom prst="rect">
            <a:avLst/>
          </a:prstGeom>
          <a:gradFill flip="none" rotWithShape="1">
            <a:gsLst>
              <a:gs pos="0">
                <a:schemeClr val="tx1">
                  <a:alpha val="11000"/>
                </a:schemeClr>
              </a:gs>
              <a:gs pos="100000">
                <a:schemeClr val="tx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10"/>
          <p:cNvSpPr txBox="1"/>
          <p:nvPr/>
        </p:nvSpPr>
        <p:spPr>
          <a:xfrm>
            <a:off x="1066800" y="723900"/>
            <a:ext cx="6400799" cy="2031325"/>
          </a:xfrm>
          <a:prstGeom prst="rect">
            <a:avLst/>
          </a:prstGeom>
        </p:spPr>
        <p:txBody>
          <a:bodyPr wrap="square" lIns="0" tIns="0" rIns="0" bIns="0" rtlCol="0" anchor="t">
            <a:spAutoFit/>
          </a:bodyPr>
          <a:lstStyle/>
          <a:p>
            <a:r>
              <a:rPr lang="pt-BR" sz="6600" b="1" dirty="0">
                <a:solidFill>
                  <a:schemeClr val="bg1"/>
                </a:solidFill>
                <a:latin typeface="Arial" panose="020B0604020202020204" pitchFamily="34" charset="0"/>
                <a:cs typeface="Arial" panose="020B0604020202020204" pitchFamily="34" charset="0"/>
              </a:rPr>
              <a:t>INTRODUÇÃO AO TRIMESTRE</a:t>
            </a:r>
          </a:p>
        </p:txBody>
      </p:sp>
      <p:sp>
        <p:nvSpPr>
          <p:cNvPr id="15" name="TextBox 15"/>
          <p:cNvSpPr txBox="1"/>
          <p:nvPr/>
        </p:nvSpPr>
        <p:spPr>
          <a:xfrm>
            <a:off x="1066800" y="2859150"/>
            <a:ext cx="8229600" cy="3077766"/>
          </a:xfrm>
          <a:prstGeom prst="rect">
            <a:avLst/>
          </a:prstGeom>
        </p:spPr>
        <p:txBody>
          <a:bodyPr wrap="square" lIns="0" tIns="0" rIns="0" bIns="0" rtlCol="0" anchor="t">
            <a:spAutoFit/>
          </a:bodyPr>
          <a:lstStyle/>
          <a:p>
            <a:r>
              <a:rPr lang="pt-BR" sz="4000" dirty="0">
                <a:solidFill>
                  <a:schemeClr val="bg1"/>
                </a:solidFill>
                <a:latin typeface="Arial" panose="020B0604020202020204" pitchFamily="34" charset="0"/>
                <a:cs typeface="Arial" panose="020B0604020202020204" pitchFamily="34" charset="0"/>
              </a:rPr>
              <a:t>Neste trimestre, estudaremos sobre as heresias e seitas que assolaram a Igreja Primitiva. Tais heresias assumiram uma nova roupagem no contexto da Igreja na atualidade.</a:t>
            </a:r>
          </a:p>
        </p:txBody>
      </p:sp>
      <p:sp>
        <p:nvSpPr>
          <p:cNvPr id="2" name="TextBox 15">
            <a:extLst>
              <a:ext uri="{FF2B5EF4-FFF2-40B4-BE49-F238E27FC236}">
                <a16:creationId xmlns:a16="http://schemas.microsoft.com/office/drawing/2014/main" id="{5689E61A-69FB-09F1-B830-F19A1278B466}"/>
              </a:ext>
            </a:extLst>
          </p:cNvPr>
          <p:cNvSpPr txBox="1"/>
          <p:nvPr/>
        </p:nvSpPr>
        <p:spPr>
          <a:xfrm>
            <a:off x="1066800" y="6180534"/>
            <a:ext cx="8229600" cy="3077766"/>
          </a:xfrm>
          <a:prstGeom prst="rect">
            <a:avLst/>
          </a:prstGeom>
        </p:spPr>
        <p:txBody>
          <a:bodyPr wrap="square" lIns="0" tIns="0" rIns="0" bIns="0" rtlCol="0" anchor="t">
            <a:spAutoFit/>
          </a:bodyPr>
          <a:lstStyle/>
          <a:p>
            <a:r>
              <a:rPr lang="pt-BR" sz="4000" dirty="0">
                <a:solidFill>
                  <a:schemeClr val="bg1"/>
                </a:solidFill>
                <a:latin typeface="Arial" panose="020B0604020202020204" pitchFamily="34" charset="0"/>
                <a:cs typeface="Arial" panose="020B0604020202020204" pitchFamily="34" charset="0"/>
              </a:rPr>
              <a:t>O objetivo deste novo ciclo de estudos bíblicos é apresentar o referencial doutrinário da fé cristã, ajudando você a identificar e discernir heresias com clareza.</a:t>
            </a:r>
          </a:p>
        </p:txBody>
      </p:sp>
      <p:pic>
        <p:nvPicPr>
          <p:cNvPr id="3" name="Imagem 2">
            <a:extLst>
              <a:ext uri="{FF2B5EF4-FFF2-40B4-BE49-F238E27FC236}">
                <a16:creationId xmlns:a16="http://schemas.microsoft.com/office/drawing/2014/main" id="{461EC0CA-9108-FAF4-AAC2-B1518CBFA505}"/>
              </a:ext>
            </a:extLst>
          </p:cNvPr>
          <p:cNvPicPr>
            <a:picLocks noChangeAspect="1"/>
          </p:cNvPicPr>
          <p:nvPr/>
        </p:nvPicPr>
        <p:blipFill>
          <a:blip r:embed="rId3">
            <a:extLst>
              <a:ext uri="{28A0092B-C50C-407E-A947-70E740481C1C}">
                <a14:useLocalDpi xmlns:a14="http://schemas.microsoft.com/office/drawing/2010/main"/>
              </a:ext>
            </a:extLst>
          </a:blip>
          <a:srcRect l="14832" r="14832"/>
          <a:stretch/>
        </p:blipFill>
        <p:spPr>
          <a:xfrm flipH="1">
            <a:off x="9913960" y="-122709"/>
            <a:ext cx="9517040" cy="10524009"/>
          </a:xfrm>
          <a:custGeom>
            <a:avLst/>
            <a:gdLst>
              <a:gd name="connsiteX0" fmla="*/ 0 w 9269389"/>
              <a:gd name="connsiteY0" fmla="*/ 0 h 10250155"/>
              <a:gd name="connsiteX1" fmla="*/ 7055786 w 9269389"/>
              <a:gd name="connsiteY1" fmla="*/ 0 h 10250155"/>
              <a:gd name="connsiteX2" fmla="*/ 9269389 w 9269389"/>
              <a:gd name="connsiteY2" fmla="*/ 5139366 h 10250155"/>
              <a:gd name="connsiteX3" fmla="*/ 7068095 w 9269389"/>
              <a:gd name="connsiteY3" fmla="*/ 10250155 h 10250155"/>
              <a:gd name="connsiteX4" fmla="*/ 0 w 9269389"/>
              <a:gd name="connsiteY4" fmla="*/ 10250155 h 1025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9389" h="10250155">
                <a:moveTo>
                  <a:pt x="0" y="0"/>
                </a:moveTo>
                <a:lnTo>
                  <a:pt x="7055786" y="0"/>
                </a:lnTo>
                <a:lnTo>
                  <a:pt x="9269389" y="5139366"/>
                </a:lnTo>
                <a:lnTo>
                  <a:pt x="7068095" y="10250155"/>
                </a:lnTo>
                <a:lnTo>
                  <a:pt x="0" y="10250155"/>
                </a:lnTo>
                <a:close/>
              </a:path>
            </a:pathLst>
          </a:custGeom>
          <a:ln>
            <a:solidFill>
              <a:schemeClr val="tx2">
                <a:lumMod val="75000"/>
              </a:schemeClr>
            </a:solidFill>
          </a:ln>
          <a:effectLst>
            <a:outerShdw blurRad="469900" dist="50800" dir="5400000" sx="99000" sy="99000" algn="ctr" rotWithShape="0">
              <a:srgbClr val="000000">
                <a:alpha val="36000"/>
              </a:srgbClr>
            </a:outerShdw>
          </a:effectLst>
        </p:spPr>
      </p:pic>
    </p:spTree>
    <p:extLst>
      <p:ext uri="{BB962C8B-B14F-4D97-AF65-F5344CB8AC3E}">
        <p14:creationId xmlns:p14="http://schemas.microsoft.com/office/powerpoint/2010/main" val="150867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kUpDiag">
          <a:fgClr>
            <a:schemeClr val="bg1">
              <a:lumMod val="75000"/>
            </a:schemeClr>
          </a:fgClr>
          <a:bgClr>
            <a:schemeClr val="bg1">
              <a:lumMod val="65000"/>
            </a:schemeClr>
          </a:bgClr>
        </a:pattFill>
        <a:effectLst/>
      </p:bgPr>
    </p:bg>
    <p:spTree>
      <p:nvGrpSpPr>
        <p:cNvPr id="1" name=""/>
        <p:cNvGrpSpPr/>
        <p:nvPr/>
      </p:nvGrpSpPr>
      <p:grpSpPr>
        <a:xfrm>
          <a:off x="0" y="0"/>
          <a:ext cx="0" cy="0"/>
          <a:chOff x="0" y="0"/>
          <a:chExt cx="0" cy="0"/>
        </a:xfrm>
      </p:grpSpPr>
      <p:sp>
        <p:nvSpPr>
          <p:cNvPr id="36" name="Freeform 3">
            <a:extLst>
              <a:ext uri="{FF2B5EF4-FFF2-40B4-BE49-F238E27FC236}">
                <a16:creationId xmlns:a16="http://schemas.microsoft.com/office/drawing/2014/main" id="{F6ED6EEF-5EB3-43AB-A411-F5BC23455110}"/>
              </a:ext>
            </a:extLst>
          </p:cNvPr>
          <p:cNvSpPr/>
          <p:nvPr/>
        </p:nvSpPr>
        <p:spPr>
          <a:xfrm>
            <a:off x="0" y="0"/>
            <a:ext cx="18288000" cy="10287000"/>
          </a:xfrm>
          <a:custGeom>
            <a:avLst/>
            <a:gdLst/>
            <a:ahLst/>
            <a:cxnLst/>
            <a:rect l="l" t="t" r="r" b="b"/>
            <a:pathLst>
              <a:path w="1609350" h="1354667">
                <a:moveTo>
                  <a:pt x="0" y="0"/>
                </a:moveTo>
                <a:lnTo>
                  <a:pt x="1609350" y="0"/>
                </a:lnTo>
                <a:lnTo>
                  <a:pt x="1609350" y="1354667"/>
                </a:lnTo>
                <a:lnTo>
                  <a:pt x="0" y="1354667"/>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3" name="Retângulo 2">
            <a:extLst>
              <a:ext uri="{FF2B5EF4-FFF2-40B4-BE49-F238E27FC236}">
                <a16:creationId xmlns:a16="http://schemas.microsoft.com/office/drawing/2014/main" id="{4CCB2561-A825-F837-D402-17283C325BC7}"/>
              </a:ext>
            </a:extLst>
          </p:cNvPr>
          <p:cNvSpPr/>
          <p:nvPr/>
        </p:nvSpPr>
        <p:spPr>
          <a:xfrm flipH="1">
            <a:off x="0" y="0"/>
            <a:ext cx="18288000" cy="10344150"/>
          </a:xfrm>
          <a:prstGeom prst="rect">
            <a:avLst/>
          </a:prstGeom>
          <a:gradFill>
            <a:gsLst>
              <a:gs pos="0">
                <a:schemeClr val="tx2">
                  <a:lumMod val="50000"/>
                  <a:alpha val="73000"/>
                </a:schemeClr>
              </a:gs>
              <a:gs pos="100000">
                <a:schemeClr val="tx1"/>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extBox 9">
            <a:extLst>
              <a:ext uri="{FF2B5EF4-FFF2-40B4-BE49-F238E27FC236}">
                <a16:creationId xmlns:a16="http://schemas.microsoft.com/office/drawing/2014/main" id="{8557DAB9-C4DC-4AE8-A490-77FBA55E0084}"/>
              </a:ext>
            </a:extLst>
          </p:cNvPr>
          <p:cNvSpPr txBox="1"/>
          <p:nvPr/>
        </p:nvSpPr>
        <p:spPr>
          <a:xfrm>
            <a:off x="9188700" y="2902435"/>
            <a:ext cx="7499100" cy="5539978"/>
          </a:xfrm>
          <a:prstGeom prst="rect">
            <a:avLst/>
          </a:prstGeom>
        </p:spPr>
        <p:txBody>
          <a:bodyPr wrap="square" lIns="0" tIns="0" rIns="0" bIns="0" rtlCol="0" anchor="t">
            <a:spAutoFit/>
          </a:bodyPr>
          <a:lstStyle>
            <a:defPPr>
              <a:defRPr lang="en-US"/>
            </a:defPPr>
            <a:lvl1pPr>
              <a:defRPr sz="3600">
                <a:solidFill>
                  <a:schemeClr val="bg1"/>
                </a:solidFill>
                <a:latin typeface="Arial" panose="020B0604020202020204" pitchFamily="34" charset="0"/>
                <a:cs typeface="Arial" panose="020B0604020202020204" pitchFamily="34" charset="0"/>
              </a:defRPr>
            </a:lvl1pPr>
          </a:lstStyle>
          <a:p>
            <a:r>
              <a:rPr lang="pt-BR" sz="4000" dirty="0"/>
              <a:t>O comentarista desse trimestre é o pastor </a:t>
            </a:r>
            <a:r>
              <a:rPr lang="pt-BR" sz="4000" dirty="0" err="1"/>
              <a:t>Esequias</a:t>
            </a:r>
            <a:r>
              <a:rPr lang="pt-BR" sz="4000" dirty="0"/>
              <a:t> Soares, líder da Assembleia de Deus em Jundiaí (SP), presidente da Sociedade Bíblica do Brasil, presidente da Comissão de Apologética da CGADB, especialista em línguas bíblicas, mestre em Ciências da Religião.</a:t>
            </a:r>
          </a:p>
        </p:txBody>
      </p:sp>
      <p:sp>
        <p:nvSpPr>
          <p:cNvPr id="24" name="CaixaDeTexto 23">
            <a:extLst>
              <a:ext uri="{FF2B5EF4-FFF2-40B4-BE49-F238E27FC236}">
                <a16:creationId xmlns:a16="http://schemas.microsoft.com/office/drawing/2014/main" id="{DD3B0C21-6BC3-4698-B59D-9CF1A069969C}"/>
              </a:ext>
            </a:extLst>
          </p:cNvPr>
          <p:cNvSpPr txBox="1"/>
          <p:nvPr/>
        </p:nvSpPr>
        <p:spPr>
          <a:xfrm flipH="1">
            <a:off x="9067800" y="1790700"/>
            <a:ext cx="6398483" cy="1015663"/>
          </a:xfrm>
          <a:prstGeom prst="rect">
            <a:avLst/>
          </a:prstGeom>
          <a:noFill/>
          <a:effectLst/>
        </p:spPr>
        <p:txBody>
          <a:bodyPr wrap="square" rtlCol="0">
            <a:spAutoFit/>
          </a:bodyPr>
          <a:lstStyle/>
          <a:p>
            <a:r>
              <a:rPr lang="pt-BR" sz="6000" b="1" dirty="0">
                <a:solidFill>
                  <a:schemeClr val="bg1"/>
                </a:solidFill>
                <a:latin typeface="Arial" panose="020B0604020202020204" pitchFamily="34" charset="0"/>
                <a:cs typeface="Arial" panose="020B0604020202020204" pitchFamily="34" charset="0"/>
              </a:rPr>
              <a:t>COMENTARISTA</a:t>
            </a:r>
          </a:p>
        </p:txBody>
      </p:sp>
      <p:pic>
        <p:nvPicPr>
          <p:cNvPr id="2" name="Imagem 1">
            <a:extLst>
              <a:ext uri="{FF2B5EF4-FFF2-40B4-BE49-F238E27FC236}">
                <a16:creationId xmlns:a16="http://schemas.microsoft.com/office/drawing/2014/main" id="{FB58C294-EAB8-0FA9-6B54-60652C4A748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l="16412" t="-311" r="23300" b="311"/>
          <a:stretch/>
        </p:blipFill>
        <p:spPr>
          <a:xfrm>
            <a:off x="-1371600" y="-122709"/>
            <a:ext cx="9517040" cy="10524009"/>
          </a:xfrm>
          <a:custGeom>
            <a:avLst/>
            <a:gdLst>
              <a:gd name="connsiteX0" fmla="*/ 0 w 9269389"/>
              <a:gd name="connsiteY0" fmla="*/ 0 h 10250155"/>
              <a:gd name="connsiteX1" fmla="*/ 7055786 w 9269389"/>
              <a:gd name="connsiteY1" fmla="*/ 0 h 10250155"/>
              <a:gd name="connsiteX2" fmla="*/ 9269389 w 9269389"/>
              <a:gd name="connsiteY2" fmla="*/ 5139366 h 10250155"/>
              <a:gd name="connsiteX3" fmla="*/ 7068095 w 9269389"/>
              <a:gd name="connsiteY3" fmla="*/ 10250155 h 10250155"/>
              <a:gd name="connsiteX4" fmla="*/ 0 w 9269389"/>
              <a:gd name="connsiteY4" fmla="*/ 10250155 h 1025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9389" h="10250155">
                <a:moveTo>
                  <a:pt x="0" y="0"/>
                </a:moveTo>
                <a:lnTo>
                  <a:pt x="7055786" y="0"/>
                </a:lnTo>
                <a:lnTo>
                  <a:pt x="9269389" y="5139366"/>
                </a:lnTo>
                <a:lnTo>
                  <a:pt x="7068095" y="10250155"/>
                </a:lnTo>
                <a:lnTo>
                  <a:pt x="0" y="10250155"/>
                </a:lnTo>
                <a:close/>
              </a:path>
            </a:pathLst>
          </a:custGeom>
          <a:ln>
            <a:solidFill>
              <a:schemeClr val="tx2">
                <a:lumMod val="75000"/>
              </a:schemeClr>
            </a:solidFill>
          </a:ln>
          <a:effectLst>
            <a:outerShdw blurRad="469900" dist="50800" dir="5400000" sx="99000" sy="99000" algn="ctr" rotWithShape="0">
              <a:srgbClr val="000000">
                <a:alpha val="36000"/>
              </a:srgbClr>
            </a:outerShdw>
          </a:effectLst>
        </p:spPr>
      </p:pic>
    </p:spTree>
    <p:extLst>
      <p:ext uri="{BB962C8B-B14F-4D97-AF65-F5344CB8AC3E}">
        <p14:creationId xmlns:p14="http://schemas.microsoft.com/office/powerpoint/2010/main" val="132381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iterate type="lt">
                                    <p:tmPct val="10000"/>
                                  </p:iterate>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par>
                          <p:cTn id="8" fill="hold">
                            <p:stCondLst>
                              <p:cond delay="1300"/>
                            </p:stCondLst>
                            <p:childTnLst>
                              <p:par>
                                <p:cTn id="9" presetID="22" presetClass="entr" presetSubtype="8" fill="hold" grpId="0" nodeType="afterEffect">
                                  <p:stCondLst>
                                    <p:cond delay="0"/>
                                  </p:stCondLst>
                                  <p:iterate type="wd">
                                    <p:tmPct val="4000"/>
                                  </p:iterate>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A5991F7B-C7A7-3C32-EDA6-8B898DD28E2E}"/>
              </a:ext>
            </a:extLst>
          </p:cNvPr>
          <p:cNvPicPr>
            <a:picLocks noChangeAspect="1"/>
          </p:cNvPicPr>
          <p:nvPr/>
        </p:nvPicPr>
        <p:blipFill>
          <a:blip r:embed="rId2" cstate="email">
            <a:extLst>
              <a:ext uri="{28A0092B-C50C-407E-A947-70E740481C1C}">
                <a14:useLocalDpi xmlns:a14="http://schemas.microsoft.com/office/drawing/2010/main"/>
              </a:ext>
            </a:extLst>
          </a:blip>
          <a:srcRect l="222" r="222"/>
          <a:stretch/>
        </p:blipFill>
        <p:spPr>
          <a:xfrm>
            <a:off x="0" y="6"/>
            <a:ext cx="18288000" cy="10287000"/>
          </a:xfrm>
          <a:custGeom>
            <a:avLst/>
            <a:gdLst>
              <a:gd name="connsiteX0" fmla="*/ 0 w 18288000"/>
              <a:gd name="connsiteY0" fmla="*/ 0 h 10287000"/>
              <a:gd name="connsiteX1" fmla="*/ 18288000 w 18288000"/>
              <a:gd name="connsiteY1" fmla="*/ 0 h 10287000"/>
              <a:gd name="connsiteX2" fmla="*/ 18288000 w 18288000"/>
              <a:gd name="connsiteY2" fmla="*/ 10287000 h 10287000"/>
              <a:gd name="connsiteX3" fmla="*/ 0 w 18288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8288000" h="10287000">
                <a:moveTo>
                  <a:pt x="0" y="0"/>
                </a:moveTo>
                <a:lnTo>
                  <a:pt x="18288000" y="0"/>
                </a:lnTo>
                <a:lnTo>
                  <a:pt x="18288000" y="10287000"/>
                </a:lnTo>
                <a:lnTo>
                  <a:pt x="0" y="10287000"/>
                </a:lnTo>
                <a:close/>
              </a:path>
            </a:pathLst>
          </a:custGeom>
        </p:spPr>
      </p:pic>
      <p:sp>
        <p:nvSpPr>
          <p:cNvPr id="11" name="Retângulo 10">
            <a:extLst>
              <a:ext uri="{FF2B5EF4-FFF2-40B4-BE49-F238E27FC236}">
                <a16:creationId xmlns:a16="http://schemas.microsoft.com/office/drawing/2014/main" id="{F577F489-214B-C714-159D-AB1377CA9773}"/>
              </a:ext>
            </a:extLst>
          </p:cNvPr>
          <p:cNvSpPr/>
          <p:nvPr/>
        </p:nvSpPr>
        <p:spPr>
          <a:xfrm>
            <a:off x="0" y="0"/>
            <a:ext cx="18288000" cy="10344150"/>
          </a:xfrm>
          <a:prstGeom prst="rect">
            <a:avLst/>
          </a:prstGeom>
          <a:gradFill flip="none" rotWithShape="1">
            <a:gsLst>
              <a:gs pos="0">
                <a:schemeClr val="tx1">
                  <a:alpha val="11000"/>
                </a:schemeClr>
              </a:gs>
              <a:gs pos="100000">
                <a:schemeClr val="tx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10"/>
          <p:cNvSpPr txBox="1"/>
          <p:nvPr/>
        </p:nvSpPr>
        <p:spPr>
          <a:xfrm>
            <a:off x="990601" y="1849891"/>
            <a:ext cx="4835971" cy="2031325"/>
          </a:xfrm>
          <a:prstGeom prst="rect">
            <a:avLst/>
          </a:prstGeom>
        </p:spPr>
        <p:txBody>
          <a:bodyPr wrap="square" lIns="0" tIns="0" rIns="0" bIns="0" rtlCol="0" anchor="t">
            <a:spAutoFit/>
          </a:bodyPr>
          <a:lstStyle/>
          <a:p>
            <a:r>
              <a:rPr lang="pt-BR" sz="6600" b="1">
                <a:solidFill>
                  <a:schemeClr val="bg1"/>
                </a:solidFill>
                <a:latin typeface="Arial" panose="020B0604020202020204" pitchFamily="34" charset="0"/>
                <a:cs typeface="Arial" panose="020B0604020202020204" pitchFamily="34" charset="0"/>
              </a:rPr>
              <a:t>TEXTO ÁUREO</a:t>
            </a:r>
            <a:endParaRPr lang="pt-BR" sz="6600" b="1" dirty="0">
              <a:solidFill>
                <a:schemeClr val="bg1"/>
              </a:solidFill>
              <a:latin typeface="Arial" panose="020B0604020202020204" pitchFamily="34" charset="0"/>
              <a:cs typeface="Arial" panose="020B0604020202020204" pitchFamily="34" charset="0"/>
            </a:endParaRPr>
          </a:p>
        </p:txBody>
      </p:sp>
      <p:sp>
        <p:nvSpPr>
          <p:cNvPr id="15" name="TextBox 15"/>
          <p:cNvSpPr txBox="1"/>
          <p:nvPr/>
        </p:nvSpPr>
        <p:spPr>
          <a:xfrm>
            <a:off x="990600" y="3985141"/>
            <a:ext cx="7848600" cy="4739759"/>
          </a:xfrm>
          <a:prstGeom prst="rect">
            <a:avLst/>
          </a:prstGeom>
        </p:spPr>
        <p:txBody>
          <a:bodyPr wrap="square" lIns="0" tIns="0" rIns="0" bIns="0" rtlCol="0" anchor="t">
            <a:spAutoFit/>
          </a:bodyPr>
          <a:lstStyle/>
          <a:p>
            <a:r>
              <a:rPr lang="pt-BR" sz="4400" dirty="0">
                <a:solidFill>
                  <a:schemeClr val="bg1"/>
                </a:solidFill>
                <a:latin typeface="Arial" panose="020B0604020202020204" pitchFamily="34" charset="0"/>
                <a:cs typeface="Arial" panose="020B0604020202020204" pitchFamily="34" charset="0"/>
              </a:rPr>
              <a:t>“Amados, procurando eu escrever-vos com toda a diligência acerca da comum salvação, tive por necessidade escrever-vos e exortar-vos a batalhar pela fé que uma vez foi dada aos santos.” (</a:t>
            </a:r>
            <a:r>
              <a:rPr lang="pt-BR" sz="4400" dirty="0" err="1">
                <a:solidFill>
                  <a:schemeClr val="bg1"/>
                </a:solidFill>
                <a:latin typeface="Arial" panose="020B0604020202020204" pitchFamily="34" charset="0"/>
                <a:cs typeface="Arial" panose="020B0604020202020204" pitchFamily="34" charset="0"/>
              </a:rPr>
              <a:t>Jd</a:t>
            </a:r>
            <a:r>
              <a:rPr lang="pt-BR" sz="4400" dirty="0">
                <a:solidFill>
                  <a:schemeClr val="bg1"/>
                </a:solidFill>
                <a:latin typeface="Arial" panose="020B0604020202020204" pitchFamily="34" charset="0"/>
                <a:cs typeface="Arial" panose="020B0604020202020204" pitchFamily="34" charset="0"/>
              </a:rPr>
              <a:t> 3)</a:t>
            </a:r>
          </a:p>
        </p:txBody>
      </p:sp>
      <p:pic>
        <p:nvPicPr>
          <p:cNvPr id="34" name="Imagem 33">
            <a:extLst>
              <a:ext uri="{FF2B5EF4-FFF2-40B4-BE49-F238E27FC236}">
                <a16:creationId xmlns:a16="http://schemas.microsoft.com/office/drawing/2014/main" id="{C9321063-750C-4237-8983-B23C07ACC790}"/>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174405" y="1611543"/>
            <a:ext cx="2269673" cy="2269673"/>
          </a:xfrm>
          <a:prstGeom prst="rect">
            <a:avLst/>
          </a:prstGeom>
        </p:spPr>
      </p:pic>
      <p:pic>
        <p:nvPicPr>
          <p:cNvPr id="3" name="Imagem 2">
            <a:extLst>
              <a:ext uri="{FF2B5EF4-FFF2-40B4-BE49-F238E27FC236}">
                <a16:creationId xmlns:a16="http://schemas.microsoft.com/office/drawing/2014/main" id="{18519C7E-45FE-4778-0DB4-F0885B458500}"/>
              </a:ext>
            </a:extLst>
          </p:cNvPr>
          <p:cNvPicPr>
            <a:picLocks noChangeAspect="1"/>
          </p:cNvPicPr>
          <p:nvPr/>
        </p:nvPicPr>
        <p:blipFill>
          <a:blip r:embed="rId4" cstate="email">
            <a:extLst>
              <a:ext uri="{28A0092B-C50C-407E-A947-70E740481C1C}">
                <a14:useLocalDpi xmlns:a14="http://schemas.microsoft.com/office/drawing/2010/main"/>
              </a:ext>
            </a:extLst>
          </a:blip>
          <a:srcRect l="22553" r="22553"/>
          <a:stretch/>
        </p:blipFill>
        <p:spPr>
          <a:xfrm>
            <a:off x="9722334" y="-56529"/>
            <a:ext cx="8565666" cy="10400059"/>
          </a:xfrm>
          <a:custGeom>
            <a:avLst/>
            <a:gdLst>
              <a:gd name="connsiteX0" fmla="*/ 8565666 w 8565666"/>
              <a:gd name="connsiteY0" fmla="*/ 0 h 10400059"/>
              <a:gd name="connsiteX1" fmla="*/ 1132835 w 8565666"/>
              <a:gd name="connsiteY1" fmla="*/ 0 h 10400059"/>
              <a:gd name="connsiteX2" fmla="*/ 1111618 w 8565666"/>
              <a:gd name="connsiteY2" fmla="*/ 41426 h 10400059"/>
              <a:gd name="connsiteX3" fmla="*/ 0 w 8565666"/>
              <a:gd name="connsiteY3" fmla="*/ 4928637 h 10400059"/>
              <a:gd name="connsiteX4" fmla="*/ 1360562 w 8565666"/>
              <a:gd name="connsiteY4" fmla="*/ 10301908 h 10400059"/>
              <a:gd name="connsiteX5" fmla="*/ 1416998 w 8565666"/>
              <a:gd name="connsiteY5" fmla="*/ 10400059 h 10400059"/>
              <a:gd name="connsiteX6" fmla="*/ 8565666 w 8565666"/>
              <a:gd name="connsiteY6" fmla="*/ 10400059 h 10400059"/>
              <a:gd name="connsiteX7" fmla="*/ 8565666 w 8565666"/>
              <a:gd name="connsiteY7" fmla="*/ 9453275 h 10400059"/>
              <a:gd name="connsiteX8" fmla="*/ 8538785 w 8565666"/>
              <a:gd name="connsiteY8" fmla="*/ 9437819 h 10400059"/>
              <a:gd name="connsiteX9" fmla="*/ 6000269 w 8565666"/>
              <a:gd name="connsiteY9" fmla="*/ 4928637 h 10400059"/>
              <a:gd name="connsiteX10" fmla="*/ 8538785 w 8565666"/>
              <a:gd name="connsiteY10" fmla="*/ 419456 h 10400059"/>
              <a:gd name="connsiteX11" fmla="*/ 8565666 w 8565666"/>
              <a:gd name="connsiteY11" fmla="*/ 403999 h 1040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65666" h="10400059">
                <a:moveTo>
                  <a:pt x="8565666" y="0"/>
                </a:moveTo>
                <a:lnTo>
                  <a:pt x="1132835" y="0"/>
                </a:lnTo>
                <a:lnTo>
                  <a:pt x="1111618" y="41426"/>
                </a:lnTo>
                <a:cubicBezTo>
                  <a:pt x="399225" y="1519881"/>
                  <a:pt x="0" y="3177637"/>
                  <a:pt x="0" y="4928637"/>
                </a:cubicBezTo>
                <a:cubicBezTo>
                  <a:pt x="0" y="6874193"/>
                  <a:pt x="492870" y="8704632"/>
                  <a:pt x="1360562" y="10301908"/>
                </a:cubicBezTo>
                <a:lnTo>
                  <a:pt x="1416998" y="10400059"/>
                </a:lnTo>
                <a:lnTo>
                  <a:pt x="8565666" y="10400059"/>
                </a:lnTo>
                <a:lnTo>
                  <a:pt x="8565666" y="9453275"/>
                </a:lnTo>
                <a:lnTo>
                  <a:pt x="8538785" y="9437819"/>
                </a:lnTo>
                <a:cubicBezTo>
                  <a:pt x="7016885" y="8513090"/>
                  <a:pt x="6000269" y="6839585"/>
                  <a:pt x="6000269" y="4928637"/>
                </a:cubicBezTo>
                <a:cubicBezTo>
                  <a:pt x="6000269" y="3017689"/>
                  <a:pt x="7016885" y="1344185"/>
                  <a:pt x="8538785" y="419456"/>
                </a:cubicBezTo>
                <a:lnTo>
                  <a:pt x="8565666" y="403999"/>
                </a:lnTo>
                <a:close/>
              </a:path>
            </a:pathLst>
          </a:custGeom>
          <a:ln>
            <a:solidFill>
              <a:schemeClr val="bg2">
                <a:lumMod val="90000"/>
              </a:schemeClr>
            </a:solidFill>
          </a:ln>
        </p:spPr>
      </p:pic>
    </p:spTree>
    <p:extLst>
      <p:ext uri="{BB962C8B-B14F-4D97-AF65-F5344CB8AC3E}">
        <p14:creationId xmlns:p14="http://schemas.microsoft.com/office/powerpoint/2010/main" val="77867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1" fill="hold" nodeType="withEffect">
                                  <p:stCondLst>
                                    <p:cond delay="50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E52E6-6A2C-D447-2D85-214FEF22076B}"/>
            </a:ext>
          </a:extLst>
        </p:cNvPr>
        <p:cNvGrpSpPr/>
        <p:nvPr/>
      </p:nvGrpSpPr>
      <p:grpSpPr>
        <a:xfrm>
          <a:off x="0" y="0"/>
          <a:ext cx="0" cy="0"/>
          <a:chOff x="0" y="0"/>
          <a:chExt cx="0" cy="0"/>
        </a:xfrm>
      </p:grpSpPr>
      <p:pic>
        <p:nvPicPr>
          <p:cNvPr id="8" name="Imagem 7">
            <a:extLst>
              <a:ext uri="{FF2B5EF4-FFF2-40B4-BE49-F238E27FC236}">
                <a16:creationId xmlns:a16="http://schemas.microsoft.com/office/drawing/2014/main" id="{B8E0009A-ABAD-D242-8A5A-93E42BAFEC10}"/>
              </a:ext>
            </a:extLst>
          </p:cNvPr>
          <p:cNvPicPr>
            <a:picLocks noChangeAspect="1"/>
          </p:cNvPicPr>
          <p:nvPr/>
        </p:nvPicPr>
        <p:blipFill>
          <a:blip r:embed="rId2">
            <a:extLst>
              <a:ext uri="{28A0092B-C50C-407E-A947-70E740481C1C}">
                <a14:useLocalDpi xmlns:a14="http://schemas.microsoft.com/office/drawing/2010/main"/>
              </a:ext>
            </a:extLst>
          </a:blip>
          <a:srcRect t="775" b="775"/>
          <a:stretch/>
        </p:blipFill>
        <p:spPr>
          <a:xfrm>
            <a:off x="0" y="6"/>
            <a:ext cx="18288000" cy="10287000"/>
          </a:xfrm>
          <a:custGeom>
            <a:avLst/>
            <a:gdLst>
              <a:gd name="connsiteX0" fmla="*/ 0 w 18288000"/>
              <a:gd name="connsiteY0" fmla="*/ 0 h 10287000"/>
              <a:gd name="connsiteX1" fmla="*/ 18288000 w 18288000"/>
              <a:gd name="connsiteY1" fmla="*/ 0 h 10287000"/>
              <a:gd name="connsiteX2" fmla="*/ 18288000 w 18288000"/>
              <a:gd name="connsiteY2" fmla="*/ 10287000 h 10287000"/>
              <a:gd name="connsiteX3" fmla="*/ 0 w 18288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8288000" h="10287000">
                <a:moveTo>
                  <a:pt x="0" y="0"/>
                </a:moveTo>
                <a:lnTo>
                  <a:pt x="18288000" y="0"/>
                </a:lnTo>
                <a:lnTo>
                  <a:pt x="18288000" y="10287000"/>
                </a:lnTo>
                <a:lnTo>
                  <a:pt x="0" y="10287000"/>
                </a:lnTo>
                <a:close/>
              </a:path>
            </a:pathLst>
          </a:custGeom>
        </p:spPr>
      </p:pic>
      <p:sp>
        <p:nvSpPr>
          <p:cNvPr id="11" name="Retângulo 10">
            <a:extLst>
              <a:ext uri="{FF2B5EF4-FFF2-40B4-BE49-F238E27FC236}">
                <a16:creationId xmlns:a16="http://schemas.microsoft.com/office/drawing/2014/main" id="{DB96760D-3C75-E1AE-E6BA-CF8E4992DB40}"/>
              </a:ext>
            </a:extLst>
          </p:cNvPr>
          <p:cNvSpPr/>
          <p:nvPr/>
        </p:nvSpPr>
        <p:spPr>
          <a:xfrm flipH="1">
            <a:off x="0" y="0"/>
            <a:ext cx="18288000" cy="10344150"/>
          </a:xfrm>
          <a:prstGeom prst="rect">
            <a:avLst/>
          </a:prstGeom>
          <a:gradFill flip="none" rotWithShape="1">
            <a:gsLst>
              <a:gs pos="0">
                <a:schemeClr val="tx1">
                  <a:alpha val="11000"/>
                </a:schemeClr>
              </a:gs>
              <a:gs pos="100000">
                <a:schemeClr val="tx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10">
            <a:extLst>
              <a:ext uri="{FF2B5EF4-FFF2-40B4-BE49-F238E27FC236}">
                <a16:creationId xmlns:a16="http://schemas.microsoft.com/office/drawing/2014/main" id="{39B2C40E-CFAB-8BB4-4F7A-526D215BEEAA}"/>
              </a:ext>
            </a:extLst>
          </p:cNvPr>
          <p:cNvSpPr txBox="1"/>
          <p:nvPr/>
        </p:nvSpPr>
        <p:spPr>
          <a:xfrm>
            <a:off x="9753601" y="2069799"/>
            <a:ext cx="4835971" cy="2031325"/>
          </a:xfrm>
          <a:prstGeom prst="rect">
            <a:avLst/>
          </a:prstGeom>
        </p:spPr>
        <p:txBody>
          <a:bodyPr wrap="square" lIns="0" tIns="0" rIns="0" bIns="0" rtlCol="0" anchor="t">
            <a:spAutoFit/>
          </a:bodyPr>
          <a:lstStyle/>
          <a:p>
            <a:r>
              <a:rPr lang="pt-BR" sz="6600" b="1" dirty="0">
                <a:solidFill>
                  <a:schemeClr val="bg1"/>
                </a:solidFill>
                <a:latin typeface="Arial" panose="020B0604020202020204" pitchFamily="34" charset="0"/>
                <a:cs typeface="Arial" panose="020B0604020202020204" pitchFamily="34" charset="0"/>
              </a:rPr>
              <a:t>VERDADE PRÁTICA</a:t>
            </a:r>
          </a:p>
        </p:txBody>
      </p:sp>
      <p:sp>
        <p:nvSpPr>
          <p:cNvPr id="15" name="TextBox 15">
            <a:extLst>
              <a:ext uri="{FF2B5EF4-FFF2-40B4-BE49-F238E27FC236}">
                <a16:creationId xmlns:a16="http://schemas.microsoft.com/office/drawing/2014/main" id="{56BD1FC4-2AD7-5499-0774-A22F7A6DF446}"/>
              </a:ext>
            </a:extLst>
          </p:cNvPr>
          <p:cNvSpPr txBox="1"/>
          <p:nvPr/>
        </p:nvSpPr>
        <p:spPr>
          <a:xfrm>
            <a:off x="9753600" y="4205049"/>
            <a:ext cx="7239000" cy="4062651"/>
          </a:xfrm>
          <a:prstGeom prst="rect">
            <a:avLst/>
          </a:prstGeom>
        </p:spPr>
        <p:txBody>
          <a:bodyPr wrap="square" lIns="0" tIns="0" rIns="0" bIns="0" rtlCol="0" anchor="t">
            <a:spAutoFit/>
          </a:bodyPr>
          <a:lstStyle/>
          <a:p>
            <a:r>
              <a:rPr lang="pt-BR" sz="4400" dirty="0">
                <a:solidFill>
                  <a:schemeClr val="bg1"/>
                </a:solidFill>
                <a:latin typeface="Arial" panose="020B0604020202020204" pitchFamily="34" charset="0"/>
                <a:cs typeface="Arial" panose="020B0604020202020204" pitchFamily="34" charset="0"/>
              </a:rPr>
              <a:t>Heresias são crenças e práticas contrárias ao pensamento bíblico que distorcem os pontos principais da doutrina bíblica.</a:t>
            </a:r>
          </a:p>
        </p:txBody>
      </p:sp>
      <p:pic>
        <p:nvPicPr>
          <p:cNvPr id="34" name="Imagem 33">
            <a:extLst>
              <a:ext uri="{FF2B5EF4-FFF2-40B4-BE49-F238E27FC236}">
                <a16:creationId xmlns:a16="http://schemas.microsoft.com/office/drawing/2014/main" id="{B7F1CB15-1FB8-2C76-3456-9A509FDB7393}"/>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4097000" y="1831451"/>
            <a:ext cx="2269673" cy="2269673"/>
          </a:xfrm>
          <a:prstGeom prst="rect">
            <a:avLst/>
          </a:prstGeom>
        </p:spPr>
      </p:pic>
      <p:pic>
        <p:nvPicPr>
          <p:cNvPr id="3" name="Imagem 2">
            <a:extLst>
              <a:ext uri="{FF2B5EF4-FFF2-40B4-BE49-F238E27FC236}">
                <a16:creationId xmlns:a16="http://schemas.microsoft.com/office/drawing/2014/main" id="{38258BFA-5C44-CBF0-21A3-4FF73B443852}"/>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rcRect l="17502" r="70"/>
          <a:stretch/>
        </p:blipFill>
        <p:spPr>
          <a:xfrm flipH="1">
            <a:off x="0" y="-56529"/>
            <a:ext cx="8565666" cy="10400059"/>
          </a:xfrm>
          <a:custGeom>
            <a:avLst/>
            <a:gdLst>
              <a:gd name="connsiteX0" fmla="*/ 8565666 w 8565666"/>
              <a:gd name="connsiteY0" fmla="*/ 0 h 10400059"/>
              <a:gd name="connsiteX1" fmla="*/ 1132835 w 8565666"/>
              <a:gd name="connsiteY1" fmla="*/ 0 h 10400059"/>
              <a:gd name="connsiteX2" fmla="*/ 1111618 w 8565666"/>
              <a:gd name="connsiteY2" fmla="*/ 41426 h 10400059"/>
              <a:gd name="connsiteX3" fmla="*/ 0 w 8565666"/>
              <a:gd name="connsiteY3" fmla="*/ 4928637 h 10400059"/>
              <a:gd name="connsiteX4" fmla="*/ 1360562 w 8565666"/>
              <a:gd name="connsiteY4" fmla="*/ 10301908 h 10400059"/>
              <a:gd name="connsiteX5" fmla="*/ 1416998 w 8565666"/>
              <a:gd name="connsiteY5" fmla="*/ 10400059 h 10400059"/>
              <a:gd name="connsiteX6" fmla="*/ 8565666 w 8565666"/>
              <a:gd name="connsiteY6" fmla="*/ 10400059 h 10400059"/>
              <a:gd name="connsiteX7" fmla="*/ 8565666 w 8565666"/>
              <a:gd name="connsiteY7" fmla="*/ 9453275 h 10400059"/>
              <a:gd name="connsiteX8" fmla="*/ 8538785 w 8565666"/>
              <a:gd name="connsiteY8" fmla="*/ 9437819 h 10400059"/>
              <a:gd name="connsiteX9" fmla="*/ 6000269 w 8565666"/>
              <a:gd name="connsiteY9" fmla="*/ 4928637 h 10400059"/>
              <a:gd name="connsiteX10" fmla="*/ 8538785 w 8565666"/>
              <a:gd name="connsiteY10" fmla="*/ 419456 h 10400059"/>
              <a:gd name="connsiteX11" fmla="*/ 8565666 w 8565666"/>
              <a:gd name="connsiteY11" fmla="*/ 403999 h 1040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65666" h="10400059">
                <a:moveTo>
                  <a:pt x="8565666" y="0"/>
                </a:moveTo>
                <a:lnTo>
                  <a:pt x="1132835" y="0"/>
                </a:lnTo>
                <a:lnTo>
                  <a:pt x="1111618" y="41426"/>
                </a:lnTo>
                <a:cubicBezTo>
                  <a:pt x="399225" y="1519881"/>
                  <a:pt x="0" y="3177637"/>
                  <a:pt x="0" y="4928637"/>
                </a:cubicBezTo>
                <a:cubicBezTo>
                  <a:pt x="0" y="6874193"/>
                  <a:pt x="492870" y="8704632"/>
                  <a:pt x="1360562" y="10301908"/>
                </a:cubicBezTo>
                <a:lnTo>
                  <a:pt x="1416998" y="10400059"/>
                </a:lnTo>
                <a:lnTo>
                  <a:pt x="8565666" y="10400059"/>
                </a:lnTo>
                <a:lnTo>
                  <a:pt x="8565666" y="9453275"/>
                </a:lnTo>
                <a:lnTo>
                  <a:pt x="8538785" y="9437819"/>
                </a:lnTo>
                <a:cubicBezTo>
                  <a:pt x="7016885" y="8513090"/>
                  <a:pt x="6000269" y="6839585"/>
                  <a:pt x="6000269" y="4928637"/>
                </a:cubicBezTo>
                <a:cubicBezTo>
                  <a:pt x="6000269" y="3017689"/>
                  <a:pt x="7016885" y="1344185"/>
                  <a:pt x="8538785" y="419456"/>
                </a:cubicBezTo>
                <a:lnTo>
                  <a:pt x="8565666" y="403999"/>
                </a:lnTo>
                <a:close/>
              </a:path>
            </a:pathLst>
          </a:custGeom>
          <a:ln>
            <a:solidFill>
              <a:schemeClr val="bg2">
                <a:lumMod val="90000"/>
              </a:schemeClr>
            </a:solidFill>
          </a:ln>
        </p:spPr>
      </p:pic>
    </p:spTree>
    <p:extLst>
      <p:ext uri="{BB962C8B-B14F-4D97-AF65-F5344CB8AC3E}">
        <p14:creationId xmlns:p14="http://schemas.microsoft.com/office/powerpoint/2010/main" val="247772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1" fill="hold" nodeType="withEffect">
                                  <p:stCondLst>
                                    <p:cond delay="50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23000"/>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22" name="Retângulo 21">
            <a:extLst>
              <a:ext uri="{FF2B5EF4-FFF2-40B4-BE49-F238E27FC236}">
                <a16:creationId xmlns:a16="http://schemas.microsoft.com/office/drawing/2014/main" id="{AB5EC4F1-034C-8819-ED4C-50E80815561E}"/>
              </a:ext>
            </a:extLst>
          </p:cNvPr>
          <p:cNvSpPr/>
          <p:nvPr/>
        </p:nvSpPr>
        <p:spPr>
          <a:xfrm>
            <a:off x="0" y="5295900"/>
            <a:ext cx="10744200" cy="2819400"/>
          </a:xfrm>
          <a:prstGeom prst="rect">
            <a:avLst/>
          </a:prstGeom>
          <a:gradFill>
            <a:gsLst>
              <a:gs pos="0">
                <a:schemeClr val="bg1">
                  <a:lumMod val="95000"/>
                </a:schemeClr>
              </a:gs>
              <a:gs pos="100000">
                <a:schemeClr val="bg2"/>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extBox 9">
            <a:extLst>
              <a:ext uri="{FF2B5EF4-FFF2-40B4-BE49-F238E27FC236}">
                <a16:creationId xmlns:a16="http://schemas.microsoft.com/office/drawing/2014/main" id="{8557DAB9-C4DC-4AE8-A490-77FBA55E0084}"/>
              </a:ext>
            </a:extLst>
          </p:cNvPr>
          <p:cNvSpPr txBox="1"/>
          <p:nvPr/>
        </p:nvSpPr>
        <p:spPr>
          <a:xfrm>
            <a:off x="3511282" y="5676900"/>
            <a:ext cx="4642118" cy="2031325"/>
          </a:xfrm>
          <a:prstGeom prst="rect">
            <a:avLst/>
          </a:prstGeom>
        </p:spPr>
        <p:txBody>
          <a:bodyPr wrap="square" lIns="0" tIns="0" rIns="0" bIns="0" rtlCol="0" anchor="t">
            <a:spAutoFit/>
          </a:bodyPr>
          <a:lstStyle/>
          <a:p>
            <a:r>
              <a:rPr lang="pt-BR" sz="4400" b="1" dirty="0">
                <a:gradFill>
                  <a:gsLst>
                    <a:gs pos="0">
                      <a:srgbClr val="581704"/>
                    </a:gs>
                    <a:gs pos="100000">
                      <a:schemeClr val="tx1"/>
                    </a:gs>
                  </a:gsLst>
                  <a:lin ang="10800000" scaled="1"/>
                </a:gradFill>
                <a:latin typeface="Arial" panose="020B0604020202020204" pitchFamily="34" charset="0"/>
                <a:cs typeface="Arial" panose="020B0604020202020204" pitchFamily="34" charset="0"/>
              </a:rPr>
              <a:t>Atos 20.28-31;</a:t>
            </a:r>
          </a:p>
          <a:p>
            <a:r>
              <a:rPr lang="pt-BR" sz="4400" b="1" dirty="0">
                <a:gradFill>
                  <a:gsLst>
                    <a:gs pos="0">
                      <a:srgbClr val="581704"/>
                    </a:gs>
                    <a:gs pos="100000">
                      <a:schemeClr val="tx1"/>
                    </a:gs>
                  </a:gsLst>
                  <a:lin ang="10800000" scaled="1"/>
                </a:gradFill>
                <a:latin typeface="Arial" panose="020B0604020202020204" pitchFamily="34" charset="0"/>
                <a:cs typeface="Arial" panose="020B0604020202020204" pitchFamily="34" charset="0"/>
              </a:rPr>
              <a:t>1 Pedro 3.15,16;</a:t>
            </a:r>
          </a:p>
          <a:p>
            <a:r>
              <a:rPr lang="pt-BR" sz="4400" b="1" dirty="0">
                <a:gradFill>
                  <a:gsLst>
                    <a:gs pos="0">
                      <a:srgbClr val="581704"/>
                    </a:gs>
                    <a:gs pos="100000">
                      <a:schemeClr val="tx1"/>
                    </a:gs>
                  </a:gsLst>
                  <a:lin ang="10800000" scaled="1"/>
                </a:gradFill>
                <a:latin typeface="Arial" panose="020B0604020202020204" pitchFamily="34" charset="0"/>
                <a:cs typeface="Arial" panose="020B0604020202020204" pitchFamily="34" charset="0"/>
              </a:rPr>
              <a:t>2 Pedro 2.1-3</a:t>
            </a:r>
          </a:p>
        </p:txBody>
      </p:sp>
      <p:pic>
        <p:nvPicPr>
          <p:cNvPr id="21" name="Imagem 20">
            <a:extLst>
              <a:ext uri="{FF2B5EF4-FFF2-40B4-BE49-F238E27FC236}">
                <a16:creationId xmlns:a16="http://schemas.microsoft.com/office/drawing/2014/main" id="{1BCB58E7-7733-45CE-B832-384B2EA33266}"/>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rot="5400000">
            <a:off x="1987282" y="6085750"/>
            <a:ext cx="1213624" cy="1213624"/>
          </a:xfrm>
          <a:prstGeom prst="rect">
            <a:avLst/>
          </a:prstGeom>
        </p:spPr>
      </p:pic>
      <p:sp>
        <p:nvSpPr>
          <p:cNvPr id="24" name="CaixaDeTexto 23">
            <a:extLst>
              <a:ext uri="{FF2B5EF4-FFF2-40B4-BE49-F238E27FC236}">
                <a16:creationId xmlns:a16="http://schemas.microsoft.com/office/drawing/2014/main" id="{DD3B0C21-6BC3-4698-B59D-9CF1A069969C}"/>
              </a:ext>
            </a:extLst>
          </p:cNvPr>
          <p:cNvSpPr txBox="1"/>
          <p:nvPr/>
        </p:nvSpPr>
        <p:spPr>
          <a:xfrm flipH="1">
            <a:off x="1676400" y="1562100"/>
            <a:ext cx="6477000" cy="3631763"/>
          </a:xfrm>
          <a:prstGeom prst="rect">
            <a:avLst/>
          </a:prstGeom>
          <a:noFill/>
          <a:effectLst/>
        </p:spPr>
        <p:txBody>
          <a:bodyPr wrap="square" rtlCol="0">
            <a:spAutoFit/>
          </a:bodyPr>
          <a:lstStyle/>
          <a:p>
            <a:r>
              <a:rPr lang="pt-BR" sz="11500" b="1" dirty="0">
                <a:gradFill>
                  <a:gsLst>
                    <a:gs pos="0">
                      <a:srgbClr val="581704"/>
                    </a:gs>
                    <a:gs pos="100000">
                      <a:schemeClr val="tx1"/>
                    </a:gs>
                  </a:gsLst>
                  <a:lin ang="10800000" scaled="1"/>
                </a:gradFill>
                <a:latin typeface="Arial" panose="020B0604020202020204" pitchFamily="34" charset="0"/>
                <a:cs typeface="Arial" panose="020B0604020202020204" pitchFamily="34" charset="0"/>
              </a:rPr>
              <a:t>TEXTO BÍBLICO</a:t>
            </a:r>
          </a:p>
        </p:txBody>
      </p:sp>
      <p:pic>
        <p:nvPicPr>
          <p:cNvPr id="14" name="Imagem 13">
            <a:extLst>
              <a:ext uri="{FF2B5EF4-FFF2-40B4-BE49-F238E27FC236}">
                <a16:creationId xmlns:a16="http://schemas.microsoft.com/office/drawing/2014/main" id="{A34AABCD-E3A6-8862-E6FC-37F1BE4A07C4}"/>
              </a:ext>
            </a:extLst>
          </p:cNvPr>
          <p:cNvPicPr>
            <a:picLocks noChangeAspect="1"/>
          </p:cNvPicPr>
          <p:nvPr/>
        </p:nvPicPr>
        <p:blipFill>
          <a:blip r:embed="rId4" cstate="email">
            <a:extLst>
              <a:ext uri="{28A0092B-C50C-407E-A947-70E740481C1C}">
                <a14:useLocalDpi xmlns:a14="http://schemas.microsoft.com/office/drawing/2010/main"/>
              </a:ext>
            </a:extLst>
          </a:blip>
          <a:srcRect l="28343" r="15355"/>
          <a:stretch/>
        </p:blipFill>
        <p:spPr>
          <a:xfrm>
            <a:off x="9722334" y="-56529"/>
            <a:ext cx="8565666" cy="10400059"/>
          </a:xfrm>
          <a:custGeom>
            <a:avLst/>
            <a:gdLst>
              <a:gd name="connsiteX0" fmla="*/ 8565666 w 8565666"/>
              <a:gd name="connsiteY0" fmla="*/ 0 h 10400059"/>
              <a:gd name="connsiteX1" fmla="*/ 1132835 w 8565666"/>
              <a:gd name="connsiteY1" fmla="*/ 0 h 10400059"/>
              <a:gd name="connsiteX2" fmla="*/ 1111618 w 8565666"/>
              <a:gd name="connsiteY2" fmla="*/ 41426 h 10400059"/>
              <a:gd name="connsiteX3" fmla="*/ 0 w 8565666"/>
              <a:gd name="connsiteY3" fmla="*/ 4928637 h 10400059"/>
              <a:gd name="connsiteX4" fmla="*/ 1360562 w 8565666"/>
              <a:gd name="connsiteY4" fmla="*/ 10301908 h 10400059"/>
              <a:gd name="connsiteX5" fmla="*/ 1416998 w 8565666"/>
              <a:gd name="connsiteY5" fmla="*/ 10400059 h 10400059"/>
              <a:gd name="connsiteX6" fmla="*/ 8565666 w 8565666"/>
              <a:gd name="connsiteY6" fmla="*/ 10400059 h 10400059"/>
              <a:gd name="connsiteX7" fmla="*/ 8565666 w 8565666"/>
              <a:gd name="connsiteY7" fmla="*/ 9453275 h 10400059"/>
              <a:gd name="connsiteX8" fmla="*/ 8538785 w 8565666"/>
              <a:gd name="connsiteY8" fmla="*/ 9437819 h 10400059"/>
              <a:gd name="connsiteX9" fmla="*/ 6000269 w 8565666"/>
              <a:gd name="connsiteY9" fmla="*/ 4928637 h 10400059"/>
              <a:gd name="connsiteX10" fmla="*/ 8538785 w 8565666"/>
              <a:gd name="connsiteY10" fmla="*/ 419456 h 10400059"/>
              <a:gd name="connsiteX11" fmla="*/ 8565666 w 8565666"/>
              <a:gd name="connsiteY11" fmla="*/ 403999 h 1040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65666" h="10400059">
                <a:moveTo>
                  <a:pt x="8565666" y="0"/>
                </a:moveTo>
                <a:lnTo>
                  <a:pt x="1132835" y="0"/>
                </a:lnTo>
                <a:lnTo>
                  <a:pt x="1111618" y="41426"/>
                </a:lnTo>
                <a:cubicBezTo>
                  <a:pt x="399225" y="1519881"/>
                  <a:pt x="0" y="3177637"/>
                  <a:pt x="0" y="4928637"/>
                </a:cubicBezTo>
                <a:cubicBezTo>
                  <a:pt x="0" y="6874193"/>
                  <a:pt x="492870" y="8704632"/>
                  <a:pt x="1360562" y="10301908"/>
                </a:cubicBezTo>
                <a:lnTo>
                  <a:pt x="1416998" y="10400059"/>
                </a:lnTo>
                <a:lnTo>
                  <a:pt x="8565666" y="10400059"/>
                </a:lnTo>
                <a:lnTo>
                  <a:pt x="8565666" y="9453275"/>
                </a:lnTo>
                <a:lnTo>
                  <a:pt x="8538785" y="9437819"/>
                </a:lnTo>
                <a:cubicBezTo>
                  <a:pt x="7016885" y="8513090"/>
                  <a:pt x="6000269" y="6839585"/>
                  <a:pt x="6000269" y="4928637"/>
                </a:cubicBezTo>
                <a:cubicBezTo>
                  <a:pt x="6000269" y="3017689"/>
                  <a:pt x="7016885" y="1344185"/>
                  <a:pt x="8538785" y="419456"/>
                </a:cubicBezTo>
                <a:lnTo>
                  <a:pt x="8565666" y="403999"/>
                </a:lnTo>
                <a:close/>
              </a:path>
            </a:pathLst>
          </a:custGeom>
          <a:ln>
            <a:solidFill>
              <a:schemeClr val="bg2">
                <a:lumMod val="90000"/>
              </a:schemeClr>
            </a:solidFill>
          </a:ln>
        </p:spPr>
      </p:pic>
    </p:spTree>
    <p:extLst>
      <p:ext uri="{BB962C8B-B14F-4D97-AF65-F5344CB8AC3E}">
        <p14:creationId xmlns:p14="http://schemas.microsoft.com/office/powerpoint/2010/main" val="55036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wipe(left)">
                                      <p:cBhvr>
                                        <p:cTn id="11" dur="500"/>
                                        <p:tgtEl>
                                          <p:spTgt spid="24">
                                            <p:txEl>
                                              <p:pRg st="0" end="0"/>
                                            </p:txEl>
                                          </p:spTgt>
                                        </p:tgtEl>
                                      </p:cBhvr>
                                    </p:animEffect>
                                  </p:childTnLst>
                                </p:cTn>
                              </p:par>
                            </p:childTnLst>
                          </p:cTn>
                        </p:par>
                        <p:par>
                          <p:cTn id="12" fill="hold">
                            <p:stCondLst>
                              <p:cond delay="155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22" presetClass="entr" presetSubtype="8" fill="hold" nodeType="withEffect">
                                  <p:stCondLst>
                                    <p:cond delay="25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par>
                                <p:cTn id="19" presetID="22" presetClass="entr" presetSubtype="8" fill="hold" grpId="0" nodeType="withEffect">
                                  <p:stCondLst>
                                    <p:cond delay="250"/>
                                  </p:stCondLst>
                                  <p:iterate type="lt">
                                    <p:tmPct val="10000"/>
                                  </p:iterate>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p:bldP spid="2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Box 10">
            <a:extLst>
              <a:ext uri="{FF2B5EF4-FFF2-40B4-BE49-F238E27FC236}">
                <a16:creationId xmlns:a16="http://schemas.microsoft.com/office/drawing/2014/main" id="{1028E4FF-6C66-4C41-B5D6-3E8566A38480}"/>
              </a:ext>
            </a:extLst>
          </p:cNvPr>
          <p:cNvSpPr txBox="1"/>
          <p:nvPr/>
        </p:nvSpPr>
        <p:spPr>
          <a:xfrm>
            <a:off x="990600" y="590549"/>
            <a:ext cx="7655758" cy="1165832"/>
          </a:xfrm>
          <a:prstGeom prst="rect">
            <a:avLst/>
          </a:prstGeom>
        </p:spPr>
        <p:txBody>
          <a:bodyPr wrap="square" lIns="0" tIns="0" rIns="0" bIns="0" rtlCol="0" anchor="t">
            <a:spAutoFit/>
          </a:bodyPr>
          <a:lstStyle/>
          <a:p>
            <a:pPr>
              <a:lnSpc>
                <a:spcPct val="115000"/>
              </a:lnSpc>
              <a:spcAft>
                <a:spcPts val="800"/>
              </a:spcAft>
            </a:pPr>
            <a:r>
              <a:rPr lang="pt-BR" sz="7200" b="1" dirty="0">
                <a:gradFill>
                  <a:gsLst>
                    <a:gs pos="0">
                      <a:srgbClr val="815E50"/>
                    </a:gs>
                    <a:gs pos="100000">
                      <a:schemeClr val="tx1">
                        <a:lumMod val="95000"/>
                        <a:lumOff val="5000"/>
                      </a:schemeClr>
                    </a:gs>
                  </a:gsLst>
                  <a:lin ang="10800000" scaled="1"/>
                </a:gradFill>
                <a:latin typeface="Arial" panose="020B0604020202020204" pitchFamily="34" charset="0"/>
                <a:cs typeface="Arial" panose="020B0604020202020204" pitchFamily="34" charset="0"/>
              </a:rPr>
              <a:t>INTRODUÇÃO</a:t>
            </a:r>
          </a:p>
        </p:txBody>
      </p:sp>
      <p:sp>
        <p:nvSpPr>
          <p:cNvPr id="17" name="TextBox 15">
            <a:extLst>
              <a:ext uri="{FF2B5EF4-FFF2-40B4-BE49-F238E27FC236}">
                <a16:creationId xmlns:a16="http://schemas.microsoft.com/office/drawing/2014/main" id="{93EBBDF7-1106-47D5-AA2A-B07877DC7E80}"/>
              </a:ext>
            </a:extLst>
          </p:cNvPr>
          <p:cNvSpPr txBox="1"/>
          <p:nvPr/>
        </p:nvSpPr>
        <p:spPr>
          <a:xfrm>
            <a:off x="1078548" y="1809988"/>
            <a:ext cx="9818052" cy="3693319"/>
          </a:xfrm>
          <a:prstGeom prst="rect">
            <a:avLst/>
          </a:prstGeom>
        </p:spPr>
        <p:txBody>
          <a:bodyPr wrap="square" lIns="0" tIns="0" rIns="0" bIns="0" rtlCol="0" anchor="t">
            <a:spAutoFit/>
          </a:bodyPr>
          <a:lstStyle/>
          <a:p>
            <a:r>
              <a:rPr lang="pt-BR" sz="4000" dirty="0">
                <a:gradFill>
                  <a:gsLst>
                    <a:gs pos="0">
                      <a:srgbClr val="815E50"/>
                    </a:gs>
                    <a:gs pos="100000">
                      <a:schemeClr val="tx1">
                        <a:lumMod val="95000"/>
                        <a:lumOff val="5000"/>
                      </a:schemeClr>
                    </a:gs>
                  </a:gsLst>
                  <a:lin ang="10800000" scaled="1"/>
                </a:gradFill>
                <a:latin typeface="Arial" panose="020B0604020202020204" pitchFamily="34" charset="0"/>
                <a:cs typeface="Arial" panose="020B0604020202020204" pitchFamily="34" charset="0"/>
              </a:rPr>
              <a:t>Heresias são crenças e práticas contrárias ao pensamento bíblico, pois elas distorcem os pontos principais da doutrina cristã, confrontam o Cristianismo Histórico e criam um problema para as igrejas e as famílias. </a:t>
            </a:r>
          </a:p>
        </p:txBody>
      </p:sp>
      <p:sp>
        <p:nvSpPr>
          <p:cNvPr id="5" name="TextBox 15">
            <a:extLst>
              <a:ext uri="{FF2B5EF4-FFF2-40B4-BE49-F238E27FC236}">
                <a16:creationId xmlns:a16="http://schemas.microsoft.com/office/drawing/2014/main" id="{D1D81739-C1CD-7F7C-E54B-988A7BE67C19}"/>
              </a:ext>
            </a:extLst>
          </p:cNvPr>
          <p:cNvSpPr txBox="1"/>
          <p:nvPr/>
        </p:nvSpPr>
        <p:spPr>
          <a:xfrm>
            <a:off x="1083714" y="5653087"/>
            <a:ext cx="9508086" cy="3693319"/>
          </a:xfrm>
          <a:prstGeom prst="rect">
            <a:avLst/>
          </a:prstGeom>
        </p:spPr>
        <p:txBody>
          <a:bodyPr wrap="square" lIns="0" tIns="0" rIns="0" bIns="0" rtlCol="0" anchor="t">
            <a:spAutoFit/>
          </a:bodyPr>
          <a:lstStyle/>
          <a:p>
            <a:r>
              <a:rPr lang="pt-BR" sz="4000" dirty="0">
                <a:gradFill>
                  <a:gsLst>
                    <a:gs pos="0">
                      <a:srgbClr val="815E50"/>
                    </a:gs>
                    <a:gs pos="100000">
                      <a:schemeClr val="tx1">
                        <a:lumMod val="95000"/>
                        <a:lumOff val="5000"/>
                      </a:schemeClr>
                    </a:gs>
                  </a:gsLst>
                  <a:lin ang="10800000" scaled="1"/>
                </a:gradFill>
                <a:latin typeface="Arial" panose="020B0604020202020204" pitchFamily="34" charset="0"/>
                <a:cs typeface="Arial" panose="020B0604020202020204" pitchFamily="34" charset="0"/>
              </a:rPr>
              <a:t>As heresias da atualidade são as mesmas da antiguidade, mas com uma roupagem nova, que foram rejeitadas pelos apóstolos e primeiros cristãos, </a:t>
            </a:r>
          </a:p>
          <a:p>
            <a:r>
              <a:rPr lang="pt-BR" sz="4000" dirty="0">
                <a:gradFill>
                  <a:gsLst>
                    <a:gs pos="0">
                      <a:srgbClr val="815E50"/>
                    </a:gs>
                    <a:gs pos="100000">
                      <a:schemeClr val="tx1">
                        <a:lumMod val="95000"/>
                        <a:lumOff val="5000"/>
                      </a:schemeClr>
                    </a:gs>
                  </a:gsLst>
                  <a:lin ang="10800000" scaled="1"/>
                </a:gradFill>
                <a:latin typeface="Arial" panose="020B0604020202020204" pitchFamily="34" charset="0"/>
                <a:cs typeface="Arial" panose="020B0604020202020204" pitchFamily="34" charset="0"/>
              </a:rPr>
              <a:t>pois “nada há novo debaixo do sol” </a:t>
            </a:r>
          </a:p>
          <a:p>
            <a:r>
              <a:rPr lang="pt-BR" sz="4000" dirty="0">
                <a:gradFill>
                  <a:gsLst>
                    <a:gs pos="0">
                      <a:srgbClr val="815E50"/>
                    </a:gs>
                    <a:gs pos="100000">
                      <a:schemeClr val="tx1">
                        <a:lumMod val="95000"/>
                        <a:lumOff val="5000"/>
                      </a:schemeClr>
                    </a:gs>
                  </a:gsLst>
                  <a:lin ang="10800000" scaled="1"/>
                </a:gradFill>
                <a:latin typeface="Arial" panose="020B0604020202020204" pitchFamily="34" charset="0"/>
                <a:cs typeface="Arial" panose="020B0604020202020204" pitchFamily="34" charset="0"/>
              </a:rPr>
              <a:t>(</a:t>
            </a:r>
            <a:r>
              <a:rPr lang="pt-BR" sz="4000" dirty="0" err="1">
                <a:gradFill>
                  <a:gsLst>
                    <a:gs pos="0">
                      <a:srgbClr val="815E50"/>
                    </a:gs>
                    <a:gs pos="100000">
                      <a:schemeClr val="tx1">
                        <a:lumMod val="95000"/>
                        <a:lumOff val="5000"/>
                      </a:schemeClr>
                    </a:gs>
                  </a:gsLst>
                  <a:lin ang="10800000" scaled="1"/>
                </a:gradFill>
                <a:latin typeface="Arial" panose="020B0604020202020204" pitchFamily="34" charset="0"/>
                <a:cs typeface="Arial" panose="020B0604020202020204" pitchFamily="34" charset="0"/>
              </a:rPr>
              <a:t>Ec</a:t>
            </a:r>
            <a:r>
              <a:rPr lang="pt-BR" sz="4000" dirty="0">
                <a:gradFill>
                  <a:gsLst>
                    <a:gs pos="0">
                      <a:srgbClr val="815E50"/>
                    </a:gs>
                    <a:gs pos="100000">
                      <a:schemeClr val="tx1">
                        <a:lumMod val="95000"/>
                        <a:lumOff val="5000"/>
                      </a:schemeClr>
                    </a:gs>
                  </a:gsLst>
                  <a:lin ang="10800000" scaled="1"/>
                </a:gradFill>
                <a:latin typeface="Arial" panose="020B0604020202020204" pitchFamily="34" charset="0"/>
                <a:cs typeface="Arial" panose="020B0604020202020204" pitchFamily="34" charset="0"/>
              </a:rPr>
              <a:t> 1.9).</a:t>
            </a:r>
          </a:p>
        </p:txBody>
      </p:sp>
      <p:pic>
        <p:nvPicPr>
          <p:cNvPr id="28" name="Imagem 27">
            <a:extLst>
              <a:ext uri="{FF2B5EF4-FFF2-40B4-BE49-F238E27FC236}">
                <a16:creationId xmlns:a16="http://schemas.microsoft.com/office/drawing/2014/main" id="{0FE10918-9B0E-F469-534D-1F20C3C097BD}"/>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16985" r="33907"/>
          <a:stretch/>
        </p:blipFill>
        <p:spPr>
          <a:xfrm>
            <a:off x="9168010" y="-60535"/>
            <a:ext cx="9119990" cy="10408071"/>
          </a:xfrm>
          <a:custGeom>
            <a:avLst/>
            <a:gdLst>
              <a:gd name="connsiteX0" fmla="*/ 1783763 w 9119990"/>
              <a:gd name="connsiteY0" fmla="*/ 0 h 10408071"/>
              <a:gd name="connsiteX1" fmla="*/ 9119990 w 9119990"/>
              <a:gd name="connsiteY1" fmla="*/ 0 h 10408071"/>
              <a:gd name="connsiteX2" fmla="*/ 9119990 w 9119990"/>
              <a:gd name="connsiteY2" fmla="*/ 10408071 h 10408071"/>
              <a:gd name="connsiteX3" fmla="*/ 0 w 9119990"/>
              <a:gd name="connsiteY3" fmla="*/ 10408071 h 10408071"/>
              <a:gd name="connsiteX4" fmla="*/ 40610 w 9119990"/>
              <a:gd name="connsiteY4" fmla="*/ 10376513 h 10408071"/>
              <a:gd name="connsiteX5" fmla="*/ 3073838 w 9119990"/>
              <a:gd name="connsiteY5" fmla="*/ 4228409 h 10408071"/>
              <a:gd name="connsiteX6" fmla="*/ 1956411 w 9119990"/>
              <a:gd name="connsiteY6" fmla="*/ 269372 h 1040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9990" h="10408071">
                <a:moveTo>
                  <a:pt x="1783763" y="0"/>
                </a:moveTo>
                <a:lnTo>
                  <a:pt x="9119990" y="0"/>
                </a:lnTo>
                <a:lnTo>
                  <a:pt x="9119990" y="10408071"/>
                </a:lnTo>
                <a:lnTo>
                  <a:pt x="0" y="10408071"/>
                </a:lnTo>
                <a:lnTo>
                  <a:pt x="40610" y="10376513"/>
                </a:lnTo>
                <a:cubicBezTo>
                  <a:pt x="1903986" y="8857151"/>
                  <a:pt x="3073838" y="6665342"/>
                  <a:pt x="3073838" y="4228409"/>
                </a:cubicBezTo>
                <a:cubicBezTo>
                  <a:pt x="3073838" y="2794920"/>
                  <a:pt x="2669045" y="1446248"/>
                  <a:pt x="1956411" y="269372"/>
                </a:cubicBezTo>
                <a:close/>
              </a:path>
            </a:pathLst>
          </a:custGeom>
        </p:spPr>
      </p:pic>
      <p:pic>
        <p:nvPicPr>
          <p:cNvPr id="26" name="Imagem 25">
            <a:extLst>
              <a:ext uri="{FF2B5EF4-FFF2-40B4-BE49-F238E27FC236}">
                <a16:creationId xmlns:a16="http://schemas.microsoft.com/office/drawing/2014/main" id="{F9E0F8BF-4268-C701-BA5F-E2031659D380}"/>
              </a:ext>
            </a:extLst>
          </p:cNvPr>
          <p:cNvPicPr>
            <a:picLocks noChangeAspect="1"/>
          </p:cNvPicPr>
          <p:nvPr/>
        </p:nvPicPr>
        <p:blipFill>
          <a:blip r:embed="rId5" cstate="emai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l="16985" r="33907"/>
          <a:stretch/>
        </p:blipFill>
        <p:spPr>
          <a:xfrm>
            <a:off x="9168010" y="-60535"/>
            <a:ext cx="9119990" cy="10408071"/>
          </a:xfrm>
          <a:custGeom>
            <a:avLst/>
            <a:gdLst>
              <a:gd name="connsiteX0" fmla="*/ 1783763 w 9119990"/>
              <a:gd name="connsiteY0" fmla="*/ 0 h 10408071"/>
              <a:gd name="connsiteX1" fmla="*/ 9119990 w 9119990"/>
              <a:gd name="connsiteY1" fmla="*/ 0 h 10408071"/>
              <a:gd name="connsiteX2" fmla="*/ 9119990 w 9119990"/>
              <a:gd name="connsiteY2" fmla="*/ 10408071 h 10408071"/>
              <a:gd name="connsiteX3" fmla="*/ 0 w 9119990"/>
              <a:gd name="connsiteY3" fmla="*/ 10408071 h 10408071"/>
              <a:gd name="connsiteX4" fmla="*/ 40610 w 9119990"/>
              <a:gd name="connsiteY4" fmla="*/ 10376513 h 10408071"/>
              <a:gd name="connsiteX5" fmla="*/ 3073838 w 9119990"/>
              <a:gd name="connsiteY5" fmla="*/ 4228409 h 10408071"/>
              <a:gd name="connsiteX6" fmla="*/ 1956411 w 9119990"/>
              <a:gd name="connsiteY6" fmla="*/ 269372 h 1040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9990" h="10408071">
                <a:moveTo>
                  <a:pt x="1783763" y="0"/>
                </a:moveTo>
                <a:lnTo>
                  <a:pt x="9119990" y="0"/>
                </a:lnTo>
                <a:lnTo>
                  <a:pt x="9119990" y="10408071"/>
                </a:lnTo>
                <a:lnTo>
                  <a:pt x="0" y="10408071"/>
                </a:lnTo>
                <a:lnTo>
                  <a:pt x="40610" y="10376513"/>
                </a:lnTo>
                <a:cubicBezTo>
                  <a:pt x="1903986" y="8857151"/>
                  <a:pt x="3073838" y="6665342"/>
                  <a:pt x="3073838" y="4228409"/>
                </a:cubicBezTo>
                <a:cubicBezTo>
                  <a:pt x="3073838" y="2794920"/>
                  <a:pt x="2669045" y="1446248"/>
                  <a:pt x="1956411" y="269372"/>
                </a:cubicBezTo>
                <a:close/>
              </a:path>
            </a:pathLst>
          </a:custGeom>
        </p:spPr>
      </p:pic>
      <p:pic>
        <p:nvPicPr>
          <p:cNvPr id="27" name="Imagem 26">
            <a:extLst>
              <a:ext uri="{FF2B5EF4-FFF2-40B4-BE49-F238E27FC236}">
                <a16:creationId xmlns:a16="http://schemas.microsoft.com/office/drawing/2014/main" id="{AE98E3DE-D732-4E0E-9151-70941651E686}"/>
              </a:ext>
            </a:extLst>
          </p:cNvPr>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7836614" y="190500"/>
            <a:ext cx="1619488" cy="1619488"/>
          </a:xfrm>
          <a:prstGeom prst="rect">
            <a:avLst/>
          </a:prstGeom>
        </p:spPr>
      </p:pic>
    </p:spTree>
    <p:extLst>
      <p:ext uri="{BB962C8B-B14F-4D97-AF65-F5344CB8AC3E}">
        <p14:creationId xmlns:p14="http://schemas.microsoft.com/office/powerpoint/2010/main" val="696126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nodeType="withEffect">
                                  <p:stCondLst>
                                    <p:cond delay="25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500"/>
                                        <p:tgtEl>
                                          <p:spTgt spid="26"/>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250"/>
                            </p:stCondLst>
                            <p:childTnLst>
                              <p:par>
                                <p:cTn id="24" presetID="53" presetClass="entr" presetSubtype="16"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2E25D064-6F72-5968-DD2D-648E4844083F}"/>
              </a:ext>
            </a:extLst>
          </p:cNvPr>
          <p:cNvSpPr/>
          <p:nvPr/>
        </p:nvSpPr>
        <p:spPr>
          <a:xfrm>
            <a:off x="0" y="-28575"/>
            <a:ext cx="18288000" cy="10344150"/>
          </a:xfrm>
          <a:prstGeom prst="rect">
            <a:avLst/>
          </a:prstGeom>
          <a:gradFill flip="none" rotWithShape="1">
            <a:gsLst>
              <a:gs pos="0">
                <a:schemeClr val="tx1">
                  <a:alpha val="0"/>
                </a:schemeClr>
              </a:gs>
              <a:gs pos="100000">
                <a:schemeClr val="tx1">
                  <a:alpha val="82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061E5BBE-9010-1CCB-8EBB-1849BCD53C11}"/>
              </a:ext>
            </a:extLst>
          </p:cNvPr>
          <p:cNvSpPr txBox="1"/>
          <p:nvPr/>
        </p:nvSpPr>
        <p:spPr>
          <a:xfrm flipH="1">
            <a:off x="533400" y="3315712"/>
            <a:ext cx="8991600" cy="3046988"/>
          </a:xfrm>
          <a:prstGeom prst="rect">
            <a:avLst/>
          </a:prstGeom>
          <a:noFill/>
          <a:effectLst/>
        </p:spPr>
        <p:txBody>
          <a:bodyPr wrap="square" rtlCol="0">
            <a:spAutoFit/>
          </a:bodyPr>
          <a:lstStyle/>
          <a:p>
            <a:pPr algn="ctr"/>
            <a:r>
              <a:rPr lang="pt-BR" sz="9600" b="1" dirty="0">
                <a:gradFill>
                  <a:gsLst>
                    <a:gs pos="0">
                      <a:schemeClr val="bg2"/>
                    </a:gs>
                    <a:gs pos="100000">
                      <a:schemeClr val="bg2">
                        <a:lumMod val="75000"/>
                      </a:schemeClr>
                    </a:gs>
                  </a:gsLst>
                  <a:lin ang="10800000" scaled="0"/>
                </a:gradFill>
                <a:latin typeface="Arial" panose="020B0604020202020204" pitchFamily="34" charset="0"/>
                <a:cs typeface="Arial" panose="020B0604020202020204" pitchFamily="34" charset="0"/>
              </a:rPr>
              <a:t>OBJETIVOS DA LIÇÃO</a:t>
            </a:r>
          </a:p>
        </p:txBody>
      </p:sp>
      <p:sp useBgFill="1">
        <p:nvSpPr>
          <p:cNvPr id="3" name="Forma Livre: Forma 2">
            <a:extLst>
              <a:ext uri="{FF2B5EF4-FFF2-40B4-BE49-F238E27FC236}">
                <a16:creationId xmlns:a16="http://schemas.microsoft.com/office/drawing/2014/main" id="{3BE0B9C0-9FFA-D09E-20D4-462B83BE6851}"/>
              </a:ext>
            </a:extLst>
          </p:cNvPr>
          <p:cNvSpPr/>
          <p:nvPr/>
        </p:nvSpPr>
        <p:spPr>
          <a:xfrm rot="18900000">
            <a:off x="9668640" y="-3113809"/>
            <a:ext cx="16514968" cy="16514619"/>
          </a:xfrm>
          <a:custGeom>
            <a:avLst/>
            <a:gdLst>
              <a:gd name="connsiteX0" fmla="*/ 7534143 w 10051814"/>
              <a:gd name="connsiteY0" fmla="*/ 5160218 h 10051602"/>
              <a:gd name="connsiteX1" fmla="*/ 10051814 w 10051814"/>
              <a:gd name="connsiteY1" fmla="*/ 5160218 h 10051602"/>
              <a:gd name="connsiteX2" fmla="*/ 10048964 w 10051814"/>
              <a:gd name="connsiteY2" fmla="*/ 5276565 h 10051602"/>
              <a:gd name="connsiteX3" fmla="*/ 5284709 w 10051814"/>
              <a:gd name="connsiteY3" fmla="*/ 10048457 h 10051602"/>
              <a:gd name="connsiteX4" fmla="*/ 5160324 w 10051814"/>
              <a:gd name="connsiteY4" fmla="*/ 10051602 h 10051602"/>
              <a:gd name="connsiteX5" fmla="*/ 5160324 w 10051814"/>
              <a:gd name="connsiteY5" fmla="*/ 7533614 h 10051602"/>
              <a:gd name="connsiteX6" fmla="*/ 5283010 w 10051814"/>
              <a:gd name="connsiteY6" fmla="*/ 7527419 h 10051602"/>
              <a:gd name="connsiteX7" fmla="*/ 7529085 w 10051814"/>
              <a:gd name="connsiteY7" fmla="*/ 5267040 h 10051602"/>
              <a:gd name="connsiteX8" fmla="*/ 0 w 10051814"/>
              <a:gd name="connsiteY8" fmla="*/ 5160218 h 10051602"/>
              <a:gd name="connsiteX9" fmla="*/ 2517672 w 10051814"/>
              <a:gd name="connsiteY9" fmla="*/ 5160218 h 10051602"/>
              <a:gd name="connsiteX10" fmla="*/ 2522729 w 10051814"/>
              <a:gd name="connsiteY10" fmla="*/ 5267040 h 10051602"/>
              <a:gd name="connsiteX11" fmla="*/ 4768804 w 10051814"/>
              <a:gd name="connsiteY11" fmla="*/ 7527419 h 10051602"/>
              <a:gd name="connsiteX12" fmla="*/ 4891490 w 10051814"/>
              <a:gd name="connsiteY12" fmla="*/ 7533614 h 10051602"/>
              <a:gd name="connsiteX13" fmla="*/ 4891490 w 10051814"/>
              <a:gd name="connsiteY13" fmla="*/ 10051602 h 10051602"/>
              <a:gd name="connsiteX14" fmla="*/ 4767105 w 10051814"/>
              <a:gd name="connsiteY14" fmla="*/ 10048457 h 10051602"/>
              <a:gd name="connsiteX15" fmla="*/ 2850 w 10051814"/>
              <a:gd name="connsiteY15" fmla="*/ 5276565 h 10051602"/>
              <a:gd name="connsiteX16" fmla="*/ 5160324 w 10051814"/>
              <a:gd name="connsiteY16" fmla="*/ 0 h 10051602"/>
              <a:gd name="connsiteX17" fmla="*/ 5284709 w 10051814"/>
              <a:gd name="connsiteY17" fmla="*/ 3145 h 10051602"/>
              <a:gd name="connsiteX18" fmla="*/ 10048964 w 10051814"/>
              <a:gd name="connsiteY18" fmla="*/ 4775037 h 10051602"/>
              <a:gd name="connsiteX19" fmla="*/ 10051814 w 10051814"/>
              <a:gd name="connsiteY19" fmla="*/ 4891384 h 10051602"/>
              <a:gd name="connsiteX20" fmla="*/ 7534143 w 10051814"/>
              <a:gd name="connsiteY20" fmla="*/ 4891384 h 10051602"/>
              <a:gd name="connsiteX21" fmla="*/ 7529085 w 10051814"/>
              <a:gd name="connsiteY21" fmla="*/ 4784563 h 10051602"/>
              <a:gd name="connsiteX22" fmla="*/ 5283010 w 10051814"/>
              <a:gd name="connsiteY22" fmla="*/ 2524184 h 10051602"/>
              <a:gd name="connsiteX23" fmla="*/ 5160324 w 10051814"/>
              <a:gd name="connsiteY23" fmla="*/ 2517989 h 10051602"/>
              <a:gd name="connsiteX24" fmla="*/ 4891490 w 10051814"/>
              <a:gd name="connsiteY24" fmla="*/ 0 h 10051602"/>
              <a:gd name="connsiteX25" fmla="*/ 4891490 w 10051814"/>
              <a:gd name="connsiteY25" fmla="*/ 2517989 h 10051602"/>
              <a:gd name="connsiteX26" fmla="*/ 4768804 w 10051814"/>
              <a:gd name="connsiteY26" fmla="*/ 2524184 h 10051602"/>
              <a:gd name="connsiteX27" fmla="*/ 2522729 w 10051814"/>
              <a:gd name="connsiteY27" fmla="*/ 4784563 h 10051602"/>
              <a:gd name="connsiteX28" fmla="*/ 2517672 w 10051814"/>
              <a:gd name="connsiteY28" fmla="*/ 4891384 h 10051602"/>
              <a:gd name="connsiteX29" fmla="*/ 0 w 10051814"/>
              <a:gd name="connsiteY29" fmla="*/ 4891384 h 10051602"/>
              <a:gd name="connsiteX30" fmla="*/ 2850 w 10051814"/>
              <a:gd name="connsiteY30" fmla="*/ 4775037 h 10051602"/>
              <a:gd name="connsiteX31" fmla="*/ 4767105 w 10051814"/>
              <a:gd name="connsiteY31" fmla="*/ 3145 h 100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51814" h="10051602">
                <a:moveTo>
                  <a:pt x="7534143" y="5160218"/>
                </a:moveTo>
                <a:lnTo>
                  <a:pt x="10051814" y="5160218"/>
                </a:lnTo>
                <a:lnTo>
                  <a:pt x="10048964" y="5276565"/>
                </a:lnTo>
                <a:cubicBezTo>
                  <a:pt x="9922506" y="7851864"/>
                  <a:pt x="7858946" y="9917968"/>
                  <a:pt x="5284709" y="10048457"/>
                </a:cubicBezTo>
                <a:lnTo>
                  <a:pt x="5160324" y="10051602"/>
                </a:lnTo>
                <a:lnTo>
                  <a:pt x="5160324" y="7533614"/>
                </a:lnTo>
                <a:lnTo>
                  <a:pt x="5283010" y="7527419"/>
                </a:lnTo>
                <a:cubicBezTo>
                  <a:pt x="6471762" y="7406694"/>
                  <a:pt x="7415732" y="6457956"/>
                  <a:pt x="7529085" y="5267040"/>
                </a:cubicBezTo>
                <a:close/>
                <a:moveTo>
                  <a:pt x="0" y="5160218"/>
                </a:moveTo>
                <a:lnTo>
                  <a:pt x="2517672" y="5160218"/>
                </a:lnTo>
                <a:lnTo>
                  <a:pt x="2522729" y="5267040"/>
                </a:lnTo>
                <a:cubicBezTo>
                  <a:pt x="2636082" y="6457956"/>
                  <a:pt x="3580053" y="7406694"/>
                  <a:pt x="4768804" y="7527419"/>
                </a:cubicBezTo>
                <a:lnTo>
                  <a:pt x="4891490" y="7533614"/>
                </a:lnTo>
                <a:lnTo>
                  <a:pt x="4891490" y="10051602"/>
                </a:lnTo>
                <a:lnTo>
                  <a:pt x="4767105" y="10048457"/>
                </a:lnTo>
                <a:cubicBezTo>
                  <a:pt x="2192868" y="9917968"/>
                  <a:pt x="129309" y="7851864"/>
                  <a:pt x="2850" y="5276565"/>
                </a:cubicBezTo>
                <a:close/>
                <a:moveTo>
                  <a:pt x="5160324" y="0"/>
                </a:moveTo>
                <a:lnTo>
                  <a:pt x="5284709" y="3145"/>
                </a:lnTo>
                <a:cubicBezTo>
                  <a:pt x="7858946" y="133634"/>
                  <a:pt x="9922506" y="2199739"/>
                  <a:pt x="10048964" y="4775037"/>
                </a:cubicBezTo>
                <a:lnTo>
                  <a:pt x="10051814" y="4891384"/>
                </a:lnTo>
                <a:lnTo>
                  <a:pt x="7534143" y="4891384"/>
                </a:lnTo>
                <a:lnTo>
                  <a:pt x="7529085" y="4784563"/>
                </a:lnTo>
                <a:cubicBezTo>
                  <a:pt x="7415732" y="3593646"/>
                  <a:pt x="6471762" y="2644908"/>
                  <a:pt x="5283010" y="2524184"/>
                </a:cubicBezTo>
                <a:lnTo>
                  <a:pt x="5160324" y="2517989"/>
                </a:lnTo>
                <a:close/>
                <a:moveTo>
                  <a:pt x="4891490" y="0"/>
                </a:moveTo>
                <a:lnTo>
                  <a:pt x="4891490" y="2517989"/>
                </a:lnTo>
                <a:lnTo>
                  <a:pt x="4768804" y="2524184"/>
                </a:lnTo>
                <a:cubicBezTo>
                  <a:pt x="3580053" y="2644908"/>
                  <a:pt x="2636082" y="3593646"/>
                  <a:pt x="2522729" y="4784563"/>
                </a:cubicBezTo>
                <a:lnTo>
                  <a:pt x="2517672" y="4891384"/>
                </a:lnTo>
                <a:lnTo>
                  <a:pt x="0" y="4891384"/>
                </a:lnTo>
                <a:lnTo>
                  <a:pt x="2850" y="4775037"/>
                </a:lnTo>
                <a:cubicBezTo>
                  <a:pt x="129309" y="2199739"/>
                  <a:pt x="2192868" y="133634"/>
                  <a:pt x="4767105" y="3145"/>
                </a:cubicBezTo>
                <a:close/>
              </a:path>
            </a:pathLst>
          </a:custGeom>
          <a:ln>
            <a:noFill/>
          </a:ln>
          <a:effectLst>
            <a:outerShdw blurRad="254000" sx="102000" sy="102000" algn="ctr" rotWithShape="0">
              <a:prstClr val="black">
                <a:alpha val="3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noFill/>
            </a:endParaRPr>
          </a:p>
        </p:txBody>
      </p:sp>
      <p:sp>
        <p:nvSpPr>
          <p:cNvPr id="6" name="CaixaDeTexto 5">
            <a:extLst>
              <a:ext uri="{FF2B5EF4-FFF2-40B4-BE49-F238E27FC236}">
                <a16:creationId xmlns:a16="http://schemas.microsoft.com/office/drawing/2014/main" id="{F4C31248-06F7-D1B6-E826-A2CC01DDAA34}"/>
              </a:ext>
            </a:extLst>
          </p:cNvPr>
          <p:cNvSpPr txBox="1"/>
          <p:nvPr/>
        </p:nvSpPr>
        <p:spPr>
          <a:xfrm flipH="1">
            <a:off x="2971800" y="9235167"/>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1</a:t>
            </a:r>
          </a:p>
        </p:txBody>
      </p:sp>
      <p:sp>
        <p:nvSpPr>
          <p:cNvPr id="12" name="CaixaDeTexto 11">
            <a:extLst>
              <a:ext uri="{FF2B5EF4-FFF2-40B4-BE49-F238E27FC236}">
                <a16:creationId xmlns:a16="http://schemas.microsoft.com/office/drawing/2014/main" id="{7E49756A-3054-A5A2-9FA0-D6EACB85522D}"/>
              </a:ext>
            </a:extLst>
          </p:cNvPr>
          <p:cNvSpPr txBox="1"/>
          <p:nvPr/>
        </p:nvSpPr>
        <p:spPr>
          <a:xfrm flipH="1">
            <a:off x="1524000" y="15269124"/>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Identificar</a:t>
            </a:r>
          </a:p>
        </p:txBody>
      </p:sp>
      <p:sp>
        <p:nvSpPr>
          <p:cNvPr id="13" name="CaixaDeTexto 12">
            <a:extLst>
              <a:ext uri="{FF2B5EF4-FFF2-40B4-BE49-F238E27FC236}">
                <a16:creationId xmlns:a16="http://schemas.microsoft.com/office/drawing/2014/main" id="{3C0A3AF3-5282-8CC1-5296-E6DA44300EF4}"/>
              </a:ext>
            </a:extLst>
          </p:cNvPr>
          <p:cNvSpPr txBox="1"/>
          <p:nvPr/>
        </p:nvSpPr>
        <p:spPr>
          <a:xfrm flipH="1">
            <a:off x="1524000" y="16284787"/>
            <a:ext cx="6477000" cy="1938992"/>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as ameaças hereges que assolam a Igreja de Cristo nos últimos dias;</a:t>
            </a:r>
          </a:p>
        </p:txBody>
      </p:sp>
    </p:spTree>
    <p:extLst>
      <p:ext uri="{BB962C8B-B14F-4D97-AF65-F5344CB8AC3E}">
        <p14:creationId xmlns:p14="http://schemas.microsoft.com/office/powerpoint/2010/main" val="1483545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5519</TotalTime>
  <Words>837</Words>
  <Application>Microsoft Office PowerPoint</Application>
  <PresentationFormat>Personalizar</PresentationFormat>
  <Paragraphs>84</Paragraphs>
  <Slides>23</Slides>
  <Notes>0</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23</vt:i4>
      </vt:variant>
    </vt:vector>
  </HeadingPairs>
  <TitlesOfParts>
    <vt:vector size="26" baseType="lpstr">
      <vt:lpstr>Calibri</vt:lpstr>
      <vt:lpstr>Arial</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Quando as Heresias Ameaçam a Unidade da Igreja</dc:title>
  <dc:creator>Henrique Nascimento</dc:creator>
  <cp:lastModifiedBy>HERBETH LINS</cp:lastModifiedBy>
  <cp:revision>130</cp:revision>
  <dcterms:created xsi:type="dcterms:W3CDTF">2006-08-16T00:00:00Z</dcterms:created>
  <dcterms:modified xsi:type="dcterms:W3CDTF">2024-12-30T20:35:41Z</dcterms:modified>
  <dc:identifier>DAFjsyPzqZA</dc:identifier>
</cp:coreProperties>
</file>