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607" r:id="rId2"/>
    <p:sldId id="400" r:id="rId3"/>
    <p:sldId id="568" r:id="rId4"/>
    <p:sldId id="606" r:id="rId5"/>
    <p:sldId id="605" r:id="rId6"/>
    <p:sldId id="587" r:id="rId7"/>
    <p:sldId id="582" r:id="rId8"/>
    <p:sldId id="348" r:id="rId9"/>
    <p:sldId id="585" r:id="rId10"/>
    <p:sldId id="590" r:id="rId11"/>
    <p:sldId id="591" r:id="rId12"/>
    <p:sldId id="592" r:id="rId13"/>
    <p:sldId id="418" r:id="rId14"/>
    <p:sldId id="293" r:id="rId15"/>
    <p:sldId id="593" r:id="rId16"/>
    <p:sldId id="594" r:id="rId17"/>
    <p:sldId id="595" r:id="rId18"/>
    <p:sldId id="287" r:id="rId19"/>
    <p:sldId id="444" r:id="rId20"/>
    <p:sldId id="320" r:id="rId21"/>
    <p:sldId id="321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610"/>
    <a:srgbClr val="1C230F"/>
    <a:srgbClr val="1F0B0B"/>
    <a:srgbClr val="413223"/>
    <a:srgbClr val="AB855F"/>
    <a:srgbClr val="142311"/>
    <a:srgbClr val="2E0000"/>
    <a:srgbClr val="0C1314"/>
    <a:srgbClr val="C9C86C"/>
    <a:srgbClr val="1F3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46" d="100"/>
          <a:sy n="46" d="100"/>
        </p:scale>
        <p:origin x="78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413223"/>
            </a:gs>
            <a:gs pos="0">
              <a:srgbClr val="AB855F"/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921B29-89CC-AFC5-E396-1183D0419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03F215ED-BE30-CE79-1485-27002F608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" t="36018" r="-166" b="10832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94FE3EDF-6F31-6D29-7873-A02C3880B0E6}"/>
              </a:ext>
            </a:extLst>
          </p:cNvPr>
          <p:cNvSpPr/>
          <p:nvPr/>
        </p:nvSpPr>
        <p:spPr>
          <a:xfrm flipH="1">
            <a:off x="2215840" y="3848100"/>
            <a:ext cx="16072160" cy="6477001"/>
          </a:xfrm>
          <a:prstGeom prst="rect">
            <a:avLst/>
          </a:prstGeom>
          <a:gradFill flip="none" rotWithShape="1">
            <a:gsLst>
              <a:gs pos="0">
                <a:srgbClr val="1F150F"/>
              </a:gs>
              <a:gs pos="100000">
                <a:srgbClr val="BC957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829CA6D5-EACB-3492-F448-2EF0AF8C8A6A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B2DE14F1-DFDD-C72E-F503-744B7EF2D5C0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22977C52-2FB3-2DC5-2C81-A6CC20EC6108}"/>
              </a:ext>
            </a:extLst>
          </p:cNvPr>
          <p:cNvSpPr txBox="1"/>
          <p:nvPr/>
        </p:nvSpPr>
        <p:spPr>
          <a:xfrm>
            <a:off x="609600" y="4457700"/>
            <a:ext cx="55626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Apresentar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9CB1A9-8CDF-6DC8-ECAE-5D800F4FC5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57700"/>
            <a:ext cx="974122" cy="974122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63199275-5A0D-E78E-C9FA-8701648C4245}"/>
              </a:ext>
            </a:extLst>
          </p:cNvPr>
          <p:cNvSpPr txBox="1"/>
          <p:nvPr/>
        </p:nvSpPr>
        <p:spPr>
          <a:xfrm>
            <a:off x="8220540" y="4468416"/>
            <a:ext cx="874302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autoria, o contexto histórico, o estilo e estrutura da Carta de Tiago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00AF060F-FEE8-54CA-E200-F0FB602B4083}"/>
              </a:ext>
            </a:extLst>
          </p:cNvPr>
          <p:cNvSpPr txBox="1"/>
          <p:nvPr/>
        </p:nvSpPr>
        <p:spPr>
          <a:xfrm>
            <a:off x="1600200" y="12735430"/>
            <a:ext cx="39624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</p:spTree>
    <p:extLst>
      <p:ext uri="{BB962C8B-B14F-4D97-AF65-F5344CB8AC3E}">
        <p14:creationId xmlns:p14="http://schemas.microsoft.com/office/powerpoint/2010/main" val="256742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142311"/>
            </a:gs>
            <a:gs pos="0">
              <a:schemeClr val="accent3">
                <a:lumMod val="50000"/>
              </a:schemeClr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D2FB44-D650-F47E-51C7-5ABE14DE3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4E57845C-A913-622E-30C3-C75441BB32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264" b="1948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3F2E89BE-9249-5236-BABA-5BC633C7F5D5}"/>
              </a:ext>
            </a:extLst>
          </p:cNvPr>
          <p:cNvSpPr/>
          <p:nvPr/>
        </p:nvSpPr>
        <p:spPr>
          <a:xfrm flipH="1">
            <a:off x="2209800" y="3848100"/>
            <a:ext cx="16078200" cy="6438899"/>
          </a:xfrm>
          <a:prstGeom prst="rect">
            <a:avLst/>
          </a:prstGeom>
          <a:gradFill flip="none" rotWithShape="1">
            <a:gsLst>
              <a:gs pos="0">
                <a:srgbClr val="1A210D"/>
              </a:gs>
              <a:gs pos="100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3F83784-653E-80F9-5E92-F20DFA853B16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BD53D55-68A4-3DCD-3413-8F15A480D0C3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DCD1EC05-A19A-7D8B-FD22-647D43110A19}"/>
              </a:ext>
            </a:extLst>
          </p:cNvPr>
          <p:cNvSpPr txBox="1"/>
          <p:nvPr/>
        </p:nvSpPr>
        <p:spPr>
          <a:xfrm>
            <a:off x="1600200" y="4457700"/>
            <a:ext cx="39624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E50C7511-4450-2705-4508-DF03D89A3979}"/>
              </a:ext>
            </a:extLst>
          </p:cNvPr>
          <p:cNvSpPr txBox="1"/>
          <p:nvPr/>
        </p:nvSpPr>
        <p:spPr>
          <a:xfrm>
            <a:off x="8153400" y="4457700"/>
            <a:ext cx="70104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propósito e a atualidade da Carta de Tiago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3A5DF61-9AE3-376E-6FDD-AE456EDC73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9191" y="4495800"/>
            <a:ext cx="933818" cy="933818"/>
          </a:xfrm>
          <a:prstGeom prst="rect">
            <a:avLst/>
          </a:prstGeom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FBAF8DC3-5BBE-2DF9-2AAA-D7925B959CE3}"/>
              </a:ext>
            </a:extLst>
          </p:cNvPr>
          <p:cNvSpPr txBox="1"/>
          <p:nvPr/>
        </p:nvSpPr>
        <p:spPr>
          <a:xfrm>
            <a:off x="533400" y="-2400300"/>
            <a:ext cx="50292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Apresentar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6F01809-DB1B-AA23-235A-410A68559DD9}"/>
              </a:ext>
            </a:extLst>
          </p:cNvPr>
          <p:cNvSpPr txBox="1"/>
          <p:nvPr/>
        </p:nvSpPr>
        <p:spPr>
          <a:xfrm>
            <a:off x="1219200" y="12253976"/>
            <a:ext cx="43434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Destacar</a:t>
            </a:r>
          </a:p>
        </p:txBody>
      </p:sp>
    </p:spTree>
    <p:extLst>
      <p:ext uri="{BB962C8B-B14F-4D97-AF65-F5344CB8AC3E}">
        <p14:creationId xmlns:p14="http://schemas.microsoft.com/office/powerpoint/2010/main" val="3775268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DD1D87-9867-ABC6-5C76-E70E62349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124219F0-864B-50BF-EFBD-9ABAC02A6A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955" b="18955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72D3D73B-3995-EC39-05CF-C9E1F40EBB27}"/>
              </a:ext>
            </a:extLst>
          </p:cNvPr>
          <p:cNvSpPr/>
          <p:nvPr/>
        </p:nvSpPr>
        <p:spPr>
          <a:xfrm flipH="1">
            <a:off x="3429000" y="3848100"/>
            <a:ext cx="14859000" cy="6438899"/>
          </a:xfrm>
          <a:prstGeom prst="rect">
            <a:avLst/>
          </a:prstGeom>
          <a:gradFill flip="none" rotWithShape="1">
            <a:gsLst>
              <a:gs pos="0">
                <a:srgbClr val="2E0000"/>
              </a:gs>
              <a:gs pos="100000">
                <a:schemeClr val="accent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1EDE8B5-9AA9-6B1F-FA88-996ED6088A42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B3C50F7-9549-EA3C-D659-B2DA122CBF11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3C83F324-3FE8-5E07-5146-36D5DAA034DF}"/>
              </a:ext>
            </a:extLst>
          </p:cNvPr>
          <p:cNvSpPr txBox="1"/>
          <p:nvPr/>
        </p:nvSpPr>
        <p:spPr>
          <a:xfrm>
            <a:off x="1219200" y="4457700"/>
            <a:ext cx="43434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Destacar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38472649-7C8D-BC23-5196-CBB4FB7DF099}"/>
              </a:ext>
            </a:extLst>
          </p:cNvPr>
          <p:cNvSpPr txBox="1"/>
          <p:nvPr/>
        </p:nvSpPr>
        <p:spPr>
          <a:xfrm>
            <a:off x="8305800" y="4533900"/>
            <a:ext cx="61722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importância da Carta de Tiago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E8588EA-8468-17E9-1E61-D806DD3D25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78470"/>
            <a:ext cx="974122" cy="974122"/>
          </a:xfrm>
          <a:prstGeom prst="rect">
            <a:avLst/>
          </a:prstGeo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99375EE8-4A0E-8DE8-2D08-78F7DBF2C9D7}"/>
              </a:ext>
            </a:extLst>
          </p:cNvPr>
          <p:cNvSpPr txBox="1"/>
          <p:nvPr/>
        </p:nvSpPr>
        <p:spPr>
          <a:xfrm>
            <a:off x="1600200" y="-2425365"/>
            <a:ext cx="39624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</p:spTree>
    <p:extLst>
      <p:ext uri="{BB962C8B-B14F-4D97-AF65-F5344CB8AC3E}">
        <p14:creationId xmlns:p14="http://schemas.microsoft.com/office/powerpoint/2010/main" val="33012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36D35991-8A7D-8D6A-3955-390E28FC78F9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219200" y="4838845"/>
            <a:ext cx="7055322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9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CARTA DE TIAGO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9DCEF5-D229-DFB4-E939-7BA1B903CE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3086100"/>
            <a:ext cx="1612463" cy="1612463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5104FC1-CB42-87D5-BF7C-99C4E4119630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rgbClr val="AB85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96AF378-9945-D220-09C6-561B7EDDEF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23" r="9823"/>
          <a:stretch/>
        </p:blipFill>
        <p:spPr>
          <a:xfrm rot="21424529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AB3F82A-082D-4AB3-A962-3DF13F27BD58}"/>
              </a:ext>
            </a:extLst>
          </p:cNvPr>
          <p:cNvSpPr txBox="1"/>
          <p:nvPr/>
        </p:nvSpPr>
        <p:spPr>
          <a:xfrm>
            <a:off x="4419600" y="-8792"/>
            <a:ext cx="1612463" cy="7478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48000" b="1" dirty="0">
                <a:solidFill>
                  <a:schemeClr val="bg1">
                    <a:lumMod val="95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EB2A6CDD-F039-DEEE-3CEB-EF377B39D815}"/>
              </a:ext>
            </a:extLst>
          </p:cNvPr>
          <p:cNvSpPr/>
          <p:nvPr/>
        </p:nvSpPr>
        <p:spPr>
          <a:xfrm>
            <a:off x="0" y="2552700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2505695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CC3C099-6AF6-A30B-5FB4-92D3F1AE4C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11" r="4511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2503791" y="2665966"/>
            <a:ext cx="4457698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b="1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A CARTA DE TIAGO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117" y="3640145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395791" y="3748087"/>
            <a:ext cx="4928809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A autoria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395791" y="4967287"/>
            <a:ext cx="6605209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Carta de Tiago é atribuída a Tiago, o Justo, irmão de Jesus e líder da igreja em Jerusalém (</a:t>
            </a:r>
            <a:r>
              <a:rPr lang="pt-BR" sz="4000" dirty="0" err="1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13.55).</a:t>
            </a:r>
          </a:p>
        </p:txBody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326674-19B6-7A4C-02D3-A50F9D1C2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50589603-08BA-13CB-4309-9AC16F885F31}"/>
              </a:ext>
            </a:extLst>
          </p:cNvPr>
          <p:cNvSpPr/>
          <p:nvPr/>
        </p:nvSpPr>
        <p:spPr>
          <a:xfrm>
            <a:off x="0" y="3899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A5B3425F-A78F-5886-657A-16E40B24A761}"/>
              </a:ext>
            </a:extLst>
          </p:cNvPr>
          <p:cNvSpPr/>
          <p:nvPr/>
        </p:nvSpPr>
        <p:spPr>
          <a:xfrm>
            <a:off x="0" y="342900"/>
            <a:ext cx="113538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05A6981-BE55-5737-82F2-3C6F34AB2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88" r="9988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A3549BCB-DA41-993A-C3C8-AC60F1246657}"/>
              </a:ext>
            </a:extLst>
          </p:cNvPr>
          <p:cNvSpPr txBox="1"/>
          <p:nvPr/>
        </p:nvSpPr>
        <p:spPr>
          <a:xfrm>
            <a:off x="2503791" y="503171"/>
            <a:ext cx="4457698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b="1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A CARTA DE TIAGO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323699D-0833-37E9-2D51-55EBAB3095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0678" y="1477350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6BC87EA8-F447-B095-72EA-47B01EB99F00}"/>
              </a:ext>
            </a:extLst>
          </p:cNvPr>
          <p:cNvSpPr txBox="1"/>
          <p:nvPr/>
        </p:nvSpPr>
        <p:spPr>
          <a:xfrm>
            <a:off x="1395791" y="1585292"/>
            <a:ext cx="6605209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O contexto histórico e a data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B148EEFF-F466-5D2D-BFA0-32956C9E699D}"/>
              </a:ext>
            </a:extLst>
          </p:cNvPr>
          <p:cNvSpPr txBox="1"/>
          <p:nvPr/>
        </p:nvSpPr>
        <p:spPr>
          <a:xfrm>
            <a:off x="1395791" y="3539893"/>
            <a:ext cx="7062409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Tiago escreveu a Carta em um contexto de perseguição aos cristãos. A citação “às doze tribos dispersas”, refere-se aos crentes de origem judaica. Algumas palavras utilizadas por Tiago demonstram que os destinatários estavam familiarizados com o judaísmo, como por exemplo: </a:t>
            </a:r>
          </a:p>
        </p:txBody>
      </p:sp>
    </p:spTree>
    <p:extLst>
      <p:ext uri="{BB962C8B-B14F-4D97-AF65-F5344CB8AC3E}">
        <p14:creationId xmlns:p14="http://schemas.microsoft.com/office/powerpoint/2010/main" val="206571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93005B-C33D-B39E-367D-C147A4136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E9F9F697-664A-5C30-F790-95B9A1AB7367}"/>
              </a:ext>
            </a:extLst>
          </p:cNvPr>
          <p:cNvSpPr/>
          <p:nvPr/>
        </p:nvSpPr>
        <p:spPr>
          <a:xfrm>
            <a:off x="0" y="676607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5A660FA6-6ADB-B0D3-E201-6501DED5F1B7}"/>
              </a:ext>
            </a:extLst>
          </p:cNvPr>
          <p:cNvSpPr/>
          <p:nvPr/>
        </p:nvSpPr>
        <p:spPr>
          <a:xfrm>
            <a:off x="0" y="629602"/>
            <a:ext cx="115824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F5E572C-4AA2-7BB2-885C-FF1CB12A0D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66" r="10966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1445B3D1-2C53-02D4-4FA3-8C816D6B7D6B}"/>
              </a:ext>
            </a:extLst>
          </p:cNvPr>
          <p:cNvSpPr txBox="1"/>
          <p:nvPr/>
        </p:nvSpPr>
        <p:spPr>
          <a:xfrm>
            <a:off x="2503791" y="789873"/>
            <a:ext cx="4457698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b="1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A CARTA DE TIAGO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625CC1B-BAE0-21F0-B7E0-D3F6AC50E1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0678" y="1764052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356CD8F3-938B-B6E6-983F-8046BA302B1C}"/>
              </a:ext>
            </a:extLst>
          </p:cNvPr>
          <p:cNvSpPr txBox="1"/>
          <p:nvPr/>
        </p:nvSpPr>
        <p:spPr>
          <a:xfrm>
            <a:off x="1395791" y="1871994"/>
            <a:ext cx="6605209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O contexto histórico e a data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1B95CED1-2470-28D0-8D85-EE8132307E60}"/>
              </a:ext>
            </a:extLst>
          </p:cNvPr>
          <p:cNvSpPr txBox="1"/>
          <p:nvPr/>
        </p:nvSpPr>
        <p:spPr>
          <a:xfrm>
            <a:off x="1395791" y="3826595"/>
            <a:ext cx="7443409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referência à reunião em uma sinagoga; a Abraão como pai e as semelhanças com a literatura sapiencial judaica, em especial com o livro de Provérbios. 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07E56DBC-E6EE-3E7C-F1A7-FBB4120E1B37}"/>
              </a:ext>
            </a:extLst>
          </p:cNvPr>
          <p:cNvSpPr txBox="1"/>
          <p:nvPr/>
        </p:nvSpPr>
        <p:spPr>
          <a:xfrm>
            <a:off x="1395791" y="7100887"/>
            <a:ext cx="7214809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Bíblia de Estudo Pentecostal data a produção da Carta de Tiago entre os anos 45 e 49 d.C., aproximadamente.</a:t>
            </a:r>
          </a:p>
        </p:txBody>
      </p:sp>
    </p:spTree>
    <p:extLst>
      <p:ext uri="{BB962C8B-B14F-4D97-AF65-F5344CB8AC3E}">
        <p14:creationId xmlns:p14="http://schemas.microsoft.com/office/powerpoint/2010/main" val="24937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637D14-3D09-CC67-554E-2C042F490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8AF86850-BC33-2213-F862-98C05C659130}"/>
              </a:ext>
            </a:extLst>
          </p:cNvPr>
          <p:cNvSpPr/>
          <p:nvPr/>
        </p:nvSpPr>
        <p:spPr>
          <a:xfrm>
            <a:off x="0" y="1805393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DC9A4994-4A74-67DC-5E02-DA4646340DD7}"/>
              </a:ext>
            </a:extLst>
          </p:cNvPr>
          <p:cNvSpPr/>
          <p:nvPr/>
        </p:nvSpPr>
        <p:spPr>
          <a:xfrm>
            <a:off x="0" y="1758388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2287818-B619-E1F4-A538-FB2A87B8BE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11" r="4511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5B54C3F5-29EF-0362-402A-B0126807F1A7}"/>
              </a:ext>
            </a:extLst>
          </p:cNvPr>
          <p:cNvSpPr txBox="1"/>
          <p:nvPr/>
        </p:nvSpPr>
        <p:spPr>
          <a:xfrm>
            <a:off x="2503791" y="1918659"/>
            <a:ext cx="4457698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b="1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A CARTA DE TIAGO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B53C5AB-43DE-55C5-1AFF-0BFDE826D4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550" y="3398948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992CFF02-7608-08C5-644E-F0F958F1DECB}"/>
              </a:ext>
            </a:extLst>
          </p:cNvPr>
          <p:cNvSpPr txBox="1"/>
          <p:nvPr/>
        </p:nvSpPr>
        <p:spPr>
          <a:xfrm>
            <a:off x="1395791" y="3000780"/>
            <a:ext cx="4471609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Estilo e estrutura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294FAE92-52E6-6B34-D20B-FA585730FC86}"/>
              </a:ext>
            </a:extLst>
          </p:cNvPr>
          <p:cNvSpPr txBox="1"/>
          <p:nvPr/>
        </p:nvSpPr>
        <p:spPr>
          <a:xfrm>
            <a:off x="1395791" y="4955381"/>
            <a:ext cx="607180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estilo da Carta é direto e prático, refletindo a personalidade de Tiago como um líder pastoral preocupado com a vida cotidiana dos crentes.</a:t>
            </a:r>
          </a:p>
        </p:txBody>
      </p:sp>
    </p:spTree>
    <p:extLst>
      <p:ext uri="{BB962C8B-B14F-4D97-AF65-F5344CB8AC3E}">
        <p14:creationId xmlns:p14="http://schemas.microsoft.com/office/powerpoint/2010/main" val="131964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34">
            <a:extLst>
              <a:ext uri="{FF2B5EF4-FFF2-40B4-BE49-F238E27FC236}">
                <a16:creationId xmlns:a16="http://schemas.microsoft.com/office/drawing/2014/main" id="{4B243F9E-EAE9-0DA6-A136-84D093DD01AA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63545" y="4051433"/>
            <a:ext cx="7032655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80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Um Convite à Autenticidade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850357" y="6832046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 de Janeiro de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850357" y="7506428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trimestre 2025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74" y="7047719"/>
            <a:ext cx="914400" cy="914400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800743" y="3046123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01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5576" y="3009900"/>
            <a:ext cx="836307" cy="836307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44B742BA-864F-DF4D-073F-2CA13E894ED2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102BB31-EEBA-786A-1D44-E7AB52CF25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45" t="11588" r="31084" b="9400"/>
          <a:stretch/>
        </p:blipFill>
        <p:spPr>
          <a:xfrm rot="21424529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21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4908B758-DB2E-3E11-BFD7-89C7321609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19" b="13819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5BDF1CB7-68FA-73B8-47E3-8154F004CC1E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762000" y="1591151"/>
            <a:ext cx="640079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 AO TRIMESTRE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62000" y="3800475"/>
            <a:ext cx="7315199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Neste novo trimestre, estudaremos treze lições a respeito da Carta de Tiago. Veremos que seus ensinos, embora escritos em um tempo distinto do nosso, é fonte genuína de ensino prático para o crente de todos os tempos.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680D7CB-91FB-C227-9C92-F88A261FF7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96" r="-121"/>
          <a:stretch/>
        </p:blipFill>
        <p:spPr>
          <a:xfrm>
            <a:off x="7924800" y="0"/>
            <a:ext cx="10363200" cy="10287000"/>
          </a:xfrm>
          <a:custGeom>
            <a:avLst/>
            <a:gdLst>
              <a:gd name="connsiteX0" fmla="*/ 2571749 w 10363200"/>
              <a:gd name="connsiteY0" fmla="*/ 0 h 10287000"/>
              <a:gd name="connsiteX1" fmla="*/ 10363200 w 10363200"/>
              <a:gd name="connsiteY1" fmla="*/ 0 h 10287000"/>
              <a:gd name="connsiteX2" fmla="*/ 7791450 w 10363200"/>
              <a:gd name="connsiteY2" fmla="*/ 10287000 h 10287000"/>
              <a:gd name="connsiteX3" fmla="*/ 0 w 103632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63200" h="10287000">
                <a:moveTo>
                  <a:pt x="2571749" y="0"/>
                </a:moveTo>
                <a:lnTo>
                  <a:pt x="10363200" y="0"/>
                </a:lnTo>
                <a:lnTo>
                  <a:pt x="7791450" y="10287000"/>
                </a:lnTo>
                <a:lnTo>
                  <a:pt x="0" y="10287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1E9D4E-5B97-376C-2F6E-E241DF40E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E0643915-FF9C-AA78-8DCD-8211ABF9E7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8" b="798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0A4B6A39-3FDD-BA0B-F814-AB776C53EEBB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A889522-178D-CFD2-D432-9B8C58E5195C}"/>
              </a:ext>
            </a:extLst>
          </p:cNvPr>
          <p:cNvSpPr txBox="1"/>
          <p:nvPr/>
        </p:nvSpPr>
        <p:spPr>
          <a:xfrm>
            <a:off x="10515600" y="2466901"/>
            <a:ext cx="6922476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COMENTARISTA 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6B8A422E-159A-92D3-700D-1D8F9ED7C0C4}"/>
              </a:ext>
            </a:extLst>
          </p:cNvPr>
          <p:cNvSpPr txBox="1"/>
          <p:nvPr/>
        </p:nvSpPr>
        <p:spPr>
          <a:xfrm>
            <a:off x="10515600" y="3654028"/>
            <a:ext cx="7315199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comentarista das lições é o pastor Eduardo Leandro Alves, pastor auxiliar da Assembleia de Deus em João Pessoa – PB. Ele é doutor em Teologia e autor de várias obras publicadas pela CPAD.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C259D02-7D04-4427-066B-71A3C9C508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12" b="22914"/>
          <a:stretch/>
        </p:blipFill>
        <p:spPr>
          <a:xfrm flipH="1">
            <a:off x="0" y="0"/>
            <a:ext cx="10363200" cy="10287000"/>
          </a:xfrm>
          <a:custGeom>
            <a:avLst/>
            <a:gdLst>
              <a:gd name="connsiteX0" fmla="*/ 2571749 w 10363200"/>
              <a:gd name="connsiteY0" fmla="*/ 0 h 10287000"/>
              <a:gd name="connsiteX1" fmla="*/ 10363200 w 10363200"/>
              <a:gd name="connsiteY1" fmla="*/ 0 h 10287000"/>
              <a:gd name="connsiteX2" fmla="*/ 7791450 w 10363200"/>
              <a:gd name="connsiteY2" fmla="*/ 10287000 h 10287000"/>
              <a:gd name="connsiteX3" fmla="*/ 0 w 103632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63200" h="10287000">
                <a:moveTo>
                  <a:pt x="2571749" y="0"/>
                </a:moveTo>
                <a:lnTo>
                  <a:pt x="10363200" y="0"/>
                </a:lnTo>
                <a:lnTo>
                  <a:pt x="7791450" y="10287000"/>
                </a:lnTo>
                <a:lnTo>
                  <a:pt x="0" y="10287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2767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150775-A13E-7508-A2C1-708D57AF4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8F775513-13B8-E896-08C3-206909541A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15858E7A-0076-A834-62C9-BE7044C6DBFB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AF0B2378-AC3F-49AD-8288-C2BC8C345BB1}"/>
              </a:ext>
            </a:extLst>
          </p:cNvPr>
          <p:cNvSpPr/>
          <p:nvPr/>
        </p:nvSpPr>
        <p:spPr>
          <a:xfrm rot="2643821">
            <a:off x="7020016" y="9657821"/>
            <a:ext cx="3173499" cy="3525300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73FFD8C-AAFD-4B30-E992-6C3C1C98B27D}"/>
              </a:ext>
            </a:extLst>
          </p:cNvPr>
          <p:cNvSpPr/>
          <p:nvPr/>
        </p:nvSpPr>
        <p:spPr>
          <a:xfrm rot="2723966">
            <a:off x="6425537" y="-1635099"/>
            <a:ext cx="5838851" cy="4224206"/>
          </a:xfrm>
          <a:prstGeom prst="rect">
            <a:avLst/>
          </a:prstGeom>
          <a:solidFill>
            <a:srgbClr val="530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62680990-21CD-D487-F21D-46EA500AF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09" r="8401"/>
          <a:stretch/>
        </p:blipFill>
        <p:spPr>
          <a:xfrm>
            <a:off x="8534687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19AF5286-904C-656A-D71F-684206BDEA6B}"/>
              </a:ext>
            </a:extLst>
          </p:cNvPr>
          <p:cNvSpPr txBox="1"/>
          <p:nvPr/>
        </p:nvSpPr>
        <p:spPr>
          <a:xfrm>
            <a:off x="762001" y="3765417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209B4A6-03C6-0107-018B-8E7390AF7F35}"/>
              </a:ext>
            </a:extLst>
          </p:cNvPr>
          <p:cNvSpPr txBox="1"/>
          <p:nvPr/>
        </p:nvSpPr>
        <p:spPr>
          <a:xfrm>
            <a:off x="762001" y="4838224"/>
            <a:ext cx="7451273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“Eis que amas a verdade no íntimo, e no oculto me fazes conhecer a sabedoria.” (SI 51.6)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0BC7075-F1DB-FDEE-119D-AB22BE0A5C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362400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DCDCA1-159E-5DAA-75B3-7F88F16E6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F52DFF8B-D284-A3F9-152F-1382F408D1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87" b="8887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E3DDF31F-D9B9-B147-5677-8B8754C8E521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7AC81A9-90A9-1348-C6AC-528DFACCFCC4}"/>
              </a:ext>
            </a:extLst>
          </p:cNvPr>
          <p:cNvSpPr/>
          <p:nvPr/>
        </p:nvSpPr>
        <p:spPr>
          <a:xfrm rot="18956179" flipH="1">
            <a:off x="8077458" y="9648300"/>
            <a:ext cx="3173499" cy="3525300"/>
          </a:xfrm>
          <a:prstGeom prst="rect">
            <a:avLst/>
          </a:prstGeom>
          <a:solidFill>
            <a:srgbClr val="C9C8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A66F3A0-695A-FF78-D032-193794AC61C4}"/>
              </a:ext>
            </a:extLst>
          </p:cNvPr>
          <p:cNvSpPr/>
          <p:nvPr/>
        </p:nvSpPr>
        <p:spPr>
          <a:xfrm rot="18876034" flipH="1">
            <a:off x="6441461" y="-1754847"/>
            <a:ext cx="5220234" cy="4224206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771E95FC-3B9C-971B-D7A5-A703C3FB5A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68" t="-97" r="27624" b="97"/>
          <a:stretch/>
        </p:blipFill>
        <p:spPr>
          <a:xfrm flipH="1">
            <a:off x="0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F428B03-D5A8-5553-ADE4-020D75C21A6A}"/>
              </a:ext>
            </a:extLst>
          </p:cNvPr>
          <p:cNvSpPr txBox="1"/>
          <p:nvPr/>
        </p:nvSpPr>
        <p:spPr>
          <a:xfrm>
            <a:off x="10293971" y="3004108"/>
            <a:ext cx="486983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C929AD2-7887-119A-794E-DD9E2317BE08}"/>
              </a:ext>
            </a:extLst>
          </p:cNvPr>
          <p:cNvSpPr txBox="1"/>
          <p:nvPr/>
        </p:nvSpPr>
        <p:spPr>
          <a:xfrm>
            <a:off x="10293970" y="5172293"/>
            <a:ext cx="6546230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autenticidade da fé cristã é a chave para uma vida plena em Deus.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47D61CC-597C-9D22-B80C-E00EF76180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0527" y="2628900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9BDAB325-FB15-EF5B-17C5-577631A6CD2B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CB4842BD-BD3B-3387-A2BF-C3743A7DFD82}"/>
              </a:ext>
            </a:extLst>
          </p:cNvPr>
          <p:cNvGrpSpPr/>
          <p:nvPr/>
        </p:nvGrpSpPr>
        <p:grpSpPr>
          <a:xfrm>
            <a:off x="7162800" y="5965676"/>
            <a:ext cx="11125200" cy="1887629"/>
            <a:chOff x="0" y="0"/>
            <a:chExt cx="6862939" cy="3093494"/>
          </a:xfr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10800000" scaled="1"/>
          </a:gra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5A15F824-F98C-803F-9334-9D7478EAC94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2" name="TextBox 9">
            <a:extLst>
              <a:ext uri="{FF2B5EF4-FFF2-40B4-BE49-F238E27FC236}">
                <a16:creationId xmlns:a16="http://schemas.microsoft.com/office/drawing/2014/main" id="{651E53AE-9FD9-52ED-D933-42FAA7B5093C}"/>
              </a:ext>
            </a:extLst>
          </p:cNvPr>
          <p:cNvSpPr txBox="1"/>
          <p:nvPr/>
        </p:nvSpPr>
        <p:spPr>
          <a:xfrm>
            <a:off x="11270953" y="6438900"/>
            <a:ext cx="4675004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Tiago 1.1-4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C878065-94AA-2147-CCB3-C834910E1E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76411" y="6372751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C2E1D6A-388D-9419-565C-9848A38FF2CA}"/>
              </a:ext>
            </a:extLst>
          </p:cNvPr>
          <p:cNvSpPr txBox="1"/>
          <p:nvPr/>
        </p:nvSpPr>
        <p:spPr>
          <a:xfrm flipH="1">
            <a:off x="10085666" y="1892974"/>
            <a:ext cx="7045578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66944369-7504-F8AB-6273-F3800DE07F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60" r="8592"/>
          <a:stretch/>
        </p:blipFill>
        <p:spPr>
          <a:xfrm flipH="1">
            <a:off x="-1891994" y="-762986"/>
            <a:ext cx="11887201" cy="11926286"/>
          </a:xfrm>
          <a:custGeom>
            <a:avLst/>
            <a:gdLst>
              <a:gd name="connsiteX0" fmla="*/ 2538036 w 10253287"/>
              <a:gd name="connsiteY0" fmla="*/ 0 h 10287000"/>
              <a:gd name="connsiteX1" fmla="*/ 10253287 w 10253287"/>
              <a:gd name="connsiteY1" fmla="*/ 0 h 10287000"/>
              <a:gd name="connsiteX2" fmla="*/ 7695746 w 10253287"/>
              <a:gd name="connsiteY2" fmla="*/ 10287000 h 10287000"/>
              <a:gd name="connsiteX3" fmla="*/ 0 w 10253287"/>
              <a:gd name="connsiteY3" fmla="*/ 10287000 h 10287000"/>
              <a:gd name="connsiteX4" fmla="*/ 0 w 10253287"/>
              <a:gd name="connsiteY4" fmla="*/ 10208545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3287" h="10287000">
                <a:moveTo>
                  <a:pt x="2538036" y="0"/>
                </a:moveTo>
                <a:lnTo>
                  <a:pt x="10253287" y="0"/>
                </a:lnTo>
                <a:lnTo>
                  <a:pt x="7695746" y="10287000"/>
                </a:lnTo>
                <a:lnTo>
                  <a:pt x="0" y="10287000"/>
                </a:lnTo>
                <a:lnTo>
                  <a:pt x="0" y="10208545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646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id="{31744BE7-E1AA-B726-DC1C-B2544C306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42" t="8867" r="45688" b="393"/>
          <a:stretch/>
        </p:blipFill>
        <p:spPr>
          <a:xfrm>
            <a:off x="8763000" y="573000"/>
            <a:ext cx="9141001" cy="9141001"/>
          </a:xfrm>
          <a:custGeom>
            <a:avLst/>
            <a:gdLst>
              <a:gd name="connsiteX0" fmla="*/ 1150384 w 7467600"/>
              <a:gd name="connsiteY0" fmla="*/ 0 h 7467600"/>
              <a:gd name="connsiteX1" fmla="*/ 6222975 w 7467600"/>
              <a:gd name="connsiteY1" fmla="*/ 0 h 7467600"/>
              <a:gd name="connsiteX2" fmla="*/ 7467600 w 7467600"/>
              <a:gd name="connsiteY2" fmla="*/ 1244625 h 7467600"/>
              <a:gd name="connsiteX3" fmla="*/ 7467600 w 7467600"/>
              <a:gd name="connsiteY3" fmla="*/ 6317216 h 7467600"/>
              <a:gd name="connsiteX4" fmla="*/ 6317216 w 7467600"/>
              <a:gd name="connsiteY4" fmla="*/ 7467600 h 7467600"/>
              <a:gd name="connsiteX5" fmla="*/ 1244625 w 7467600"/>
              <a:gd name="connsiteY5" fmla="*/ 7467600 h 7467600"/>
              <a:gd name="connsiteX6" fmla="*/ 0 w 7467600"/>
              <a:gd name="connsiteY6" fmla="*/ 6222975 h 7467600"/>
              <a:gd name="connsiteX7" fmla="*/ 0 w 7467600"/>
              <a:gd name="connsiteY7" fmla="*/ 1150384 h 746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67600" h="7467600">
                <a:moveTo>
                  <a:pt x="1150384" y="0"/>
                </a:moveTo>
                <a:lnTo>
                  <a:pt x="6222975" y="0"/>
                </a:lnTo>
                <a:lnTo>
                  <a:pt x="7467600" y="1244625"/>
                </a:lnTo>
                <a:lnTo>
                  <a:pt x="7467600" y="6317216"/>
                </a:lnTo>
                <a:lnTo>
                  <a:pt x="6317216" y="7467600"/>
                </a:lnTo>
                <a:lnTo>
                  <a:pt x="1244625" y="7467600"/>
                </a:lnTo>
                <a:lnTo>
                  <a:pt x="0" y="6222975"/>
                </a:lnTo>
                <a:lnTo>
                  <a:pt x="0" y="1150384"/>
                </a:lnTo>
                <a:close/>
              </a:path>
            </a:pathLst>
          </a:custGeom>
          <a:effectLst>
            <a:softEdge rad="635000"/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7051" y="6928932"/>
            <a:ext cx="2333743" cy="2333743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1359851" y="1942861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1447800" y="3162300"/>
            <a:ext cx="6922451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Nessa primeira lição, veremos a autoria, os destinatários,</a:t>
            </a:r>
          </a:p>
          <a:p>
            <a:r>
              <a:rPr lang="pt-BR" sz="4000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importância e o propósito dessa Carta, bem como a sua atualidade e o convite que ela faz para vivermos uma vida cristã autêntica.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tx1">
                <a:alpha val="83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10">
            <a:extLst>
              <a:ext uri="{FF2B5EF4-FFF2-40B4-BE49-F238E27FC236}">
                <a16:creationId xmlns:a16="http://schemas.microsoft.com/office/drawing/2014/main" id="{88B84CC5-A771-041D-43F6-4EAA0C82B78E}"/>
              </a:ext>
            </a:extLst>
          </p:cNvPr>
          <p:cNvSpPr txBox="1"/>
          <p:nvPr/>
        </p:nvSpPr>
        <p:spPr>
          <a:xfrm>
            <a:off x="3924300" y="2805168"/>
            <a:ext cx="10439400" cy="467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</p:spTree>
    <p:extLst>
      <p:ext uri="{BB962C8B-B14F-4D97-AF65-F5344CB8AC3E}">
        <p14:creationId xmlns:p14="http://schemas.microsoft.com/office/powerpoint/2010/main" val="39877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5597</TotalTime>
  <Words>632</Words>
  <Application>Microsoft Office PowerPoint</Application>
  <PresentationFormat>Personalizar</PresentationFormat>
  <Paragraphs>63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4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 Convite à Autenticidade</dc:title>
  <dc:creator>Henrique Nascimento</dc:creator>
  <cp:lastModifiedBy>HERBETH LINS</cp:lastModifiedBy>
  <cp:revision>126</cp:revision>
  <dcterms:created xsi:type="dcterms:W3CDTF">2006-08-16T00:00:00Z</dcterms:created>
  <dcterms:modified xsi:type="dcterms:W3CDTF">2024-12-31T14:24:23Z</dcterms:modified>
  <dc:identifier>DAFjsyPzqZA</dc:identifier>
</cp:coreProperties>
</file>