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568" r:id="rId3"/>
    <p:sldId id="584" r:id="rId4"/>
    <p:sldId id="582" r:id="rId5"/>
    <p:sldId id="348" r:id="rId6"/>
    <p:sldId id="585" r:id="rId7"/>
    <p:sldId id="586" r:id="rId8"/>
    <p:sldId id="418" r:id="rId9"/>
    <p:sldId id="293" r:id="rId10"/>
    <p:sldId id="707" r:id="rId11"/>
    <p:sldId id="708" r:id="rId12"/>
    <p:sldId id="709" r:id="rId13"/>
    <p:sldId id="287" r:id="rId14"/>
    <p:sldId id="444" r:id="rId15"/>
    <p:sldId id="320" r:id="rId16"/>
    <p:sldId id="32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0000"/>
    <a:srgbClr val="360000"/>
    <a:srgbClr val="1A210D"/>
    <a:srgbClr val="1F150F"/>
    <a:srgbClr val="BC9575"/>
    <a:srgbClr val="090F0C"/>
    <a:srgbClr val="462E21"/>
    <a:srgbClr val="4F81BD"/>
    <a:srgbClr val="14597D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.gif"/><Relationship Id="rId5" Type="http://schemas.openxmlformats.org/officeDocument/2006/relationships/image" Target="../media/image17.gif"/><Relationship Id="rId10" Type="http://schemas.openxmlformats.org/officeDocument/2006/relationships/image" Target="../media/image20.gif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100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3149030"/>
            <a:ext cx="6916271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Proteção Contra a Inveja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941750" y="5779763"/>
            <a:ext cx="4687650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de Dezembro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941750" y="64541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805945"/>
            <a:ext cx="10820400" cy="8920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BC957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7" y="5995436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870045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11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493" y="1833822"/>
            <a:ext cx="836307" cy="836307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F9AB7F9-6BF3-BCD9-6A6C-A67E8F5F8C73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EEE61-48F3-A906-E5D1-7D29DEB574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" r="18909" b="10299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17A14-CE89-2A63-871F-40FE62D4B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6F72621A-A4CC-8E99-7236-FB274322913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BC20C82B-36C0-015A-E33D-751C35DD02A3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3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898DE626-79AA-F257-0DF5-B150DA4F5D91}"/>
              </a:ext>
            </a:extLst>
          </p:cNvPr>
          <p:cNvSpPr/>
          <p:nvPr/>
        </p:nvSpPr>
        <p:spPr>
          <a:xfrm>
            <a:off x="0" y="7886701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C8B058D6-FF95-C29A-3A73-FB99483BBB73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CC340563-9757-CB3F-5073-67CB1F841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4" r="6920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C8872FBE-0F7D-8699-DFA8-4DB54A2AEB73}"/>
              </a:ext>
            </a:extLst>
          </p:cNvPr>
          <p:cNvSpPr txBox="1"/>
          <p:nvPr/>
        </p:nvSpPr>
        <p:spPr>
          <a:xfrm>
            <a:off x="685800" y="1257300"/>
            <a:ext cx="6553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Não tenha inveja do pecador!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4FABDF7-0209-10AD-6F1E-78FC8FC94037}"/>
              </a:ext>
            </a:extLst>
          </p:cNvPr>
          <p:cNvSpPr txBox="1"/>
          <p:nvPr/>
        </p:nvSpPr>
        <p:spPr>
          <a:xfrm>
            <a:off x="685800" y="3126581"/>
            <a:ext cx="76200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Provérbios 23, o sábio aconselha o jovem a não invejar os pecadores, mas a cultivar o “temor do Senhor” diariamente, pois isso garante um futuro com esperança (vv. 17-18).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ED202956-43B1-59F8-9F85-FAF11806A68F}"/>
              </a:ext>
            </a:extLst>
          </p:cNvPr>
          <p:cNvSpPr txBox="1"/>
          <p:nvPr/>
        </p:nvSpPr>
        <p:spPr>
          <a:xfrm>
            <a:off x="1524000" y="7912668"/>
            <a:ext cx="27050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 CONSELHO CONTRA A INVEJA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78353B83-2F0F-DFDD-2EA5-33004D03EDF9}"/>
              </a:ext>
            </a:extLst>
          </p:cNvPr>
          <p:cNvSpPr/>
          <p:nvPr/>
        </p:nvSpPr>
        <p:spPr>
          <a:xfrm>
            <a:off x="0" y="7886700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9A22EB4-C59D-9064-AE89-0F3A38E18E8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886700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87836-C88B-53AF-15E3-7B7669C9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3FDC8CF-96A8-6DC7-D9CA-2BECF407828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8D9414D0-509C-FE26-6F27-7F09656BAE2E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6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E77D7995-EA95-1462-00A8-B014254E6F81}"/>
              </a:ext>
            </a:extLst>
          </p:cNvPr>
          <p:cNvSpPr/>
          <p:nvPr/>
        </p:nvSpPr>
        <p:spPr>
          <a:xfrm>
            <a:off x="0" y="84530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71CCC87E-D1CD-FB2D-5405-981F2ECE2E88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70EDCF78-5347-EACE-3037-EE12AD0F7C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6" r="4916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25B6838E-2C43-00EB-9075-765866675AAE}"/>
              </a:ext>
            </a:extLst>
          </p:cNvPr>
          <p:cNvSpPr txBox="1"/>
          <p:nvPr/>
        </p:nvSpPr>
        <p:spPr>
          <a:xfrm>
            <a:off x="685800" y="952500"/>
            <a:ext cx="6553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Não tenha inveja do pecador!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58A3E1B-CD04-A865-CFA6-E96C8A04C547}"/>
              </a:ext>
            </a:extLst>
          </p:cNvPr>
          <p:cNvSpPr txBox="1"/>
          <p:nvPr/>
        </p:nvSpPr>
        <p:spPr>
          <a:xfrm>
            <a:off x="685800" y="2821781"/>
            <a:ext cx="76200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exorta o jovem a buscar sabedoria e evitar excessos em bebida e comida, alertando que um estilo de vida sem moderação leva à miséria (vv. 19-21).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Assim, o sábio ensina que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há razão para invejar esse modo de vida.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7AB6EA4D-4F7F-8F89-53EC-72D54A9EE137}"/>
              </a:ext>
            </a:extLst>
          </p:cNvPr>
          <p:cNvSpPr txBox="1"/>
          <p:nvPr/>
        </p:nvSpPr>
        <p:spPr>
          <a:xfrm>
            <a:off x="1524000" y="8479024"/>
            <a:ext cx="27050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 CONSELHO CONTRA A INVEJA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617C8CF9-F823-8108-CC8C-837B64F3A055}"/>
              </a:ext>
            </a:extLst>
          </p:cNvPr>
          <p:cNvSpPr/>
          <p:nvPr/>
        </p:nvSpPr>
        <p:spPr>
          <a:xfrm>
            <a:off x="0" y="84530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C40C20E-FEA9-9B5D-689E-5C67ED9D7B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4530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6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066207-B39A-727B-AFB4-198258D85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C6D9647B-D5F0-E7C2-197E-79161F3DDDC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089214CE-89F5-FD63-56D0-1F0253F30835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95FF40A5-3F6B-4474-1A9C-DC56AC45482D}"/>
              </a:ext>
            </a:extLst>
          </p:cNvPr>
          <p:cNvSpPr/>
          <p:nvPr/>
        </p:nvSpPr>
        <p:spPr>
          <a:xfrm>
            <a:off x="0" y="7886701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9FD5BB13-426F-56F6-D180-AD1C7B13A5B1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BB51617B-DAFC-FE4A-6A90-328FE10FED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3" t="11111" r="22817" b="3175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D2325BBD-12CF-7C2A-23DC-0151A04F3BCF}"/>
              </a:ext>
            </a:extLst>
          </p:cNvPr>
          <p:cNvSpPr txBox="1"/>
          <p:nvPr/>
        </p:nvSpPr>
        <p:spPr>
          <a:xfrm>
            <a:off x="685800" y="1714500"/>
            <a:ext cx="6553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Não tenha inveja da pessoa violenta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CF04A35A-2A43-4CAD-D52A-EC81B5CAD379}"/>
              </a:ext>
            </a:extLst>
          </p:cNvPr>
          <p:cNvSpPr txBox="1"/>
          <p:nvPr/>
        </p:nvSpPr>
        <p:spPr>
          <a:xfrm>
            <a:off x="685800" y="3583781"/>
            <a:ext cx="7162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capítulo 24 que se encontra no mesmo contexto do capítulo 23. é uma exortação a não ter inveja de pessoas perversas (vv.1.2).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90F8D05B-0159-7591-D913-2DE50C39CD3E}"/>
              </a:ext>
            </a:extLst>
          </p:cNvPr>
          <p:cNvSpPr txBox="1"/>
          <p:nvPr/>
        </p:nvSpPr>
        <p:spPr>
          <a:xfrm>
            <a:off x="1524000" y="7912668"/>
            <a:ext cx="27050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 CONSELHO CONTRA A INVEJA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9AD2B8D4-AC31-41BA-A8DB-4DEF608F2681}"/>
              </a:ext>
            </a:extLst>
          </p:cNvPr>
          <p:cNvSpPr/>
          <p:nvPr/>
        </p:nvSpPr>
        <p:spPr>
          <a:xfrm>
            <a:off x="0" y="7886700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4310F52-369E-5CA6-DAF9-6FF02EF3A5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886700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90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524500"/>
            <a:ext cx="18288000" cy="48196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292927" y="6286500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92927" y="7359307"/>
            <a:ext cx="813707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 coração com saúde e a vida da carne, mas a inveja é a podridão dos ossos. ”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14.30)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1127" y="6531427"/>
            <a:ext cx="2955473" cy="29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857" b="8857"/>
          <a:stretch/>
        </p:blipFill>
        <p:spPr>
          <a:xfrm flipH="1"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372100"/>
            <a:ext cx="18288000" cy="49720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064327" y="5840438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64327" y="7007066"/>
            <a:ext cx="795868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jovem cristão não pode deixar se dominar pela inveja, mas deve ser dominado pela sabedoria da Palavra de Deus.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3654" y="6362700"/>
            <a:ext cx="3015346" cy="30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6400800" y="0"/>
            <a:ext cx="11887200" cy="10286994"/>
          </a:xfrm>
          <a:prstGeom prst="rect">
            <a:avLst/>
          </a:prstGeom>
          <a:blipFill dpi="0" rotWithShape="1">
            <a:blip r:embed="rId2" cstate="email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CD7DD72-B714-6796-0F15-26B62370D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230" r="29230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F08F64-F671-7C32-D244-2990EE528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1" r="18681"/>
          <a:stretch/>
        </p:blipFill>
        <p:spPr>
          <a:xfrm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9413622" y="5965676"/>
            <a:ext cx="8874378" cy="1887629"/>
            <a:chOff x="0" y="0"/>
            <a:chExt cx="6862939" cy="3093494"/>
          </a:xfrm>
          <a:gradFill>
            <a:gsLst>
              <a:gs pos="0">
                <a:srgbClr val="BC9575"/>
              </a:gs>
              <a:gs pos="100000">
                <a:srgbClr val="1F150F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125200" y="6227683"/>
            <a:ext cx="426746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23.17-21; 24.1,2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4366" y="629649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81" r="26381" b="5701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7050" y="190500"/>
            <a:ext cx="2057400" cy="205740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762000" y="885527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849949" y="2194322"/>
            <a:ext cx="7151051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estudaremos a respeito de uma obra da carne: a inveja. O livro de Provérbios aconselha ao jovem a evitar a inveja e a não desejar o mesmo estilo de vida de quem vive de modo contrário às virtudes do Reino de Deus. Estudaremos os perigos da inveja e como nos proteger dessa obra de carne.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385857-D51E-33E7-B98D-DCAAC15028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81" t="6251" r="17172" b="6440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9C07A0-57EB-CEBF-D90E-0B7F00CE3167}"/>
              </a:ext>
            </a:extLst>
          </p:cNvPr>
          <p:cNvSpPr/>
          <p:nvPr/>
        </p:nvSpPr>
        <p:spPr>
          <a:xfrm>
            <a:off x="7353300" y="785140"/>
            <a:ext cx="8172450" cy="27813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938829-B5E2-35AD-7DD8-FFE601F85D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983" b="7983"/>
          <a:stretch/>
        </p:blipFill>
        <p:spPr>
          <a:xfrm flipH="1">
            <a:off x="2819400" y="78514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CE8D3452-3F71-7BBC-05A9-48C6A6381D3B}"/>
              </a:ext>
            </a:extLst>
          </p:cNvPr>
          <p:cNvSpPr txBox="1"/>
          <p:nvPr/>
        </p:nvSpPr>
        <p:spPr>
          <a:xfrm>
            <a:off x="8572499" y="1107243"/>
            <a:ext cx="630555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APRESENTAR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1C34B3F-6CC4-8C4D-280D-7B8EC0B93BE6}"/>
              </a:ext>
            </a:extLst>
          </p:cNvPr>
          <p:cNvSpPr txBox="1"/>
          <p:nvPr/>
        </p:nvSpPr>
        <p:spPr>
          <a:xfrm>
            <a:off x="8572498" y="2007394"/>
            <a:ext cx="4057652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alguns conselhos contra a inveja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6A610AF-2E10-D92A-FB8E-3C73088BDA4B}"/>
              </a:ext>
            </a:extLst>
          </p:cNvPr>
          <p:cNvSpPr/>
          <p:nvPr/>
        </p:nvSpPr>
        <p:spPr>
          <a:xfrm>
            <a:off x="6553002" y="145328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D2FD7A9-0C1B-BB85-987D-2EB2DCDBA9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239" y="1766524"/>
            <a:ext cx="974122" cy="97412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1C7B7C0-134F-9A4B-D1BE-257EA9CE4A1C}"/>
              </a:ext>
            </a:extLst>
          </p:cNvPr>
          <p:cNvSpPr/>
          <p:nvPr/>
        </p:nvSpPr>
        <p:spPr>
          <a:xfrm flipH="1">
            <a:off x="3105150" y="3752850"/>
            <a:ext cx="7029450" cy="2781300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D760EE-28EA-5796-4DE2-1072144B0D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37" b="3737"/>
          <a:stretch/>
        </p:blipFill>
        <p:spPr>
          <a:xfrm flipH="1">
            <a:off x="10134600" y="375285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3E58193-A311-79E5-9F64-B42989372226}"/>
              </a:ext>
            </a:extLst>
          </p:cNvPr>
          <p:cNvSpPr txBox="1"/>
          <p:nvPr/>
        </p:nvSpPr>
        <p:spPr>
          <a:xfrm>
            <a:off x="4068460" y="4000500"/>
            <a:ext cx="589469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SABER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7A979D6-AB90-73E5-263B-2E57B9A59A36}"/>
              </a:ext>
            </a:extLst>
          </p:cNvPr>
          <p:cNvSpPr txBox="1"/>
          <p:nvPr/>
        </p:nvSpPr>
        <p:spPr>
          <a:xfrm>
            <a:off x="4068460" y="4949904"/>
            <a:ext cx="4150159" cy="13542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que é o vício da inveja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74A66E8-45F8-5E24-D032-69FBB823D5A1}"/>
              </a:ext>
            </a:extLst>
          </p:cNvPr>
          <p:cNvSpPr/>
          <p:nvPr/>
        </p:nvSpPr>
        <p:spPr>
          <a:xfrm>
            <a:off x="9353154" y="442099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F5EB554-370E-B525-E60A-DCC8F6C295D3}"/>
              </a:ext>
            </a:extLst>
          </p:cNvPr>
          <p:cNvSpPr/>
          <p:nvPr/>
        </p:nvSpPr>
        <p:spPr>
          <a:xfrm>
            <a:off x="7353300" y="6720560"/>
            <a:ext cx="8324850" cy="2781300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2D61356-50CB-7C9A-BF0C-ABFFF6181E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837" b="3837"/>
          <a:stretch/>
        </p:blipFill>
        <p:spPr>
          <a:xfrm>
            <a:off x="2819400" y="672056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F422300A-2E7E-161D-B5E3-9A1E721080EF}"/>
              </a:ext>
            </a:extLst>
          </p:cNvPr>
          <p:cNvSpPr txBox="1"/>
          <p:nvPr/>
        </p:nvSpPr>
        <p:spPr>
          <a:xfrm>
            <a:off x="8515350" y="7048500"/>
            <a:ext cx="65914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MOSTRAR 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5BAE0C10-09E8-1346-72F3-567DE9F29F8F}"/>
              </a:ext>
            </a:extLst>
          </p:cNvPr>
          <p:cNvSpPr txBox="1"/>
          <p:nvPr/>
        </p:nvSpPr>
        <p:spPr>
          <a:xfrm>
            <a:off x="8515351" y="7922100"/>
            <a:ext cx="615315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podemos nos proteger da inveja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D685B76-AA68-7AA6-6E34-21BE8C6C9148}"/>
              </a:ext>
            </a:extLst>
          </p:cNvPr>
          <p:cNvSpPr/>
          <p:nvPr/>
        </p:nvSpPr>
        <p:spPr>
          <a:xfrm>
            <a:off x="6553002" y="738870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1562B67-6CD6-E55E-23B6-9A0686F88E5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884" y="4750817"/>
            <a:ext cx="933818" cy="93381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BCD0A43-5081-44E0-2FE9-9C6D13A712F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239" y="7701944"/>
            <a:ext cx="974122" cy="9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7" grpId="0" animBg="1"/>
      <p:bldP spid="19" grpId="0"/>
      <p:bldP spid="20" grpId="0"/>
      <p:bldP spid="21" grpId="0" animBg="1"/>
      <p:bldP spid="24" grpId="0" animBg="1"/>
      <p:bldP spid="26" grpId="0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7" t="37733" r="-1" b="30111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267200" y="-1982658"/>
            <a:ext cx="2971800" cy="110953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5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B23FA1-FC43-4CA2-F7B5-B08A9B11F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7" r="657"/>
          <a:stretch/>
        </p:blipFill>
        <p:spPr>
          <a:xfrm>
            <a:off x="44958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6AE7313-6E4C-9273-B8F6-15508FE9CE52}"/>
              </a:ext>
            </a:extLst>
          </p:cNvPr>
          <p:cNvSpPr/>
          <p:nvPr/>
        </p:nvSpPr>
        <p:spPr>
          <a:xfrm>
            <a:off x="0" y="5879663"/>
            <a:ext cx="18288000" cy="3505200"/>
          </a:xfrm>
          <a:prstGeom prst="rect">
            <a:avLst/>
          </a:prstGeom>
          <a:gradFill>
            <a:gsLst>
              <a:gs pos="100000">
                <a:srgbClr val="BC9575">
                  <a:alpha val="42000"/>
                </a:srgbClr>
              </a:gs>
              <a:gs pos="2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949659" y="6354990"/>
            <a:ext cx="9690141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0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 CONSELHO CONTRA A INVEJA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959CD12-C8C4-710D-EF90-9BD748F0323F}"/>
              </a:ext>
            </a:extLst>
          </p:cNvPr>
          <p:cNvSpPr/>
          <p:nvPr/>
        </p:nvSpPr>
        <p:spPr>
          <a:xfrm>
            <a:off x="613" y="5879663"/>
            <a:ext cx="3352189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7" y="614636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7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87578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4" t="8475" r="15606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266700"/>
            <a:ext cx="58674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inveja adoece o corpo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2135981"/>
            <a:ext cx="792480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14 contrasta sabedoria e tolice, riqueza e pobreza. O versículo 30 destaca o efeito de um coração sábio versus um coração invejoso: o coração sábio promove paz e saúde, trazendo leveza à vida, enquanto o coração invejoso adoece a alma e o corpo, corroendo o bem e trazendo destruição.</a:t>
            </a:r>
          </a:p>
          <a:p>
            <a:endParaRPr lang="pt-BR" sz="4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524000" y="8783824"/>
            <a:ext cx="27050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 CONSELHO CONTRA A INVEJA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87578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7578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6552</TotalTime>
  <Words>400</Words>
  <Application>Microsoft Office PowerPoint</Application>
  <PresentationFormat>Personalizar</PresentationFormat>
  <Paragraphs>35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9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Proteção Contra a Inveja</dc:title>
  <dc:creator>Henrique Nascimento</dc:creator>
  <cp:lastModifiedBy>HERBETH LINS</cp:lastModifiedBy>
  <cp:revision>124</cp:revision>
  <dcterms:created xsi:type="dcterms:W3CDTF">2006-08-16T00:00:00Z</dcterms:created>
  <dcterms:modified xsi:type="dcterms:W3CDTF">2024-12-10T19:13:57Z</dcterms:modified>
  <dc:identifier>DAFjsyPzqZA</dc:identifier>
</cp:coreProperties>
</file>