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591" r:id="rId2"/>
    <p:sldId id="400" r:id="rId3"/>
    <p:sldId id="568" r:id="rId4"/>
    <p:sldId id="569" r:id="rId5"/>
    <p:sldId id="567" r:id="rId6"/>
    <p:sldId id="348" r:id="rId7"/>
    <p:sldId id="566" r:id="rId8"/>
    <p:sldId id="573" r:id="rId9"/>
    <p:sldId id="571" r:id="rId10"/>
    <p:sldId id="572" r:id="rId11"/>
    <p:sldId id="418" r:id="rId12"/>
    <p:sldId id="574" r:id="rId13"/>
    <p:sldId id="596" r:id="rId14"/>
    <p:sldId id="597" r:id="rId15"/>
    <p:sldId id="598" r:id="rId16"/>
    <p:sldId id="600" r:id="rId17"/>
    <p:sldId id="287" r:id="rId18"/>
    <p:sldId id="444" r:id="rId19"/>
    <p:sldId id="320" r:id="rId20"/>
    <p:sldId id="321"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610"/>
    <a:srgbClr val="34411B"/>
    <a:srgbClr val="254259"/>
    <a:srgbClr val="0B0E06"/>
    <a:srgbClr val="380C0B"/>
    <a:srgbClr val="803F30"/>
    <a:srgbClr val="724926"/>
    <a:srgbClr val="A77D5D"/>
    <a:srgbClr val="000000"/>
    <a:srgbClr val="0915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8" autoAdjust="0"/>
    <p:restoredTop sz="94622" autoAdjust="0"/>
  </p:normalViewPr>
  <p:slideViewPr>
    <p:cSldViewPr>
      <p:cViewPr varScale="1">
        <p:scale>
          <a:sx n="74" d="100"/>
          <a:sy n="74" d="100"/>
        </p:scale>
        <p:origin x="6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braajaula.com/ferramenta-ebd/"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gif"/><Relationship Id="rId5" Type="http://schemas.microsoft.com/office/2007/relationships/hdphoto" Target="../media/hdphoto4.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gif"/><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gif"/><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hdphoto" Target="../media/hdphoto7.wdp"/><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gif"/><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E28C4C1-984E-65F4-8BDA-E2E4AA76E2BC}"/>
              </a:ext>
            </a:extLst>
          </p:cNvPr>
          <p:cNvSpPr/>
          <p:nvPr/>
        </p:nvSpPr>
        <p:spPr>
          <a:xfrm rot="5400000">
            <a:off x="4000500" y="-4000502"/>
            <a:ext cx="10287002" cy="18288001"/>
          </a:xfrm>
          <a:prstGeom prst="rect">
            <a:avLst/>
          </a:prstGeom>
          <a:pattFill prst="ltDnDiag">
            <a:fgClr>
              <a:schemeClr val="bg1"/>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4F096F49-F1B2-46AB-8BB4-1BB6F25EB8C0}"/>
              </a:ext>
            </a:extLst>
          </p:cNvPr>
          <p:cNvSpPr txBox="1"/>
          <p:nvPr/>
        </p:nvSpPr>
        <p:spPr>
          <a:xfrm>
            <a:off x="685800" y="1333500"/>
            <a:ext cx="16002000" cy="8894743"/>
          </a:xfrm>
          <a:prstGeom prst="rect">
            <a:avLst/>
          </a:prstGeom>
          <a:noFill/>
          <a:effectLst/>
        </p:spPr>
        <p:txBody>
          <a:bodyPr wrap="square" rtlCol="0">
            <a:spAutoFit/>
          </a:bodyPr>
          <a:lstStyle/>
          <a:p>
            <a:r>
              <a:rPr lang="pt-BR" sz="2200" b="1" dirty="0">
                <a:latin typeface="Arial" panose="020B0604020202020204" pitchFamily="34" charset="0"/>
                <a:cs typeface="Arial" panose="020B0604020202020204" pitchFamily="34" charset="0"/>
              </a:rPr>
              <a:t>🚫 Proibido Compartilhamento e Revenda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Este slide é de propriedade exclusiva da Ferramenta EBD - Abra a Jaula e destina-se apenas ao uso dos assinantes. Qualquer compartilhamento, revenda ou distribuição não autorizada é estritamente proibido.</a:t>
            </a:r>
          </a:p>
          <a:p>
            <a:endParaRPr lang="pt-BR" sz="2200" b="1"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Uso Exclusivo do Assinante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Este conteúdo é exclusivo e deve ser utilizado somente pelo assinante da Ferramenta EBD. Qualquer reprodução, total ou parcial, sem autorização expressa é considerada uma violação dos direitos autorais.</a:t>
            </a:r>
          </a:p>
          <a:p>
            <a:endParaRPr lang="pt-BR" sz="2200" b="1"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Pirataria é Crime! 🏴‍☠</a:t>
            </a:r>
          </a:p>
          <a:p>
            <a:endParaRPr lang="pt-BR" sz="2200" b="1"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Se você encontrar este slide sendo vendido ou baixado por meio de sites, blogs ou grupos de redes sociais, saiba que isso está sendo feito de forma pirata e por má fé. Denuncie qualquer uso indevido!</a:t>
            </a:r>
          </a:p>
          <a:p>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Caso tenha adquirido esse material em outro lugar que não seja na plataforma da Ferramenta EBD – Abra a Jaula, abençoe o trabalho e esforço dos produtores para que possam continuar produzindo. Aperte neste link e seja assinante do material original:  </a:t>
            </a:r>
            <a:r>
              <a:rPr lang="pt-BR" sz="2200" dirty="0">
                <a:latin typeface="Arial" panose="020B0604020202020204" pitchFamily="34" charset="0"/>
                <a:cs typeface="Arial" panose="020B0604020202020204" pitchFamily="34" charset="0"/>
                <a:hlinkClick r:id="rId2"/>
              </a:rPr>
              <a:t>https://abraajaula.com/ferramenta-ebd/</a:t>
            </a:r>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Não se preocupe, essa folha de slide não atrapalhará sua apresentação. </a:t>
            </a:r>
          </a:p>
          <a:p>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endParaRPr lang="pt-BR" sz="2200" dirty="0">
              <a:latin typeface="Arial" panose="020B0604020202020204" pitchFamily="34" charset="0"/>
              <a:cs typeface="Arial" panose="020B0604020202020204" pitchFamily="34" charset="0"/>
            </a:endParaRPr>
          </a:p>
          <a:p>
            <a:r>
              <a:rPr lang="pt-BR" sz="2200" dirty="0" err="1">
                <a:latin typeface="Arial" panose="020B0604020202020204" pitchFamily="34" charset="0"/>
                <a:cs typeface="Arial" panose="020B0604020202020204" pitchFamily="34" charset="0"/>
              </a:rPr>
              <a:t>Att</a:t>
            </a:r>
            <a:endParaRPr lang="pt-BR" sz="2200" dirty="0">
              <a:latin typeface="Arial" panose="020B0604020202020204" pitchFamily="34" charset="0"/>
              <a:cs typeface="Arial" panose="020B0604020202020204" pitchFamily="34" charset="0"/>
            </a:endParaRPr>
          </a:p>
          <a:p>
            <a:r>
              <a:rPr lang="pt-BR" sz="2200" dirty="0">
                <a:latin typeface="Arial" panose="020B0604020202020204" pitchFamily="34" charset="0"/>
                <a:cs typeface="Arial" panose="020B0604020202020204" pitchFamily="34" charset="0"/>
              </a:rPr>
              <a:t>Equipe: Ferramenta EBD</a:t>
            </a:r>
          </a:p>
        </p:txBody>
      </p:sp>
      <p:pic>
        <p:nvPicPr>
          <p:cNvPr id="24" name="Imagem 23">
            <a:extLst>
              <a:ext uri="{FF2B5EF4-FFF2-40B4-BE49-F238E27FC236}">
                <a16:creationId xmlns:a16="http://schemas.microsoft.com/office/drawing/2014/main" id="{4EEE2EBA-4481-42BF-93EB-CFAD4104DA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193030"/>
            <a:ext cx="3491034" cy="725269"/>
          </a:xfrm>
          <a:prstGeom prst="rect">
            <a:avLst/>
          </a:prstGeom>
        </p:spPr>
      </p:pic>
    </p:spTree>
    <p:extLst>
      <p:ext uri="{BB962C8B-B14F-4D97-AF65-F5344CB8AC3E}">
        <p14:creationId xmlns:p14="http://schemas.microsoft.com/office/powerpoint/2010/main" val="13876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saturation sat="130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99C7C4B2-5449-63B9-F1B9-B1D3B81C9EA2}"/>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CF0AD55-0875-5EB5-C24D-C626CDAD5A55}"/>
              </a:ext>
            </a:extLst>
          </p:cNvPr>
          <p:cNvSpPr/>
          <p:nvPr/>
        </p:nvSpPr>
        <p:spPr>
          <a:xfrm>
            <a:off x="0" y="-28575"/>
            <a:ext cx="18288000" cy="10344150"/>
          </a:xfrm>
          <a:prstGeom prst="rect">
            <a:avLst/>
          </a:prstGeom>
          <a:gradFill flip="none" rotWithShape="1">
            <a:gsLst>
              <a:gs pos="0">
                <a:schemeClr val="tx1">
                  <a:alpha val="0"/>
                </a:schemeClr>
              </a:gs>
              <a:gs pos="86000">
                <a:schemeClr val="tx1">
                  <a:alpha val="8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19F07693-5D86-8B71-8CA9-140E9AD3B76D}"/>
              </a:ext>
            </a:extLst>
          </p:cNvPr>
          <p:cNvSpPr/>
          <p:nvPr/>
        </p:nvSpPr>
        <p:spPr>
          <a:xfrm rot="135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8" name="CaixaDeTexto 7">
            <a:extLst>
              <a:ext uri="{FF2B5EF4-FFF2-40B4-BE49-F238E27FC236}">
                <a16:creationId xmlns:a16="http://schemas.microsoft.com/office/drawing/2014/main" id="{9D75D24A-F5A8-5EE9-AEAD-DB6345F8D70A}"/>
              </a:ext>
            </a:extLst>
          </p:cNvPr>
          <p:cNvSpPr txBox="1"/>
          <p:nvPr/>
        </p:nvSpPr>
        <p:spPr>
          <a:xfrm flipH="1">
            <a:off x="3124200" y="-9022544"/>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9" name="CaixaDeTexto 8">
            <a:extLst>
              <a:ext uri="{FF2B5EF4-FFF2-40B4-BE49-F238E27FC236}">
                <a16:creationId xmlns:a16="http://schemas.microsoft.com/office/drawing/2014/main" id="{CB10BCE5-CF5D-F1BB-6B5F-9BC88F86BD27}"/>
              </a:ext>
            </a:extLst>
          </p:cNvPr>
          <p:cNvSpPr txBox="1"/>
          <p:nvPr/>
        </p:nvSpPr>
        <p:spPr>
          <a:xfrm flipH="1">
            <a:off x="1676400" y="-2988587"/>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Apresentar</a:t>
            </a:r>
          </a:p>
        </p:txBody>
      </p:sp>
      <p:sp>
        <p:nvSpPr>
          <p:cNvPr id="10" name="CaixaDeTexto 9">
            <a:extLst>
              <a:ext uri="{FF2B5EF4-FFF2-40B4-BE49-F238E27FC236}">
                <a16:creationId xmlns:a16="http://schemas.microsoft.com/office/drawing/2014/main" id="{ACF2EDB0-A8A3-8478-7BC0-4E65AD98C8B2}"/>
              </a:ext>
            </a:extLst>
          </p:cNvPr>
          <p:cNvSpPr txBox="1"/>
          <p:nvPr/>
        </p:nvSpPr>
        <p:spPr>
          <a:xfrm flipH="1">
            <a:off x="1676400" y="-1972924"/>
            <a:ext cx="5638800" cy="1323439"/>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conceito de Apologética Cristã</a:t>
            </a:r>
          </a:p>
        </p:txBody>
      </p:sp>
      <p:sp>
        <p:nvSpPr>
          <p:cNvPr id="11" name="CaixaDeTexto 10">
            <a:extLst>
              <a:ext uri="{FF2B5EF4-FFF2-40B4-BE49-F238E27FC236}">
                <a16:creationId xmlns:a16="http://schemas.microsoft.com/office/drawing/2014/main" id="{ABC414E2-3EFA-A4C3-C054-B952EA849F66}"/>
              </a:ext>
            </a:extLst>
          </p:cNvPr>
          <p:cNvSpPr txBox="1"/>
          <p:nvPr/>
        </p:nvSpPr>
        <p:spPr>
          <a:xfrm flipH="1">
            <a:off x="4267200" y="-571500"/>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3</a:t>
            </a:r>
          </a:p>
        </p:txBody>
      </p:sp>
      <p:sp>
        <p:nvSpPr>
          <p:cNvPr id="12" name="CaixaDeTexto 11">
            <a:extLst>
              <a:ext uri="{FF2B5EF4-FFF2-40B4-BE49-F238E27FC236}">
                <a16:creationId xmlns:a16="http://schemas.microsoft.com/office/drawing/2014/main" id="{FB648508-6212-9A17-8C78-909508B0D2BA}"/>
              </a:ext>
            </a:extLst>
          </p:cNvPr>
          <p:cNvSpPr txBox="1"/>
          <p:nvPr/>
        </p:nvSpPr>
        <p:spPr>
          <a:xfrm flipH="1">
            <a:off x="1371600" y="5462457"/>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Mostrar</a:t>
            </a:r>
          </a:p>
        </p:txBody>
      </p:sp>
      <p:sp>
        <p:nvSpPr>
          <p:cNvPr id="13" name="CaixaDeTexto 12">
            <a:extLst>
              <a:ext uri="{FF2B5EF4-FFF2-40B4-BE49-F238E27FC236}">
                <a16:creationId xmlns:a16="http://schemas.microsoft.com/office/drawing/2014/main" id="{E4EDD049-97C9-91A2-2CB5-BADEBC930016}"/>
              </a:ext>
            </a:extLst>
          </p:cNvPr>
          <p:cNvSpPr txBox="1"/>
          <p:nvPr/>
        </p:nvSpPr>
        <p:spPr>
          <a:xfrm flipH="1">
            <a:off x="1371600" y="6478120"/>
            <a:ext cx="6172200" cy="2554545"/>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de que forma a doutrina judaizante se faz presente entre os cristãos atualmente</a:t>
            </a:r>
          </a:p>
        </p:txBody>
      </p:sp>
    </p:spTree>
    <p:extLst>
      <p:ext uri="{BB962C8B-B14F-4D97-AF65-F5344CB8AC3E}">
        <p14:creationId xmlns:p14="http://schemas.microsoft.com/office/powerpoint/2010/main" val="1123567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7000"/>
            <a:lum/>
            <a:extLst>
              <a:ext uri="{28A0092B-C50C-407E-A947-70E740481C1C}">
                <a14:useLocalDpi xmlns:a14="http://schemas.microsoft.com/office/drawing/2010/main"/>
              </a:ext>
            </a:extLst>
          </a:blip>
          <a:srcRect/>
          <a:stretch>
            <a:fillRect t="-19000" b="-19000"/>
          </a:stretch>
        </a:blip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BA09E964-9BED-A613-BC3E-8C28AFA546A6}"/>
              </a:ext>
            </a:extLst>
          </p:cNvPr>
          <p:cNvSpPr/>
          <p:nvPr/>
        </p:nvSpPr>
        <p:spPr>
          <a:xfrm>
            <a:off x="0" y="-28575"/>
            <a:ext cx="18288000" cy="10344150"/>
          </a:xfrm>
          <a:prstGeom prst="rect">
            <a:avLst/>
          </a:prstGeom>
          <a:gradFill flip="none" rotWithShape="1">
            <a:gsLst>
              <a:gs pos="0">
                <a:srgbClr val="254259">
                  <a:alpha val="79000"/>
                </a:srgb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D86EDC99-9C3D-6EE1-4B66-16E467C7F152}"/>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352550" y="3765528"/>
            <a:ext cx="1530372" cy="1530372"/>
          </a:xfrm>
          <a:prstGeom prst="rect">
            <a:avLst/>
          </a:prstGeom>
        </p:spPr>
      </p:pic>
      <p:sp>
        <p:nvSpPr>
          <p:cNvPr id="12" name="CaixaDeTexto 11">
            <a:extLst>
              <a:ext uri="{FF2B5EF4-FFF2-40B4-BE49-F238E27FC236}">
                <a16:creationId xmlns:a16="http://schemas.microsoft.com/office/drawing/2014/main" id="{B99385EB-6611-4CD6-8083-B636EFE87CEC}"/>
              </a:ext>
            </a:extLst>
          </p:cNvPr>
          <p:cNvSpPr txBox="1"/>
          <p:nvPr/>
        </p:nvSpPr>
        <p:spPr>
          <a:xfrm>
            <a:off x="1352550" y="6006925"/>
            <a:ext cx="9220200" cy="3139321"/>
          </a:xfrm>
          <a:prstGeom prst="rect">
            <a:avLst/>
          </a:prstGeom>
          <a:noFill/>
          <a:effectLst/>
        </p:spPr>
        <p:txBody>
          <a:bodyPr wrap="square" rtlCol="0">
            <a:spAutoFit/>
          </a:bodyPr>
          <a:lstStyle/>
          <a:p>
            <a:pPr lvl="0"/>
            <a:r>
              <a:rPr lang="pt-BR" sz="6600" b="1" dirty="0">
                <a:gradFill>
                  <a:gsLst>
                    <a:gs pos="0">
                      <a:schemeClr val="accent1">
                        <a:lumMod val="20000"/>
                        <a:lumOff val="80000"/>
                      </a:schemeClr>
                    </a:gs>
                    <a:gs pos="100000">
                      <a:schemeClr val="accent1">
                        <a:lumMod val="60000"/>
                        <a:lumOff val="40000"/>
                      </a:schemeClr>
                    </a:gs>
                  </a:gsLst>
                  <a:lin ang="10800000" scaled="1"/>
                </a:gradFill>
                <a:latin typeface="Arial" panose="020B0604020202020204" pitchFamily="34" charset="0"/>
                <a:cs typeface="Arial" panose="020B0604020202020204" pitchFamily="34" charset="0"/>
              </a:rPr>
              <a:t>PREVENINDO-SE CONTRA A TEDÊNCIA JUDAIZANTE</a:t>
            </a:r>
          </a:p>
        </p:txBody>
      </p:sp>
      <p:sp>
        <p:nvSpPr>
          <p:cNvPr id="16" name="CaixaDeTexto 15">
            <a:extLst>
              <a:ext uri="{FF2B5EF4-FFF2-40B4-BE49-F238E27FC236}">
                <a16:creationId xmlns:a16="http://schemas.microsoft.com/office/drawing/2014/main" id="{0690B35B-776D-7B3F-1E6F-C6812378CB6D}"/>
              </a:ext>
            </a:extLst>
          </p:cNvPr>
          <p:cNvSpPr txBox="1"/>
          <p:nvPr/>
        </p:nvSpPr>
        <p:spPr>
          <a:xfrm>
            <a:off x="4800600" y="-421212"/>
            <a:ext cx="2937512" cy="9402574"/>
          </a:xfrm>
          <a:prstGeom prst="rect">
            <a:avLst/>
          </a:prstGeom>
          <a:noFill/>
          <a:effectLst/>
        </p:spPr>
        <p:txBody>
          <a:bodyPr wrap="square" rtlCol="0">
            <a:spAutoFit/>
          </a:bodyPr>
          <a:lstStyle/>
          <a:p>
            <a:pPr lvl="0" algn="ctr"/>
            <a:r>
              <a:rPr lang="pt-BR" sz="60500" b="1" spc="600" dirty="0">
                <a:solidFill>
                  <a:schemeClr val="accent1">
                    <a:lumMod val="20000"/>
                    <a:lumOff val="80000"/>
                    <a:alpha val="25000"/>
                  </a:schemeClr>
                </a:solidFill>
                <a:latin typeface="Arial" panose="020B0604020202020204" pitchFamily="34" charset="0"/>
                <a:cs typeface="Arial" panose="020B0604020202020204" pitchFamily="34" charset="0"/>
              </a:rPr>
              <a:t>1</a:t>
            </a:r>
          </a:p>
        </p:txBody>
      </p:sp>
      <p:pic>
        <p:nvPicPr>
          <p:cNvPr id="11" name="Imagem 10">
            <a:extLst>
              <a:ext uri="{FF2B5EF4-FFF2-40B4-BE49-F238E27FC236}">
                <a16:creationId xmlns:a16="http://schemas.microsoft.com/office/drawing/2014/main" id="{40F58F5F-2CA5-FFEB-63DE-D2753C53901A}"/>
              </a:ext>
            </a:extLst>
          </p:cNvPr>
          <p:cNvPicPr>
            <a:picLocks noChangeAspect="1"/>
          </p:cNvPicPr>
          <p:nvPr/>
        </p:nvPicPr>
        <p:blipFill>
          <a:blip r:embed="rId4" cstate="email">
            <a:extLst>
              <a:ext uri="{28A0092B-C50C-407E-A947-70E740481C1C}">
                <a14:useLocalDpi xmlns:a14="http://schemas.microsoft.com/office/drawing/2010/main"/>
              </a:ext>
            </a:extLst>
          </a:blip>
          <a:srcRect l="15943" r="15943"/>
          <a:stretch/>
        </p:blipFill>
        <p:spPr>
          <a:xfrm>
            <a:off x="9168010"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a:solidFill>
            <a:schemeClr val="bg1"/>
          </a:solidFill>
        </p:spPr>
      </p:pic>
    </p:spTree>
    <p:extLst>
      <p:ext uri="{BB962C8B-B14F-4D97-AF65-F5344CB8AC3E}">
        <p14:creationId xmlns:p14="http://schemas.microsoft.com/office/powerpoint/2010/main" val="37229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Horizontal)">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16" presetClass="entr" presetSubtype="42"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barn(out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1EAA13E5-FEB2-50E8-AF68-8F2B43D71701}"/>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713616B0-8A9C-04C0-C2A9-DFC5A9591E52}"/>
              </a:ext>
            </a:extLst>
          </p:cNvPr>
          <p:cNvPicPr>
            <a:picLocks noChangeAspect="1"/>
          </p:cNvPicPr>
          <p:nvPr/>
        </p:nvPicPr>
        <p:blipFill>
          <a:blip r:embed="rId3">
            <a:extLst>
              <a:ext uri="{28A0092B-C50C-407E-A947-70E740481C1C}">
                <a14:useLocalDpi xmlns:a14="http://schemas.microsoft.com/office/drawing/2010/main"/>
              </a:ext>
            </a:extLst>
          </a:blip>
          <a:srcRect t="16376" b="16376"/>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E2CD9A34-19F3-A080-8289-C98094D74251}"/>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E0359CB8-20CB-91CB-7C3E-6FC115D2D06F}"/>
              </a:ext>
            </a:extLst>
          </p:cNvPr>
          <p:cNvSpPr/>
          <p:nvPr/>
        </p:nvSpPr>
        <p:spPr>
          <a:xfrm>
            <a:off x="902909" y="419100"/>
            <a:ext cx="1462533" cy="1462533"/>
          </a:xfrm>
          <a:prstGeom prst="donut">
            <a:avLst>
              <a:gd name="adj" fmla="val 5335"/>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1318BA5F-9CEA-C941-3D06-0A607014B060}"/>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110053" y="626244"/>
            <a:ext cx="1048245" cy="1048245"/>
          </a:xfrm>
          <a:prstGeom prst="rect">
            <a:avLst/>
          </a:prstGeom>
        </p:spPr>
      </p:pic>
      <p:sp>
        <p:nvSpPr>
          <p:cNvPr id="12" name="CaixaDeTexto 11">
            <a:extLst>
              <a:ext uri="{FF2B5EF4-FFF2-40B4-BE49-F238E27FC236}">
                <a16:creationId xmlns:a16="http://schemas.microsoft.com/office/drawing/2014/main" id="{692081FF-B98B-065C-A53E-57F250583EBF}"/>
              </a:ext>
            </a:extLst>
          </p:cNvPr>
          <p:cNvSpPr txBox="1"/>
          <p:nvPr/>
        </p:nvSpPr>
        <p:spPr>
          <a:xfrm>
            <a:off x="685800" y="2071299"/>
            <a:ext cx="6825054" cy="1631216"/>
          </a:xfrm>
          <a:prstGeom prst="rect">
            <a:avLst/>
          </a:prstGeom>
          <a:noFill/>
          <a:effectLst/>
        </p:spPr>
        <p:txBody>
          <a:bodyPr wrap="square" rtlCol="0">
            <a:spAutoFit/>
          </a:bodyPr>
          <a:lstStyle/>
          <a:p>
            <a:pPr lvl="0"/>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1. Subindo outra vez a Jerusalém (</a:t>
            </a:r>
            <a:r>
              <a:rPr lang="pt-BR" sz="5000" b="1" dirty="0" err="1">
                <a:gradFill>
                  <a:gsLst>
                    <a:gs pos="0">
                      <a:srgbClr val="2B6176"/>
                    </a:gs>
                    <a:gs pos="100000">
                      <a:srgbClr val="724926"/>
                    </a:gs>
                  </a:gsLst>
                  <a:lin ang="10800000" scaled="1"/>
                </a:gradFill>
                <a:latin typeface="Arial" panose="020B0604020202020204" pitchFamily="34" charset="0"/>
                <a:cs typeface="Arial" panose="020B0604020202020204" pitchFamily="34" charset="0"/>
              </a:rPr>
              <a:t>Gl</a:t>
            </a:r>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 2.1,2)</a:t>
            </a:r>
          </a:p>
        </p:txBody>
      </p:sp>
      <p:sp>
        <p:nvSpPr>
          <p:cNvPr id="16" name="CaixaDeTexto 15">
            <a:extLst>
              <a:ext uri="{FF2B5EF4-FFF2-40B4-BE49-F238E27FC236}">
                <a16:creationId xmlns:a16="http://schemas.microsoft.com/office/drawing/2014/main" id="{6D42BD12-542D-68FB-1333-7672BC74BAC2}"/>
              </a:ext>
            </a:extLst>
          </p:cNvPr>
          <p:cNvSpPr txBox="1"/>
          <p:nvPr/>
        </p:nvSpPr>
        <p:spPr>
          <a:xfrm>
            <a:off x="2579308" y="756286"/>
            <a:ext cx="4273099"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PREVENINDO-SE CONTRA A TEDÊNCIA JUDAIZANTE</a:t>
            </a:r>
          </a:p>
        </p:txBody>
      </p:sp>
      <p:sp>
        <p:nvSpPr>
          <p:cNvPr id="6" name="CaixaDeTexto 5">
            <a:extLst>
              <a:ext uri="{FF2B5EF4-FFF2-40B4-BE49-F238E27FC236}">
                <a16:creationId xmlns:a16="http://schemas.microsoft.com/office/drawing/2014/main" id="{1570A9FA-EE5B-B3A9-ECB9-E2674DEE7EBD}"/>
              </a:ext>
            </a:extLst>
          </p:cNvPr>
          <p:cNvSpPr txBox="1"/>
          <p:nvPr/>
        </p:nvSpPr>
        <p:spPr>
          <a:xfrm>
            <a:off x="685800" y="3872537"/>
            <a:ext cx="8686800" cy="5940088"/>
          </a:xfrm>
          <a:prstGeom prst="rect">
            <a:avLst/>
          </a:prstGeom>
          <a:noFill/>
          <a:effectLst/>
        </p:spPr>
        <p:txBody>
          <a:bodyPr wrap="square" rtlCol="0">
            <a:spAutoFit/>
          </a:bodyPr>
          <a:lstStyle/>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Catorze anos depois de sua conversão a Cristo, Paulo sobe pela segunda vez a Jerusalém. Essa segunda visita foi por revelação (v.2; At 11.27-30), não sendo uma convocação pelos apóstolos para prestação de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contas. Não podemos confundir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essa visita de Paulo com sua ida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ao Concílio de Jerusalém,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registrado em Atos 15.</a:t>
            </a:r>
          </a:p>
        </p:txBody>
      </p:sp>
      <p:sp useBgFill="1">
        <p:nvSpPr>
          <p:cNvPr id="20" name="Círculo: Vazio 19">
            <a:extLst>
              <a:ext uri="{FF2B5EF4-FFF2-40B4-BE49-F238E27FC236}">
                <a16:creationId xmlns:a16="http://schemas.microsoft.com/office/drawing/2014/main" id="{CA474FBD-F2D9-B6C1-9FAF-275D190D1320}"/>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1230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48352A06-93E1-1870-72F4-17688E9303A6}"/>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529A3E38-D2F3-4EDE-100A-B74D0338C138}"/>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130000"/>
                    </a14:imgEffect>
                    <a14:imgEffect>
                      <a14:brightnessContrast bright="15000"/>
                    </a14:imgEffect>
                  </a14:imgLayer>
                </a14:imgProps>
              </a:ext>
              <a:ext uri="{28A0092B-C50C-407E-A947-70E740481C1C}">
                <a14:useLocalDpi xmlns:a14="http://schemas.microsoft.com/office/drawing/2010/main"/>
              </a:ext>
            </a:extLst>
          </a:blip>
          <a:srcRect t="16406" b="16406"/>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2F48A0A8-9958-1927-49FA-8DD382D94C6A}"/>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AECDE5D8-87E4-C2DA-17EB-B787B49F146B}"/>
              </a:ext>
            </a:extLst>
          </p:cNvPr>
          <p:cNvSpPr/>
          <p:nvPr/>
        </p:nvSpPr>
        <p:spPr>
          <a:xfrm>
            <a:off x="826709" y="775903"/>
            <a:ext cx="1462533" cy="1462533"/>
          </a:xfrm>
          <a:prstGeom prst="donut">
            <a:avLst>
              <a:gd name="adj" fmla="val 5335"/>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2CCB5A75-C29B-BD5F-7580-2CE784E73D66}"/>
              </a:ext>
            </a:extLst>
          </p:cNvPr>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033853" y="983047"/>
            <a:ext cx="1048245" cy="1048245"/>
          </a:xfrm>
          <a:prstGeom prst="rect">
            <a:avLst/>
          </a:prstGeom>
        </p:spPr>
      </p:pic>
      <p:sp>
        <p:nvSpPr>
          <p:cNvPr id="12" name="CaixaDeTexto 11">
            <a:extLst>
              <a:ext uri="{FF2B5EF4-FFF2-40B4-BE49-F238E27FC236}">
                <a16:creationId xmlns:a16="http://schemas.microsoft.com/office/drawing/2014/main" id="{60AB9052-468C-F979-1039-28F953A65D99}"/>
              </a:ext>
            </a:extLst>
          </p:cNvPr>
          <p:cNvSpPr txBox="1"/>
          <p:nvPr/>
        </p:nvSpPr>
        <p:spPr>
          <a:xfrm>
            <a:off x="609600" y="2428102"/>
            <a:ext cx="6825054" cy="861774"/>
          </a:xfrm>
          <a:prstGeom prst="rect">
            <a:avLst/>
          </a:prstGeom>
          <a:noFill/>
          <a:effectLst/>
        </p:spPr>
        <p:txBody>
          <a:bodyPr wrap="square" rtlCol="0">
            <a:spAutoFit/>
          </a:bodyPr>
          <a:lstStyle/>
          <a:p>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2. Objetivo da reunião</a:t>
            </a:r>
          </a:p>
        </p:txBody>
      </p:sp>
      <p:sp>
        <p:nvSpPr>
          <p:cNvPr id="16" name="CaixaDeTexto 15">
            <a:extLst>
              <a:ext uri="{FF2B5EF4-FFF2-40B4-BE49-F238E27FC236}">
                <a16:creationId xmlns:a16="http://schemas.microsoft.com/office/drawing/2014/main" id="{6618202B-EFB5-0067-3108-FBA3EDD7C754}"/>
              </a:ext>
            </a:extLst>
          </p:cNvPr>
          <p:cNvSpPr txBox="1"/>
          <p:nvPr/>
        </p:nvSpPr>
        <p:spPr>
          <a:xfrm>
            <a:off x="2503108" y="1113089"/>
            <a:ext cx="4273099"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PREVENINDO-SE CONTRA A TEDÊNCIA JUDAIZANTE</a:t>
            </a:r>
          </a:p>
        </p:txBody>
      </p:sp>
      <p:sp>
        <p:nvSpPr>
          <p:cNvPr id="6" name="CaixaDeTexto 5">
            <a:extLst>
              <a:ext uri="{FF2B5EF4-FFF2-40B4-BE49-F238E27FC236}">
                <a16:creationId xmlns:a16="http://schemas.microsoft.com/office/drawing/2014/main" id="{0A814571-80C8-AD68-BBA2-F8F5376A06B8}"/>
              </a:ext>
            </a:extLst>
          </p:cNvPr>
          <p:cNvSpPr txBox="1"/>
          <p:nvPr/>
        </p:nvSpPr>
        <p:spPr>
          <a:xfrm>
            <a:off x="609600" y="3479542"/>
            <a:ext cx="8305800" cy="5016758"/>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É bom lembrar que essa reunião não foi um concílio nem um sínodo. É possível que essa segunda visita, por meio de revelação (v.2), tenha ligação com </a:t>
            </a:r>
            <a:r>
              <a:rPr lang="pt-BR" sz="4000" dirty="0" err="1">
                <a:gradFill>
                  <a:gsLst>
                    <a:gs pos="0">
                      <a:srgbClr val="2B6176"/>
                    </a:gs>
                    <a:gs pos="100000">
                      <a:srgbClr val="724926"/>
                    </a:gs>
                  </a:gsLst>
                  <a:lin ang="10800000" scaled="1"/>
                </a:gradFill>
                <a:latin typeface="Arial" panose="020B0604020202020204" pitchFamily="34" charset="0"/>
                <a:cs typeface="Arial" panose="020B0604020202020204" pitchFamily="34" charset="0"/>
              </a:rPr>
              <a:t>Agabo</a:t>
            </a:r>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 pois a missão de Paulo, pelo que parece, foi levar donativos para os irmãos pobres da Judeia (At 11.27-30).</a:t>
            </a:r>
          </a:p>
        </p:txBody>
      </p:sp>
      <p:sp useBgFill="1">
        <p:nvSpPr>
          <p:cNvPr id="20" name="Círculo: Vazio 19">
            <a:extLst>
              <a:ext uri="{FF2B5EF4-FFF2-40B4-BE49-F238E27FC236}">
                <a16:creationId xmlns:a16="http://schemas.microsoft.com/office/drawing/2014/main" id="{2E50B070-CB10-7EC0-F6DB-3802F6D9F694}"/>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42908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85A7FF94-1846-7A3D-254F-0572C9D43FB8}"/>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37AE70D3-0569-1CA4-3843-6AEF631E69DF}"/>
              </a:ext>
            </a:extLst>
          </p:cNvPr>
          <p:cNvPicPr>
            <a:picLocks noChangeAspect="1"/>
          </p:cNvPicPr>
          <p:nvPr/>
        </p:nvPicPr>
        <p:blipFill>
          <a:blip r:embed="rId3">
            <a:extLst>
              <a:ext uri="{BEBA8EAE-BF5A-486C-A8C5-ECC9F3942E4B}">
                <a14:imgProps xmlns:a14="http://schemas.microsoft.com/office/drawing/2010/main">
                  <a14:imgLayer r:embed="rId4">
                    <a14:imgEffect>
                      <a14:saturation sat="130000"/>
                    </a14:imgEffect>
                    <a14:imgEffect>
                      <a14:brightnessContrast bright="15000"/>
                    </a14:imgEffect>
                  </a14:imgLayer>
                </a14:imgProps>
              </a:ext>
              <a:ext uri="{28A0092B-C50C-407E-A947-70E740481C1C}">
                <a14:useLocalDpi xmlns:a14="http://schemas.microsoft.com/office/drawing/2010/main"/>
              </a:ext>
            </a:extLst>
          </a:blip>
          <a:srcRect t="11778" b="11778"/>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53A72DD1-D72D-91C1-4187-C6B0E2BF3C1C}"/>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63F282F0-1A23-1A1E-9895-11C3706539A3}"/>
              </a:ext>
            </a:extLst>
          </p:cNvPr>
          <p:cNvSpPr/>
          <p:nvPr/>
        </p:nvSpPr>
        <p:spPr>
          <a:xfrm>
            <a:off x="750510" y="266700"/>
            <a:ext cx="1462533" cy="1462533"/>
          </a:xfrm>
          <a:prstGeom prst="donut">
            <a:avLst>
              <a:gd name="adj" fmla="val 5335"/>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93276E93-AF3F-37A1-1632-C0F7CBBE1BE1}"/>
              </a:ext>
            </a:extLst>
          </p:cNvPr>
          <p:cNvPicPr>
            <a:picLocks noChangeAspect="1"/>
          </p:cNvPicPr>
          <p:nvPr/>
        </p:nvPicPr>
        <p:blipFill>
          <a:blip r:embed="rId7"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57654" y="473844"/>
            <a:ext cx="1048245" cy="1048245"/>
          </a:xfrm>
          <a:prstGeom prst="rect">
            <a:avLst/>
          </a:prstGeom>
        </p:spPr>
      </p:pic>
      <p:sp>
        <p:nvSpPr>
          <p:cNvPr id="12" name="CaixaDeTexto 11">
            <a:extLst>
              <a:ext uri="{FF2B5EF4-FFF2-40B4-BE49-F238E27FC236}">
                <a16:creationId xmlns:a16="http://schemas.microsoft.com/office/drawing/2014/main" id="{96754DA3-3C4D-8326-EB72-9D9988DBE3D4}"/>
              </a:ext>
            </a:extLst>
          </p:cNvPr>
          <p:cNvSpPr txBox="1"/>
          <p:nvPr/>
        </p:nvSpPr>
        <p:spPr>
          <a:xfrm>
            <a:off x="533400" y="1918899"/>
            <a:ext cx="8432125" cy="861774"/>
          </a:xfrm>
          <a:prstGeom prst="rect">
            <a:avLst/>
          </a:prstGeom>
          <a:noFill/>
          <a:effectLst/>
        </p:spPr>
        <p:txBody>
          <a:bodyPr wrap="square" rtlCol="0">
            <a:spAutoFit/>
          </a:bodyPr>
          <a:lstStyle/>
          <a:p>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3. Tito e a circuncisão (v.5)</a:t>
            </a:r>
          </a:p>
        </p:txBody>
      </p:sp>
      <p:sp>
        <p:nvSpPr>
          <p:cNvPr id="16" name="CaixaDeTexto 15">
            <a:extLst>
              <a:ext uri="{FF2B5EF4-FFF2-40B4-BE49-F238E27FC236}">
                <a16:creationId xmlns:a16="http://schemas.microsoft.com/office/drawing/2014/main" id="{8603FB88-553E-BCF4-8C8F-FBABD35F6110}"/>
              </a:ext>
            </a:extLst>
          </p:cNvPr>
          <p:cNvSpPr txBox="1"/>
          <p:nvPr/>
        </p:nvSpPr>
        <p:spPr>
          <a:xfrm>
            <a:off x="2426909" y="603886"/>
            <a:ext cx="4273099"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PREVENINDO-SE CONTRA A TEDÊNCIA JUDAIZANTE</a:t>
            </a:r>
          </a:p>
        </p:txBody>
      </p:sp>
      <p:sp>
        <p:nvSpPr>
          <p:cNvPr id="6" name="CaixaDeTexto 5">
            <a:extLst>
              <a:ext uri="{FF2B5EF4-FFF2-40B4-BE49-F238E27FC236}">
                <a16:creationId xmlns:a16="http://schemas.microsoft.com/office/drawing/2014/main" id="{14726D0D-3AF7-0192-6147-27C73D27DCE9}"/>
              </a:ext>
            </a:extLst>
          </p:cNvPr>
          <p:cNvSpPr txBox="1"/>
          <p:nvPr/>
        </p:nvSpPr>
        <p:spPr>
          <a:xfrm>
            <a:off x="533401" y="2970339"/>
            <a:ext cx="7467599" cy="6524863"/>
          </a:xfrm>
          <a:prstGeom prst="rect">
            <a:avLst/>
          </a:prstGeom>
          <a:noFill/>
          <a:effectLst/>
        </p:spPr>
        <p:txBody>
          <a:bodyPr wrap="square" rtlCol="0">
            <a:spAutoFit/>
          </a:bodyPr>
          <a:lstStyle/>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Barnabé era judeu (At 4.36) e seu nome aparece três vezes nesse capítulo (vv.1,9,8); sua presença na reunião em Jerusalém não seria um problema. Tito, no entanto, sendo grego, foi um risco que Paulo correu, mas não foi uma provocação introduzir um incircunciso no seio dos judeus. Os judaizantes queriam que Tito fosse circuncidado.</a:t>
            </a:r>
          </a:p>
        </p:txBody>
      </p:sp>
      <p:sp useBgFill="1">
        <p:nvSpPr>
          <p:cNvPr id="20" name="Círculo: Vazio 19">
            <a:extLst>
              <a:ext uri="{FF2B5EF4-FFF2-40B4-BE49-F238E27FC236}">
                <a16:creationId xmlns:a16="http://schemas.microsoft.com/office/drawing/2014/main" id="{08EFB903-3358-B426-950E-52A27BE0B45D}"/>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811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BFAD6981-344C-1DB9-AAA8-3B3143F955C5}"/>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261D6C4B-8AB1-F8D0-894F-5D17087C97A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780" r="21690"/>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FC7CA53D-D72F-5489-D00E-79568DC865AE}"/>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8BDC274B-D5AC-1BE0-1C4D-D21EC6502268}"/>
              </a:ext>
            </a:extLst>
          </p:cNvPr>
          <p:cNvSpPr/>
          <p:nvPr/>
        </p:nvSpPr>
        <p:spPr>
          <a:xfrm>
            <a:off x="674310" y="342900"/>
            <a:ext cx="1462533" cy="1462533"/>
          </a:xfrm>
          <a:prstGeom prst="donut">
            <a:avLst>
              <a:gd name="adj" fmla="val 5335"/>
            </a:avLst>
          </a:prstGeom>
          <a:blipFill>
            <a:blip r:embed="rId6" cstate="email">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4D757D35-A989-FAE3-9D96-996164502144}"/>
              </a:ext>
            </a:extLst>
          </p:cNvPr>
          <p:cNvPicPr>
            <a:picLocks noChangeAspect="1"/>
          </p:cNvPicPr>
          <p:nvPr/>
        </p:nvPicPr>
        <p:blipFill>
          <a:blip r:embed="rId8"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881454" y="550044"/>
            <a:ext cx="1048245" cy="1048245"/>
          </a:xfrm>
          <a:prstGeom prst="rect">
            <a:avLst/>
          </a:prstGeom>
        </p:spPr>
      </p:pic>
      <p:sp>
        <p:nvSpPr>
          <p:cNvPr id="12" name="CaixaDeTexto 11">
            <a:extLst>
              <a:ext uri="{FF2B5EF4-FFF2-40B4-BE49-F238E27FC236}">
                <a16:creationId xmlns:a16="http://schemas.microsoft.com/office/drawing/2014/main" id="{55D77A70-8617-77BD-7356-D155C9BD25EE}"/>
              </a:ext>
            </a:extLst>
          </p:cNvPr>
          <p:cNvSpPr txBox="1"/>
          <p:nvPr/>
        </p:nvSpPr>
        <p:spPr>
          <a:xfrm>
            <a:off x="457200" y="1995099"/>
            <a:ext cx="8432125" cy="861774"/>
          </a:xfrm>
          <a:prstGeom prst="rect">
            <a:avLst/>
          </a:prstGeom>
          <a:noFill/>
          <a:effectLst/>
        </p:spPr>
        <p:txBody>
          <a:bodyPr wrap="square" rtlCol="0">
            <a:spAutoFit/>
          </a:bodyPr>
          <a:lstStyle/>
          <a:p>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3. Tito e a circuncisão (v.5)</a:t>
            </a:r>
          </a:p>
        </p:txBody>
      </p:sp>
      <p:sp>
        <p:nvSpPr>
          <p:cNvPr id="16" name="CaixaDeTexto 15">
            <a:extLst>
              <a:ext uri="{FF2B5EF4-FFF2-40B4-BE49-F238E27FC236}">
                <a16:creationId xmlns:a16="http://schemas.microsoft.com/office/drawing/2014/main" id="{1EC8DF2E-12E0-CD8E-8E30-DCBAFE059185}"/>
              </a:ext>
            </a:extLst>
          </p:cNvPr>
          <p:cNvSpPr txBox="1"/>
          <p:nvPr/>
        </p:nvSpPr>
        <p:spPr>
          <a:xfrm>
            <a:off x="2350709" y="680086"/>
            <a:ext cx="4273099"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PREVENINDO-SE CONTRA A TEDÊNCIA JUDAIZANTE</a:t>
            </a:r>
          </a:p>
        </p:txBody>
      </p:sp>
      <p:sp>
        <p:nvSpPr>
          <p:cNvPr id="6" name="CaixaDeTexto 5">
            <a:extLst>
              <a:ext uri="{FF2B5EF4-FFF2-40B4-BE49-F238E27FC236}">
                <a16:creationId xmlns:a16="http://schemas.microsoft.com/office/drawing/2014/main" id="{D994573D-4069-63F1-23A3-61972525D1C3}"/>
              </a:ext>
            </a:extLst>
          </p:cNvPr>
          <p:cNvSpPr txBox="1"/>
          <p:nvPr/>
        </p:nvSpPr>
        <p:spPr>
          <a:xfrm>
            <a:off x="457201" y="3046539"/>
            <a:ext cx="9469068" cy="7694414"/>
          </a:xfrm>
          <a:prstGeom prst="rect">
            <a:avLst/>
          </a:prstGeom>
          <a:noFill/>
          <a:effectLst/>
        </p:spPr>
        <p:txBody>
          <a:bodyPr wrap="square" rtlCol="0">
            <a:spAutoFit/>
          </a:bodyPr>
          <a:lstStyle/>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Encontramos no Novo Testamento a compreensão e a tolerância de Paulo com os fracos na fé, a ponto de circuncidar Timóteo, mas ele era judeu, pois sua mãe era judia (At 16.3); no entanto, nessa reunião em Jerusalém, onde expôs o Evangelho que pregava aos gentios, ele não cedeu nem um pouco, “nem por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uma hora" (v.5). Isso por duas razões:</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Tito era grego, e porque estava em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jogo a verdade do Evangelho e o </a:t>
            </a:r>
          </a:p>
          <a:p>
            <a:r>
              <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futuro do próprio Cristianismo.</a:t>
            </a:r>
          </a:p>
          <a:p>
            <a:endParaRPr lang="pt-BR" sz="3800" dirty="0">
              <a:gradFill>
                <a:gsLst>
                  <a:gs pos="0">
                    <a:srgbClr val="2B6176"/>
                  </a:gs>
                  <a:gs pos="100000">
                    <a:srgbClr val="724926"/>
                  </a:gs>
                </a:gsLst>
                <a:lin ang="10800000" scaled="1"/>
              </a:gradFill>
              <a:latin typeface="Arial" panose="020B0604020202020204" pitchFamily="34" charset="0"/>
              <a:cs typeface="Arial" panose="020B0604020202020204" pitchFamily="34" charset="0"/>
            </a:endParaRPr>
          </a:p>
        </p:txBody>
      </p:sp>
      <p:sp useBgFill="1">
        <p:nvSpPr>
          <p:cNvPr id="20" name="Círculo: Vazio 19">
            <a:extLst>
              <a:ext uri="{FF2B5EF4-FFF2-40B4-BE49-F238E27FC236}">
                <a16:creationId xmlns:a16="http://schemas.microsoft.com/office/drawing/2014/main" id="{3F15AC7B-C2C0-85F9-78D1-885D2F7B0C9E}"/>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659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EFDC9B19-6CCD-4940-EC01-3D59FBA0744A}"/>
            </a:ext>
          </a:extLst>
        </p:cNvPr>
        <p:cNvGrpSpPr/>
        <p:nvPr/>
      </p:nvGrpSpPr>
      <p:grpSpPr>
        <a:xfrm>
          <a:off x="0" y="0"/>
          <a:ext cx="0" cy="0"/>
          <a:chOff x="0" y="0"/>
          <a:chExt cx="0" cy="0"/>
        </a:xfrm>
      </p:grpSpPr>
      <p:pic>
        <p:nvPicPr>
          <p:cNvPr id="26" name="Imagem 25">
            <a:extLst>
              <a:ext uri="{FF2B5EF4-FFF2-40B4-BE49-F238E27FC236}">
                <a16:creationId xmlns:a16="http://schemas.microsoft.com/office/drawing/2014/main" id="{26CAFF37-FD19-1621-722D-353C0FF2107C}"/>
              </a:ext>
            </a:extLst>
          </p:cNvPr>
          <p:cNvPicPr>
            <a:picLocks noChangeAspect="1"/>
          </p:cNvPicPr>
          <p:nvPr/>
        </p:nvPicPr>
        <p:blipFill rotWithShape="1">
          <a:blip r:embed="rId3">
            <a:extLst>
              <a:ext uri="{28A0092B-C50C-407E-A947-70E740481C1C}">
                <a14:useLocalDpi xmlns:a14="http://schemas.microsoft.com/office/drawing/2010/main"/>
              </a:ext>
            </a:extLst>
          </a:blip>
          <a:srcRect l="-771" r="21665"/>
          <a:stretch/>
        </p:blipFill>
        <p:spPr>
          <a:xfrm>
            <a:off x="7821552" y="2"/>
            <a:ext cx="10466449" cy="10286999"/>
          </a:xfrm>
          <a:custGeom>
            <a:avLst/>
            <a:gdLst>
              <a:gd name="connsiteX0" fmla="*/ 2484472 w 10466449"/>
              <a:gd name="connsiteY0" fmla="*/ 0 h 10286999"/>
              <a:gd name="connsiteX1" fmla="*/ 10466449 w 10466449"/>
              <a:gd name="connsiteY1" fmla="*/ 0 h 10286999"/>
              <a:gd name="connsiteX2" fmla="*/ 10466449 w 10466449"/>
              <a:gd name="connsiteY2" fmla="*/ 6381690 h 10286999"/>
              <a:gd name="connsiteX3" fmla="*/ 10397267 w 10466449"/>
              <a:gd name="connsiteY3" fmla="*/ 6720319 h 10286999"/>
              <a:gd name="connsiteX4" fmla="*/ 10031765 w 10466449"/>
              <a:gd name="connsiteY4" fmla="*/ 8189699 h 10286999"/>
              <a:gd name="connsiteX5" fmla="*/ 9403589 w 10466449"/>
              <a:gd name="connsiteY5" fmla="*/ 10102071 h 10286999"/>
              <a:gd name="connsiteX6" fmla="*/ 9331805 w 10466449"/>
              <a:gd name="connsiteY6" fmla="*/ 10286999 h 10286999"/>
              <a:gd name="connsiteX7" fmla="*/ 0 w 10466449"/>
              <a:gd name="connsiteY7" fmla="*/ 10286999 h 10286999"/>
              <a:gd name="connsiteX8" fmla="*/ 195777 w 10466449"/>
              <a:gd name="connsiteY8" fmla="*/ 9991921 h 10286999"/>
              <a:gd name="connsiteX9" fmla="*/ 2002200 w 10466449"/>
              <a:gd name="connsiteY9" fmla="*/ 5921146 h 10286999"/>
              <a:gd name="connsiteX10" fmla="*/ 2536479 w 10466449"/>
              <a:gd name="connsiteY10" fmla="*/ 462158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6449" h="10286999">
                <a:moveTo>
                  <a:pt x="2484472" y="0"/>
                </a:moveTo>
                <a:lnTo>
                  <a:pt x="10466449" y="0"/>
                </a:lnTo>
                <a:lnTo>
                  <a:pt x="10466449" y="6381690"/>
                </a:lnTo>
                <a:lnTo>
                  <a:pt x="10397267" y="6720319"/>
                </a:lnTo>
                <a:cubicBezTo>
                  <a:pt x="10291923" y="7209594"/>
                  <a:pt x="10170213" y="7699663"/>
                  <a:pt x="10031765" y="8189699"/>
                </a:cubicBezTo>
                <a:cubicBezTo>
                  <a:pt x="9847169" y="8843082"/>
                  <a:pt x="9637187" y="9480943"/>
                  <a:pt x="9403589" y="10102071"/>
                </a:cubicBezTo>
                <a:lnTo>
                  <a:pt x="9331805" y="10286999"/>
                </a:lnTo>
                <a:lnTo>
                  <a:pt x="0" y="10286999"/>
                </a:lnTo>
                <a:lnTo>
                  <a:pt x="195777" y="9991921"/>
                </a:lnTo>
                <a:cubicBezTo>
                  <a:pt x="955567" y="8798524"/>
                  <a:pt x="1577035" y="7426025"/>
                  <a:pt x="2002200" y="5921146"/>
                </a:cubicBezTo>
                <a:cubicBezTo>
                  <a:pt x="2533657" y="4040049"/>
                  <a:pt x="2695500" y="2174712"/>
                  <a:pt x="2536479" y="462158"/>
                </a:cubicBezTo>
                <a:close/>
              </a:path>
            </a:pathLst>
          </a:custGeom>
        </p:spPr>
      </p:pic>
      <p:sp useBgFill="1">
        <p:nvSpPr>
          <p:cNvPr id="21" name="Círculo: Vazio 20">
            <a:extLst>
              <a:ext uri="{FF2B5EF4-FFF2-40B4-BE49-F238E27FC236}">
                <a16:creationId xmlns:a16="http://schemas.microsoft.com/office/drawing/2014/main" id="{DC923F9E-FE3F-28EF-B1F4-58555A37337B}"/>
              </a:ext>
            </a:extLst>
          </p:cNvPr>
          <p:cNvSpPr/>
          <p:nvPr/>
        </p:nvSpPr>
        <p:spPr>
          <a:xfrm>
            <a:off x="2223198" y="-6245599"/>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írculo: Vazio 13">
            <a:extLst>
              <a:ext uri="{FF2B5EF4-FFF2-40B4-BE49-F238E27FC236}">
                <a16:creationId xmlns:a16="http://schemas.microsoft.com/office/drawing/2014/main" id="{7B4A2541-5D8D-ADA1-C4FB-35F9E7F67506}"/>
              </a:ext>
            </a:extLst>
          </p:cNvPr>
          <p:cNvSpPr/>
          <p:nvPr/>
        </p:nvSpPr>
        <p:spPr>
          <a:xfrm>
            <a:off x="1741110" y="2018916"/>
            <a:ext cx="1462533" cy="1462533"/>
          </a:xfrm>
          <a:prstGeom prst="donut">
            <a:avLst>
              <a:gd name="adj" fmla="val 5335"/>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 name="Imagem 9">
            <a:extLst>
              <a:ext uri="{FF2B5EF4-FFF2-40B4-BE49-F238E27FC236}">
                <a16:creationId xmlns:a16="http://schemas.microsoft.com/office/drawing/2014/main" id="{5666A434-4EE2-12D6-C7F7-1FB445A2FA12}"/>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948254" y="2226060"/>
            <a:ext cx="1048245" cy="1048245"/>
          </a:xfrm>
          <a:prstGeom prst="rect">
            <a:avLst/>
          </a:prstGeom>
        </p:spPr>
      </p:pic>
      <p:sp>
        <p:nvSpPr>
          <p:cNvPr id="12" name="CaixaDeTexto 11">
            <a:extLst>
              <a:ext uri="{FF2B5EF4-FFF2-40B4-BE49-F238E27FC236}">
                <a16:creationId xmlns:a16="http://schemas.microsoft.com/office/drawing/2014/main" id="{DB403B1A-974B-9E40-4146-830BCA2AB073}"/>
              </a:ext>
            </a:extLst>
          </p:cNvPr>
          <p:cNvSpPr txBox="1"/>
          <p:nvPr/>
        </p:nvSpPr>
        <p:spPr>
          <a:xfrm>
            <a:off x="1524000" y="3671115"/>
            <a:ext cx="3174325" cy="861774"/>
          </a:xfrm>
          <a:prstGeom prst="rect">
            <a:avLst/>
          </a:prstGeom>
          <a:noFill/>
          <a:effectLst/>
        </p:spPr>
        <p:txBody>
          <a:bodyPr wrap="square" rtlCol="0">
            <a:spAutoFit/>
          </a:bodyPr>
          <a:lstStyle/>
          <a:p>
            <a:r>
              <a:rPr lang="pt-BR" sz="5000" b="1"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Sinopse I</a:t>
            </a:r>
          </a:p>
        </p:txBody>
      </p:sp>
      <p:sp>
        <p:nvSpPr>
          <p:cNvPr id="16" name="CaixaDeTexto 15">
            <a:extLst>
              <a:ext uri="{FF2B5EF4-FFF2-40B4-BE49-F238E27FC236}">
                <a16:creationId xmlns:a16="http://schemas.microsoft.com/office/drawing/2014/main" id="{14A5AC33-268F-7E37-3229-CD012C9300E1}"/>
              </a:ext>
            </a:extLst>
          </p:cNvPr>
          <p:cNvSpPr txBox="1"/>
          <p:nvPr/>
        </p:nvSpPr>
        <p:spPr>
          <a:xfrm>
            <a:off x="3417509" y="2356102"/>
            <a:ext cx="4273099" cy="769441"/>
          </a:xfrm>
          <a:prstGeom prst="rect">
            <a:avLst/>
          </a:prstGeom>
          <a:noFill/>
          <a:effectLst/>
        </p:spPr>
        <p:txBody>
          <a:bodyPr wrap="square" rtlCol="0">
            <a:spAutoFit/>
          </a:bodyPr>
          <a:lstStyle/>
          <a:p>
            <a:pPr lvl="0"/>
            <a:r>
              <a:rPr lang="pt-BR" sz="2200" dirty="0">
                <a:solidFill>
                  <a:schemeClr val="tx1">
                    <a:lumMod val="65000"/>
                    <a:lumOff val="35000"/>
                  </a:schemeClr>
                </a:solidFill>
                <a:latin typeface="Arial" panose="020B0604020202020204" pitchFamily="34" charset="0"/>
                <a:cs typeface="Arial" panose="020B0604020202020204" pitchFamily="34" charset="0"/>
              </a:rPr>
              <a:t>PREVENINDO-SE CONTRA A TEDÊNCIA JUDAIZANTE</a:t>
            </a:r>
          </a:p>
        </p:txBody>
      </p:sp>
      <p:sp>
        <p:nvSpPr>
          <p:cNvPr id="6" name="CaixaDeTexto 5">
            <a:extLst>
              <a:ext uri="{FF2B5EF4-FFF2-40B4-BE49-F238E27FC236}">
                <a16:creationId xmlns:a16="http://schemas.microsoft.com/office/drawing/2014/main" id="{A56343B3-3C5B-C99C-01B9-F328036F68B1}"/>
              </a:ext>
            </a:extLst>
          </p:cNvPr>
          <p:cNvSpPr txBox="1"/>
          <p:nvPr/>
        </p:nvSpPr>
        <p:spPr>
          <a:xfrm>
            <a:off x="1524001" y="4722555"/>
            <a:ext cx="6450924" cy="2554545"/>
          </a:xfrm>
          <a:prstGeom prst="rect">
            <a:avLst/>
          </a:prstGeom>
          <a:noFill/>
          <a:effectLst/>
        </p:spPr>
        <p:txBody>
          <a:bodyPr wrap="square" rtlCol="0">
            <a:spAutoFit/>
          </a:bodyPr>
          <a:lstStyle/>
          <a:p>
            <a:r>
              <a:rPr lang="pt-BR" sz="4000" dirty="0">
                <a:gradFill>
                  <a:gsLst>
                    <a:gs pos="0">
                      <a:srgbClr val="2B6176"/>
                    </a:gs>
                    <a:gs pos="100000">
                      <a:srgbClr val="724926"/>
                    </a:gs>
                  </a:gsLst>
                  <a:lin ang="10800000" scaled="1"/>
                </a:gradFill>
                <a:latin typeface="Arial" panose="020B0604020202020204" pitchFamily="34" charset="0"/>
                <a:cs typeface="Arial" panose="020B0604020202020204" pitchFamily="34" charset="0"/>
              </a:rPr>
              <a:t>A tendência judaizante era uma ameaça à Verdade do Evangelho e ao futuro do próprio Cristianismo.</a:t>
            </a:r>
          </a:p>
        </p:txBody>
      </p:sp>
      <p:sp useBgFill="1">
        <p:nvSpPr>
          <p:cNvPr id="20" name="Círculo: Vazio 19">
            <a:extLst>
              <a:ext uri="{FF2B5EF4-FFF2-40B4-BE49-F238E27FC236}">
                <a16:creationId xmlns:a16="http://schemas.microsoft.com/office/drawing/2014/main" id="{5AFAC44A-24C6-52F9-DFFE-DAAFC61C6504}"/>
              </a:ext>
            </a:extLst>
          </p:cNvPr>
          <p:cNvSpPr/>
          <p:nvPr/>
        </p:nvSpPr>
        <p:spPr>
          <a:xfrm>
            <a:off x="-5559488" y="5059382"/>
            <a:ext cx="8121405" cy="8121405"/>
          </a:xfrm>
          <a:prstGeom prst="donut">
            <a:avLst>
              <a:gd name="adj" fmla="val 1098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59058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750"/>
                                        <p:tgtEl>
                                          <p:spTgt spid="1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6"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65411A0-32A7-4EA2-A057-7629F6C03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6240"/>
            <a:ext cx="18276920" cy="10293240"/>
          </a:xfrm>
          <a:prstGeom prst="rect">
            <a:avLst/>
          </a:prstGeom>
        </p:spPr>
      </p:pic>
    </p:spTree>
    <p:extLst>
      <p:ext uri="{BB962C8B-B14F-4D97-AF65-F5344CB8AC3E}">
        <p14:creationId xmlns:p14="http://schemas.microsoft.com/office/powerpoint/2010/main" val="32588530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13723300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5580486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alpha val="11000"/>
              </a:schemeClr>
            </a:gs>
            <a:gs pos="100000">
              <a:schemeClr val="tx1"/>
            </a:gs>
          </a:gsLst>
          <a:lin ang="10800000" scaled="1"/>
        </a:gradFill>
        <a:effectLst/>
      </p:bgPr>
    </p:bg>
    <p:spTree>
      <p:nvGrpSpPr>
        <p:cNvPr id="1" name=""/>
        <p:cNvGrpSpPr/>
        <p:nvPr/>
      </p:nvGrpSpPr>
      <p:grpSpPr>
        <a:xfrm>
          <a:off x="0" y="0"/>
          <a:ext cx="0" cy="0"/>
          <a:chOff x="0" y="0"/>
          <a:chExt cx="0" cy="0"/>
        </a:xfrm>
      </p:grpSpPr>
      <p:sp>
        <p:nvSpPr>
          <p:cNvPr id="38" name="Retângulo 37">
            <a:extLst>
              <a:ext uri="{FF2B5EF4-FFF2-40B4-BE49-F238E27FC236}">
                <a16:creationId xmlns:a16="http://schemas.microsoft.com/office/drawing/2014/main" id="{69F80DA3-85BA-10F8-6548-6BB42C5C7449}"/>
              </a:ext>
            </a:extLst>
          </p:cNvPr>
          <p:cNvSpPr/>
          <p:nvPr/>
        </p:nvSpPr>
        <p:spPr>
          <a:xfrm>
            <a:off x="-1" y="-1"/>
            <a:ext cx="18280798" cy="1028700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a:extLst>
              <a:ext uri="{FF2B5EF4-FFF2-40B4-BE49-F238E27FC236}">
                <a16:creationId xmlns:a16="http://schemas.microsoft.com/office/drawing/2014/main" id="{FDE15339-97A9-864D-8D48-4B96A22AE334}"/>
              </a:ext>
            </a:extLst>
          </p:cNvPr>
          <p:cNvSpPr/>
          <p:nvPr/>
        </p:nvSpPr>
        <p:spPr>
          <a:xfrm flipH="1">
            <a:off x="0" y="0"/>
            <a:ext cx="18288000" cy="10344150"/>
          </a:xfrm>
          <a:prstGeom prst="rect">
            <a:avLst/>
          </a:prstGeom>
          <a:gradFill flip="none" rotWithShape="1">
            <a:gsLst>
              <a:gs pos="0">
                <a:schemeClr val="tx1">
                  <a:alpha val="46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Box 16">
            <a:extLst>
              <a:ext uri="{FF2B5EF4-FFF2-40B4-BE49-F238E27FC236}">
                <a16:creationId xmlns:a16="http://schemas.microsoft.com/office/drawing/2014/main" id="{AF9329FF-5F3C-4E9D-9C00-ACAC79D37BEB}"/>
              </a:ext>
            </a:extLst>
          </p:cNvPr>
          <p:cNvSpPr txBox="1"/>
          <p:nvPr/>
        </p:nvSpPr>
        <p:spPr>
          <a:xfrm>
            <a:off x="10400843" y="3771900"/>
            <a:ext cx="4458157"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12 de Janeiro de 2025</a:t>
            </a:r>
          </a:p>
        </p:txBody>
      </p:sp>
      <p:sp>
        <p:nvSpPr>
          <p:cNvPr id="17" name="TextBox 16">
            <a:extLst>
              <a:ext uri="{FF2B5EF4-FFF2-40B4-BE49-F238E27FC236}">
                <a16:creationId xmlns:a16="http://schemas.microsoft.com/office/drawing/2014/main" id="{4EFF92AA-9E29-4A1D-9296-C43198AE591A}"/>
              </a:ext>
            </a:extLst>
          </p:cNvPr>
          <p:cNvSpPr txBox="1"/>
          <p:nvPr/>
        </p:nvSpPr>
        <p:spPr>
          <a:xfrm>
            <a:off x="10400843" y="4446282"/>
            <a:ext cx="3695711"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1º trimestre 2025</a:t>
            </a:r>
          </a:p>
        </p:txBody>
      </p:sp>
      <p:pic>
        <p:nvPicPr>
          <p:cNvPr id="18" name="Imagem 17">
            <a:extLst>
              <a:ext uri="{FF2B5EF4-FFF2-40B4-BE49-F238E27FC236}">
                <a16:creationId xmlns:a16="http://schemas.microsoft.com/office/drawing/2014/main" id="{26FB5CE0-4227-455C-ADAA-489A01F0B436}"/>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9217660" y="3987573"/>
            <a:ext cx="914400" cy="914400"/>
          </a:xfrm>
          <a:prstGeom prst="rect">
            <a:avLst/>
          </a:prstGeom>
        </p:spPr>
      </p:pic>
      <p:sp>
        <p:nvSpPr>
          <p:cNvPr id="20" name="Retângulo 19">
            <a:extLst>
              <a:ext uri="{FF2B5EF4-FFF2-40B4-BE49-F238E27FC236}">
                <a16:creationId xmlns:a16="http://schemas.microsoft.com/office/drawing/2014/main" id="{6E9E7E26-1C12-4ECE-B94A-0C773917FBE5}"/>
              </a:ext>
            </a:extLst>
          </p:cNvPr>
          <p:cNvSpPr/>
          <p:nvPr/>
        </p:nvSpPr>
        <p:spPr>
          <a:xfrm>
            <a:off x="5943600" y="2476500"/>
            <a:ext cx="7979405" cy="892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TextBox 22">
            <a:extLst>
              <a:ext uri="{FF2B5EF4-FFF2-40B4-BE49-F238E27FC236}">
                <a16:creationId xmlns:a16="http://schemas.microsoft.com/office/drawing/2014/main" id="{8C0F2B0D-4EBC-4CD7-B625-E6417D30D3B7}"/>
              </a:ext>
            </a:extLst>
          </p:cNvPr>
          <p:cNvSpPr txBox="1"/>
          <p:nvPr/>
        </p:nvSpPr>
        <p:spPr>
          <a:xfrm>
            <a:off x="9368435" y="2540600"/>
            <a:ext cx="2971800" cy="777200"/>
          </a:xfrm>
          <a:prstGeom prst="rect">
            <a:avLst/>
          </a:prstGeom>
        </p:spPr>
        <p:txBody>
          <a:bodyPr wrap="square" lIns="0" tIns="0" rIns="0" bIns="0" rtlCol="0" anchor="t">
            <a:spAutoFit/>
          </a:bodyPr>
          <a:lstStyle/>
          <a:p>
            <a:pPr algn="ctr">
              <a:lnSpc>
                <a:spcPct val="115000"/>
              </a:lnSpc>
              <a:spcAft>
                <a:spcPts val="800"/>
              </a:spcAft>
            </a:pPr>
            <a:r>
              <a:rPr lang="pt-BR" sz="4800" b="1" dirty="0">
                <a:solidFill>
                  <a:schemeClr val="tx1">
                    <a:lumMod val="85000"/>
                    <a:lumOff val="15000"/>
                  </a:schemeClr>
                </a:solidFill>
                <a:latin typeface="Arial" panose="020B0604020202020204" pitchFamily="34" charset="0"/>
                <a:cs typeface="Arial" panose="020B0604020202020204" pitchFamily="34" charset="0"/>
              </a:rPr>
              <a:t>LIÇÃO 02</a:t>
            </a:r>
          </a:p>
        </p:txBody>
      </p:sp>
      <p:pic>
        <p:nvPicPr>
          <p:cNvPr id="22" name="Imagem 21">
            <a:extLst>
              <a:ext uri="{FF2B5EF4-FFF2-40B4-BE49-F238E27FC236}">
                <a16:creationId xmlns:a16="http://schemas.microsoft.com/office/drawing/2014/main" id="{622CF0F4-8614-4272-ABD7-01CC58C070C3}"/>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2703604" y="2504377"/>
            <a:ext cx="836307" cy="836307"/>
          </a:xfrm>
          <a:prstGeom prst="rect">
            <a:avLst/>
          </a:prstGeom>
        </p:spPr>
      </p:pic>
      <p:sp>
        <p:nvSpPr>
          <p:cNvPr id="12" name="CaixaDeTexto 11">
            <a:extLst>
              <a:ext uri="{FF2B5EF4-FFF2-40B4-BE49-F238E27FC236}">
                <a16:creationId xmlns:a16="http://schemas.microsoft.com/office/drawing/2014/main" id="{B99385EB-6611-4CD6-8083-B636EFE87CEC}"/>
              </a:ext>
            </a:extLst>
          </p:cNvPr>
          <p:cNvSpPr txBox="1"/>
          <p:nvPr/>
        </p:nvSpPr>
        <p:spPr>
          <a:xfrm>
            <a:off x="9140398" y="5144512"/>
            <a:ext cx="5846251" cy="3046988"/>
          </a:xfrm>
          <a:prstGeom prst="rect">
            <a:avLst/>
          </a:prstGeom>
          <a:noFill/>
          <a:effectLst/>
        </p:spPr>
        <p:txBody>
          <a:bodyPr wrap="square" rtlCol="0">
            <a:spAutoFit/>
          </a:bodyPr>
          <a:lstStyle/>
          <a:p>
            <a:r>
              <a:rPr lang="pt-BR" sz="9600" b="1" dirty="0">
                <a:solidFill>
                  <a:schemeClr val="bg1"/>
                </a:solidFill>
                <a:latin typeface="Arial" panose="020B0604020202020204" pitchFamily="34" charset="0"/>
                <a:cs typeface="Arial" panose="020B0604020202020204" pitchFamily="34" charset="0"/>
              </a:rPr>
              <a:t>Somos Cristãos</a:t>
            </a:r>
          </a:p>
        </p:txBody>
      </p:sp>
      <p:pic>
        <p:nvPicPr>
          <p:cNvPr id="2" name="Imagem 1">
            <a:extLst>
              <a:ext uri="{FF2B5EF4-FFF2-40B4-BE49-F238E27FC236}">
                <a16:creationId xmlns:a16="http://schemas.microsoft.com/office/drawing/2014/main" id="{2B2CED86-47C5-0FA8-91EB-F4DD29D52B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312" t="307" r="38574" b="-307"/>
          <a:stretch/>
        </p:blipFill>
        <p:spPr>
          <a:xfrm flipH="1">
            <a:off x="-2"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a:solidFill>
            <a:schemeClr val="bg1"/>
          </a:solidFill>
          <a:ln>
            <a:noFill/>
          </a:ln>
        </p:spPr>
      </p:pic>
    </p:spTree>
    <p:extLst>
      <p:ext uri="{BB962C8B-B14F-4D97-AF65-F5344CB8AC3E}">
        <p14:creationId xmlns:p14="http://schemas.microsoft.com/office/powerpoint/2010/main" val="3468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75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5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animBg="1"/>
      <p:bldP spid="2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2"/>
            <a:ext cx="18265841" cy="10286999"/>
          </a:xfrm>
          <a:prstGeom prst="rect">
            <a:avLst/>
          </a:prstGeom>
        </p:spPr>
      </p:pic>
    </p:spTree>
    <p:extLst>
      <p:ext uri="{BB962C8B-B14F-4D97-AF65-F5344CB8AC3E}">
        <p14:creationId xmlns:p14="http://schemas.microsoft.com/office/powerpoint/2010/main" val="25716301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5991F7B-C7A7-3C32-EDA6-8B898DD28E2E}"/>
              </a:ext>
            </a:extLst>
          </p:cNvPr>
          <p:cNvPicPr>
            <a:picLocks noChangeAspect="1"/>
          </p:cNvPicPr>
          <p:nvPr/>
        </p:nvPicPr>
        <p:blipFill>
          <a:blip r:embed="rId2" cstate="email">
            <a:extLst>
              <a:ext uri="{28A0092B-C50C-407E-A947-70E740481C1C}">
                <a14:useLocalDpi xmlns:a14="http://schemas.microsoft.com/office/drawing/2010/main"/>
              </a:ext>
            </a:extLst>
          </a:blip>
          <a:srcRect l="222" r="222"/>
          <a:stretch/>
        </p:blipFill>
        <p:spPr>
          <a:xfrm>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F577F489-214B-C714-159D-AB1377CA9773}"/>
              </a:ext>
            </a:extLst>
          </p:cNvPr>
          <p:cNvSpPr/>
          <p:nvPr/>
        </p:nvSpPr>
        <p:spPr>
          <a:xfrm>
            <a:off x="0" y="0"/>
            <a:ext cx="18288000" cy="10344150"/>
          </a:xfrm>
          <a:prstGeom prst="rect">
            <a:avLst/>
          </a:prstGeom>
          <a:gradFill flip="none" rotWithShape="1">
            <a:gsLst>
              <a:gs pos="0">
                <a:schemeClr val="tx1">
                  <a:alpha val="11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1371600" y="1926091"/>
            <a:ext cx="4835971" cy="2031325"/>
          </a:xfrm>
          <a:prstGeom prst="rect">
            <a:avLst/>
          </a:prstGeom>
        </p:spPr>
        <p:txBody>
          <a:bodyPr wrap="square" lIns="0" tIns="0" rIns="0" bIns="0" rtlCol="0" anchor="t">
            <a:spAutoFit/>
          </a:bodyPr>
          <a:lstStyle/>
          <a:p>
            <a:r>
              <a:rPr lang="pt-BR" sz="6600" b="1">
                <a:solidFill>
                  <a:schemeClr val="bg1"/>
                </a:solidFill>
                <a:latin typeface="Arial" panose="020B0604020202020204" pitchFamily="34" charset="0"/>
                <a:cs typeface="Arial" panose="020B0604020202020204" pitchFamily="34" charset="0"/>
              </a:rPr>
              <a:t>TEXTO ÁUREO</a:t>
            </a:r>
            <a:endParaRPr lang="pt-BR" sz="6600" b="1" dirty="0">
              <a:solidFill>
                <a:schemeClr val="bg1"/>
              </a:solidFill>
              <a:latin typeface="Arial" panose="020B0604020202020204" pitchFamily="34" charset="0"/>
              <a:cs typeface="Arial" panose="020B0604020202020204" pitchFamily="34" charset="0"/>
            </a:endParaRPr>
          </a:p>
        </p:txBody>
      </p:sp>
      <p:sp>
        <p:nvSpPr>
          <p:cNvPr id="15" name="TextBox 15"/>
          <p:cNvSpPr txBox="1"/>
          <p:nvPr/>
        </p:nvSpPr>
        <p:spPr>
          <a:xfrm>
            <a:off x="1371600" y="4269581"/>
            <a:ext cx="7315200" cy="3693319"/>
          </a:xfrm>
          <a:prstGeom prst="rect">
            <a:avLst/>
          </a:prstGeom>
        </p:spPr>
        <p:txBody>
          <a:bodyPr wrap="square" lIns="0" tIns="0" rIns="0" bIns="0" rtlCol="0" anchor="t">
            <a:spAutoFit/>
          </a:bodyPr>
          <a:lstStyle/>
          <a:p>
            <a:r>
              <a:rPr lang="pt-BR" sz="4800" dirty="0">
                <a:solidFill>
                  <a:schemeClr val="bg1"/>
                </a:solidFill>
                <a:latin typeface="Arial" panose="020B0604020202020204" pitchFamily="34" charset="0"/>
                <a:cs typeface="Arial" panose="020B0604020202020204" pitchFamily="34" charset="0"/>
              </a:rPr>
              <a:t>“Pelo que julgo que não</a:t>
            </a:r>
          </a:p>
          <a:p>
            <a:r>
              <a:rPr lang="pt-BR" sz="4800" dirty="0">
                <a:solidFill>
                  <a:schemeClr val="bg1"/>
                </a:solidFill>
                <a:latin typeface="Arial" panose="020B0604020202020204" pitchFamily="34" charset="0"/>
                <a:cs typeface="Arial" panose="020B0604020202020204" pitchFamily="34" charset="0"/>
              </a:rPr>
              <a:t>se deve perturbar aqueles, dentre os gentios, que se convertem a Deus.”</a:t>
            </a:r>
          </a:p>
          <a:p>
            <a:r>
              <a:rPr lang="pt-BR" sz="4800" dirty="0">
                <a:solidFill>
                  <a:schemeClr val="bg1"/>
                </a:solidFill>
                <a:latin typeface="Arial" panose="020B0604020202020204" pitchFamily="34" charset="0"/>
                <a:cs typeface="Arial" panose="020B0604020202020204" pitchFamily="34" charset="0"/>
              </a:rPr>
              <a:t>(At 15.19)</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555404" y="1687743"/>
            <a:ext cx="2269673" cy="2269673"/>
          </a:xfrm>
          <a:prstGeom prst="rect">
            <a:avLst/>
          </a:prstGeom>
        </p:spPr>
      </p:pic>
      <p:pic>
        <p:nvPicPr>
          <p:cNvPr id="3" name="Imagem 2">
            <a:extLst>
              <a:ext uri="{FF2B5EF4-FFF2-40B4-BE49-F238E27FC236}">
                <a16:creationId xmlns:a16="http://schemas.microsoft.com/office/drawing/2014/main" id="{18519C7E-45FE-4778-0DB4-F0885B458500}"/>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15912" r="29194"/>
          <a:stretch/>
        </p:blipFill>
        <p:spPr>
          <a:xfrm>
            <a:off x="9722334"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7786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1"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E52E6-6A2C-D447-2D85-214FEF22076B}"/>
            </a:ext>
          </a:extLst>
        </p:cNvPr>
        <p:cNvGrpSpPr/>
        <p:nvPr/>
      </p:nvGrpSpPr>
      <p:grpSpPr>
        <a:xfrm>
          <a:off x="0" y="0"/>
          <a:ext cx="0" cy="0"/>
          <a:chOff x="0" y="0"/>
          <a:chExt cx="0" cy="0"/>
        </a:xfrm>
      </p:grpSpPr>
      <p:pic>
        <p:nvPicPr>
          <p:cNvPr id="8" name="Imagem 7">
            <a:extLst>
              <a:ext uri="{FF2B5EF4-FFF2-40B4-BE49-F238E27FC236}">
                <a16:creationId xmlns:a16="http://schemas.microsoft.com/office/drawing/2014/main" id="{B8E0009A-ABAD-D242-8A5A-93E42BAFEC10}"/>
              </a:ext>
            </a:extLst>
          </p:cNvPr>
          <p:cNvPicPr>
            <a:picLocks noChangeAspect="1"/>
          </p:cNvPicPr>
          <p:nvPr/>
        </p:nvPicPr>
        <p:blipFill>
          <a:blip r:embed="rId2" cstate="email">
            <a:extLst>
              <a:ext uri="{28A0092B-C50C-407E-A947-70E740481C1C}">
                <a14:useLocalDpi xmlns:a14="http://schemas.microsoft.com/office/drawing/2010/main"/>
              </a:ext>
            </a:extLst>
          </a:blip>
          <a:srcRect t="622" b="622"/>
          <a:stretch/>
        </p:blipFill>
        <p:spPr>
          <a:xfrm>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DB96760D-3C75-E1AE-E6BA-CF8E4992DB40}"/>
              </a:ext>
            </a:extLst>
          </p:cNvPr>
          <p:cNvSpPr/>
          <p:nvPr/>
        </p:nvSpPr>
        <p:spPr>
          <a:xfrm flipH="1">
            <a:off x="0" y="0"/>
            <a:ext cx="18288000" cy="10344150"/>
          </a:xfrm>
          <a:prstGeom prst="rect">
            <a:avLst/>
          </a:prstGeom>
          <a:gradFill flip="none" rotWithShape="1">
            <a:gsLst>
              <a:gs pos="0">
                <a:schemeClr val="tx1">
                  <a:alpha val="11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a:extLst>
              <a:ext uri="{FF2B5EF4-FFF2-40B4-BE49-F238E27FC236}">
                <a16:creationId xmlns:a16="http://schemas.microsoft.com/office/drawing/2014/main" id="{39B2C40E-CFAB-8BB4-4F7A-526D215BEEAA}"/>
              </a:ext>
            </a:extLst>
          </p:cNvPr>
          <p:cNvSpPr txBox="1"/>
          <p:nvPr/>
        </p:nvSpPr>
        <p:spPr>
          <a:xfrm>
            <a:off x="10058401" y="2365908"/>
            <a:ext cx="4835971" cy="2031325"/>
          </a:xfrm>
          <a:prstGeom prst="rect">
            <a:avLst/>
          </a:prstGeom>
        </p:spPr>
        <p:txBody>
          <a:bodyPr wrap="square" lIns="0" tIns="0" rIns="0" bIns="0" rtlCol="0" anchor="t">
            <a:spAutoFit/>
          </a:bodyPr>
          <a:lstStyle/>
          <a:p>
            <a:r>
              <a:rPr lang="pt-BR" sz="6600" b="1" dirty="0">
                <a:solidFill>
                  <a:schemeClr val="bg1"/>
                </a:solidFill>
                <a:latin typeface="Arial" panose="020B0604020202020204" pitchFamily="34" charset="0"/>
                <a:cs typeface="Arial" panose="020B0604020202020204" pitchFamily="34" charset="0"/>
              </a:rPr>
              <a:t>VERDADE PRÁTICA</a:t>
            </a:r>
          </a:p>
        </p:txBody>
      </p:sp>
      <p:sp>
        <p:nvSpPr>
          <p:cNvPr id="15" name="TextBox 15">
            <a:extLst>
              <a:ext uri="{FF2B5EF4-FFF2-40B4-BE49-F238E27FC236}">
                <a16:creationId xmlns:a16="http://schemas.microsoft.com/office/drawing/2014/main" id="{56BD1FC4-2AD7-5499-0774-A22F7A6DF446}"/>
              </a:ext>
            </a:extLst>
          </p:cNvPr>
          <p:cNvSpPr txBox="1"/>
          <p:nvPr/>
        </p:nvSpPr>
        <p:spPr>
          <a:xfrm>
            <a:off x="10058400" y="4501158"/>
            <a:ext cx="6613073" cy="3385542"/>
          </a:xfrm>
          <a:prstGeom prst="rect">
            <a:avLst/>
          </a:prstGeom>
        </p:spPr>
        <p:txBody>
          <a:bodyPr wrap="square" lIns="0" tIns="0" rIns="0" bIns="0" rtlCol="0" anchor="t">
            <a:spAutoFit/>
          </a:bodyPr>
          <a:lstStyle/>
          <a:p>
            <a:r>
              <a:rPr lang="pt-BR" sz="4400" dirty="0">
                <a:solidFill>
                  <a:schemeClr val="bg1"/>
                </a:solidFill>
                <a:latin typeface="Arial" panose="020B0604020202020204" pitchFamily="34" charset="0"/>
                <a:cs typeface="Arial" panose="020B0604020202020204" pitchFamily="34" charset="0"/>
              </a:rPr>
              <a:t>O Cristianismo é uma religião de relacionamento pessoal com o Cristo ressuscitado e não um conjunto de regras e ritos.</a:t>
            </a:r>
          </a:p>
        </p:txBody>
      </p:sp>
      <p:pic>
        <p:nvPicPr>
          <p:cNvPr id="34" name="Imagem 33">
            <a:extLst>
              <a:ext uri="{FF2B5EF4-FFF2-40B4-BE49-F238E27FC236}">
                <a16:creationId xmlns:a16="http://schemas.microsoft.com/office/drawing/2014/main" id="{B7F1CB15-1FB8-2C76-3456-9A509FDB7393}"/>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401800" y="2127560"/>
            <a:ext cx="2269673" cy="2269673"/>
          </a:xfrm>
          <a:prstGeom prst="rect">
            <a:avLst/>
          </a:prstGeom>
        </p:spPr>
      </p:pic>
      <p:pic>
        <p:nvPicPr>
          <p:cNvPr id="3" name="Imagem 2">
            <a:extLst>
              <a:ext uri="{FF2B5EF4-FFF2-40B4-BE49-F238E27FC236}">
                <a16:creationId xmlns:a16="http://schemas.microsoft.com/office/drawing/2014/main" id="{38258BFA-5C44-CBF0-21A3-4FF73B443852}"/>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26508" r="18548"/>
          <a:stretch/>
        </p:blipFill>
        <p:spPr>
          <a:xfrm flipH="1">
            <a:off x="0"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24777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1"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23000"/>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AB5EC4F1-034C-8819-ED4C-50E80815561E}"/>
              </a:ext>
            </a:extLst>
          </p:cNvPr>
          <p:cNvSpPr/>
          <p:nvPr/>
        </p:nvSpPr>
        <p:spPr>
          <a:xfrm>
            <a:off x="0" y="5295900"/>
            <a:ext cx="10744200" cy="2819400"/>
          </a:xfrm>
          <a:prstGeom prst="rect">
            <a:avLst/>
          </a:prstGeom>
          <a:gradFill>
            <a:gsLst>
              <a:gs pos="0">
                <a:schemeClr val="bg1">
                  <a:lumMod val="95000"/>
                </a:schemeClr>
              </a:gs>
              <a:gs pos="100000">
                <a:schemeClr val="bg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extBox 9">
            <a:extLst>
              <a:ext uri="{FF2B5EF4-FFF2-40B4-BE49-F238E27FC236}">
                <a16:creationId xmlns:a16="http://schemas.microsoft.com/office/drawing/2014/main" id="{8557DAB9-C4DC-4AE8-A490-77FBA55E0084}"/>
              </a:ext>
            </a:extLst>
          </p:cNvPr>
          <p:cNvSpPr txBox="1"/>
          <p:nvPr/>
        </p:nvSpPr>
        <p:spPr>
          <a:xfrm>
            <a:off x="3435082" y="6286500"/>
            <a:ext cx="4642118" cy="738664"/>
          </a:xfrm>
          <a:prstGeom prst="rect">
            <a:avLst/>
          </a:prstGeom>
        </p:spPr>
        <p:txBody>
          <a:bodyPr wrap="square" lIns="0" tIns="0" rIns="0" bIns="0" rtlCol="0" anchor="t">
            <a:spAutoFit/>
          </a:bodyPr>
          <a:lstStyle/>
          <a:p>
            <a:r>
              <a:rPr lang="pt-BR" sz="48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Gálatas 2.1-9,14</a:t>
            </a:r>
          </a:p>
        </p:txBody>
      </p:sp>
      <p:pic>
        <p:nvPicPr>
          <p:cNvPr id="21" name="Imagem 20">
            <a:extLst>
              <a:ext uri="{FF2B5EF4-FFF2-40B4-BE49-F238E27FC236}">
                <a16:creationId xmlns:a16="http://schemas.microsoft.com/office/drawing/2014/main" id="{1BCB58E7-7733-45CE-B832-384B2EA33266}"/>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rot="5400000">
            <a:off x="1987282" y="6085750"/>
            <a:ext cx="1213624" cy="1213624"/>
          </a:xfrm>
          <a:prstGeom prst="rect">
            <a:avLst/>
          </a:prstGeom>
        </p:spPr>
      </p:pic>
      <p:sp>
        <p:nvSpPr>
          <p:cNvPr id="24" name="CaixaDeTexto 23">
            <a:extLst>
              <a:ext uri="{FF2B5EF4-FFF2-40B4-BE49-F238E27FC236}">
                <a16:creationId xmlns:a16="http://schemas.microsoft.com/office/drawing/2014/main" id="{DD3B0C21-6BC3-4698-B59D-9CF1A069969C}"/>
              </a:ext>
            </a:extLst>
          </p:cNvPr>
          <p:cNvSpPr txBox="1"/>
          <p:nvPr/>
        </p:nvSpPr>
        <p:spPr>
          <a:xfrm flipH="1">
            <a:off x="1676400" y="1562100"/>
            <a:ext cx="6477000" cy="3631763"/>
          </a:xfrm>
          <a:prstGeom prst="rect">
            <a:avLst/>
          </a:prstGeom>
          <a:noFill/>
          <a:effectLst/>
        </p:spPr>
        <p:txBody>
          <a:bodyPr wrap="square" rtlCol="0">
            <a:spAutoFit/>
          </a:bodyPr>
          <a:lstStyle/>
          <a:p>
            <a:r>
              <a:rPr lang="pt-BR" sz="11500" b="1" dirty="0">
                <a:gradFill>
                  <a:gsLst>
                    <a:gs pos="0">
                      <a:srgbClr val="581704"/>
                    </a:gs>
                    <a:gs pos="100000">
                      <a:schemeClr val="tx1"/>
                    </a:gs>
                  </a:gsLst>
                  <a:lin ang="10800000" scaled="1"/>
                </a:gradFill>
                <a:latin typeface="Arial" panose="020B0604020202020204" pitchFamily="34" charset="0"/>
                <a:cs typeface="Arial" panose="020B0604020202020204" pitchFamily="34" charset="0"/>
              </a:rPr>
              <a:t>TEXTO BÍBLICO</a:t>
            </a:r>
          </a:p>
        </p:txBody>
      </p:sp>
      <p:pic>
        <p:nvPicPr>
          <p:cNvPr id="14" name="Imagem 13">
            <a:extLst>
              <a:ext uri="{FF2B5EF4-FFF2-40B4-BE49-F238E27FC236}">
                <a16:creationId xmlns:a16="http://schemas.microsoft.com/office/drawing/2014/main" id="{A34AABCD-E3A6-8862-E6FC-37F1BE4A07C4}"/>
              </a:ext>
            </a:extLst>
          </p:cNvPr>
          <p:cNvPicPr>
            <a:picLocks noChangeAspect="1"/>
          </p:cNvPicPr>
          <p:nvPr/>
        </p:nvPicPr>
        <p:blipFill>
          <a:blip r:embed="rId4" cstate="email">
            <a:extLst>
              <a:ext uri="{28A0092B-C50C-407E-A947-70E740481C1C}">
                <a14:useLocalDpi xmlns:a14="http://schemas.microsoft.com/office/drawing/2010/main"/>
              </a:ext>
            </a:extLst>
          </a:blip>
          <a:srcRect l="31599" r="12099"/>
          <a:stretch/>
        </p:blipFill>
        <p:spPr>
          <a:xfrm>
            <a:off x="9722334" y="-56529"/>
            <a:ext cx="8565666" cy="10400059"/>
          </a:xfrm>
          <a:custGeom>
            <a:avLst/>
            <a:gdLst>
              <a:gd name="connsiteX0" fmla="*/ 8565666 w 8565666"/>
              <a:gd name="connsiteY0" fmla="*/ 0 h 10400059"/>
              <a:gd name="connsiteX1" fmla="*/ 1132835 w 8565666"/>
              <a:gd name="connsiteY1" fmla="*/ 0 h 10400059"/>
              <a:gd name="connsiteX2" fmla="*/ 1111618 w 8565666"/>
              <a:gd name="connsiteY2" fmla="*/ 41426 h 10400059"/>
              <a:gd name="connsiteX3" fmla="*/ 0 w 8565666"/>
              <a:gd name="connsiteY3" fmla="*/ 4928637 h 10400059"/>
              <a:gd name="connsiteX4" fmla="*/ 1360562 w 8565666"/>
              <a:gd name="connsiteY4" fmla="*/ 10301908 h 10400059"/>
              <a:gd name="connsiteX5" fmla="*/ 1416998 w 8565666"/>
              <a:gd name="connsiteY5" fmla="*/ 10400059 h 10400059"/>
              <a:gd name="connsiteX6" fmla="*/ 8565666 w 8565666"/>
              <a:gd name="connsiteY6" fmla="*/ 10400059 h 10400059"/>
              <a:gd name="connsiteX7" fmla="*/ 8565666 w 8565666"/>
              <a:gd name="connsiteY7" fmla="*/ 9453275 h 10400059"/>
              <a:gd name="connsiteX8" fmla="*/ 8538785 w 8565666"/>
              <a:gd name="connsiteY8" fmla="*/ 9437819 h 10400059"/>
              <a:gd name="connsiteX9" fmla="*/ 6000269 w 8565666"/>
              <a:gd name="connsiteY9" fmla="*/ 4928637 h 10400059"/>
              <a:gd name="connsiteX10" fmla="*/ 8538785 w 8565666"/>
              <a:gd name="connsiteY10" fmla="*/ 419456 h 10400059"/>
              <a:gd name="connsiteX11" fmla="*/ 8565666 w 8565666"/>
              <a:gd name="connsiteY11" fmla="*/ 403999 h 104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65666" h="10400059">
                <a:moveTo>
                  <a:pt x="8565666" y="0"/>
                </a:moveTo>
                <a:lnTo>
                  <a:pt x="1132835" y="0"/>
                </a:lnTo>
                <a:lnTo>
                  <a:pt x="1111618" y="41426"/>
                </a:lnTo>
                <a:cubicBezTo>
                  <a:pt x="399225" y="1519881"/>
                  <a:pt x="0" y="3177637"/>
                  <a:pt x="0" y="4928637"/>
                </a:cubicBezTo>
                <a:cubicBezTo>
                  <a:pt x="0" y="6874193"/>
                  <a:pt x="492870" y="8704632"/>
                  <a:pt x="1360562" y="10301908"/>
                </a:cubicBezTo>
                <a:lnTo>
                  <a:pt x="1416998" y="10400059"/>
                </a:lnTo>
                <a:lnTo>
                  <a:pt x="8565666" y="10400059"/>
                </a:lnTo>
                <a:lnTo>
                  <a:pt x="8565666" y="9453275"/>
                </a:lnTo>
                <a:lnTo>
                  <a:pt x="8538785" y="9437819"/>
                </a:lnTo>
                <a:cubicBezTo>
                  <a:pt x="7016885" y="8513090"/>
                  <a:pt x="6000269" y="6839585"/>
                  <a:pt x="6000269" y="4928637"/>
                </a:cubicBezTo>
                <a:cubicBezTo>
                  <a:pt x="6000269" y="3017689"/>
                  <a:pt x="7016885" y="1344185"/>
                  <a:pt x="8538785" y="419456"/>
                </a:cubicBezTo>
                <a:lnTo>
                  <a:pt x="8565666" y="403999"/>
                </a:lnTo>
                <a:close/>
              </a:path>
            </a:pathLst>
          </a:custGeom>
          <a:ln>
            <a:solidFill>
              <a:schemeClr val="bg2">
                <a:lumMod val="90000"/>
              </a:schemeClr>
            </a:solidFill>
          </a:ln>
        </p:spPr>
      </p:pic>
    </p:spTree>
    <p:extLst>
      <p:ext uri="{BB962C8B-B14F-4D97-AF65-F5344CB8AC3E}">
        <p14:creationId xmlns:p14="http://schemas.microsoft.com/office/powerpoint/2010/main" val="55036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wipe(left)">
                                      <p:cBhvr>
                                        <p:cTn id="11" dur="500"/>
                                        <p:tgtEl>
                                          <p:spTgt spid="24">
                                            <p:txEl>
                                              <p:pRg st="0" end="0"/>
                                            </p:txEl>
                                          </p:spTgt>
                                        </p:tgtEl>
                                      </p:cBhvr>
                                    </p:animEffect>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250"/>
                                  </p:stCondLst>
                                  <p:iterate type="lt">
                                    <p:tmPct val="10000"/>
                                  </p:iterate>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p:bldP spid="2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1028E4FF-6C66-4C41-B5D6-3E8566A38480}"/>
              </a:ext>
            </a:extLst>
          </p:cNvPr>
          <p:cNvSpPr txBox="1"/>
          <p:nvPr/>
        </p:nvSpPr>
        <p:spPr>
          <a:xfrm>
            <a:off x="1640642" y="1714261"/>
            <a:ext cx="7655758" cy="1165832"/>
          </a:xfrm>
          <a:prstGeom prst="rect">
            <a:avLst/>
          </a:prstGeom>
        </p:spPr>
        <p:txBody>
          <a:bodyPr wrap="square" lIns="0" tIns="0" rIns="0" bIns="0" rtlCol="0" anchor="t">
            <a:spAutoFit/>
          </a:bodyPr>
          <a:lstStyle/>
          <a:p>
            <a:pPr>
              <a:lnSpc>
                <a:spcPct val="115000"/>
              </a:lnSpc>
              <a:spcAft>
                <a:spcPts val="800"/>
              </a:spcAft>
            </a:pPr>
            <a:r>
              <a:rPr lang="pt-BR" sz="7200" b="1"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INTRODUÇÃO</a:t>
            </a:r>
          </a:p>
        </p:txBody>
      </p:sp>
      <p:sp>
        <p:nvSpPr>
          <p:cNvPr id="17" name="TextBox 15">
            <a:extLst>
              <a:ext uri="{FF2B5EF4-FFF2-40B4-BE49-F238E27FC236}">
                <a16:creationId xmlns:a16="http://schemas.microsoft.com/office/drawing/2014/main" id="{93EBBDF7-1106-47D5-AA2A-B07877DC7E80}"/>
              </a:ext>
            </a:extLst>
          </p:cNvPr>
          <p:cNvSpPr txBox="1"/>
          <p:nvPr/>
        </p:nvSpPr>
        <p:spPr>
          <a:xfrm>
            <a:off x="1728590" y="2933700"/>
            <a:ext cx="7655758" cy="4924425"/>
          </a:xfrm>
          <a:prstGeom prst="rect">
            <a:avLst/>
          </a:prstGeom>
        </p:spPr>
        <p:txBody>
          <a:bodyPr wrap="square" lIns="0" tIns="0" rIns="0" bIns="0" rtlCol="0" anchor="t">
            <a:spAutoFit/>
          </a:bodyPr>
          <a:lstStyle/>
          <a:p>
            <a:r>
              <a:rPr lang="pt-BR" sz="4000" dirty="0">
                <a:gradFill>
                  <a:gsLst>
                    <a:gs pos="0">
                      <a:srgbClr val="815E50"/>
                    </a:gs>
                    <a:gs pos="100000">
                      <a:schemeClr val="tx1">
                        <a:lumMod val="95000"/>
                        <a:lumOff val="5000"/>
                      </a:schemeClr>
                    </a:gs>
                  </a:gsLst>
                  <a:lin ang="10800000" scaled="1"/>
                </a:gradFill>
                <a:latin typeface="Arial" panose="020B0604020202020204" pitchFamily="34" charset="0"/>
                <a:cs typeface="Arial" panose="020B0604020202020204" pitchFamily="34" charset="0"/>
              </a:rPr>
              <a:t>Nesta lição, veremos que Gálatas 2 é um relato de um dos debates que mostram o limite entre judaísmo e cristianismo. Os apóstolos, principalmente Paulo, enfrentaram muitas dificuldades para mostrar isso aos judaizantes.</a:t>
            </a:r>
          </a:p>
        </p:txBody>
      </p:sp>
      <p:pic>
        <p:nvPicPr>
          <p:cNvPr id="26" name="Imagem 25">
            <a:extLst>
              <a:ext uri="{FF2B5EF4-FFF2-40B4-BE49-F238E27FC236}">
                <a16:creationId xmlns:a16="http://schemas.microsoft.com/office/drawing/2014/main" id="{F9E0F8BF-4268-C701-BA5F-E2031659D380}"/>
              </a:ext>
            </a:extLst>
          </p:cNvPr>
          <p:cNvPicPr>
            <a:picLocks noChangeAspect="1"/>
          </p:cNvPicPr>
          <p:nvPr/>
        </p:nvPicPr>
        <p:blipFill>
          <a:blip r:embed="rId3">
            <a:extLst>
              <a:ext uri="{28A0092B-C50C-407E-A947-70E740481C1C}">
                <a14:useLocalDpi xmlns:a14="http://schemas.microsoft.com/office/drawing/2010/main"/>
              </a:ext>
            </a:extLst>
          </a:blip>
          <a:srcRect l="15936" r="15936"/>
          <a:stretch/>
        </p:blipFill>
        <p:spPr>
          <a:xfrm>
            <a:off x="9168010" y="-60535"/>
            <a:ext cx="9119990" cy="10408071"/>
          </a:xfrm>
          <a:custGeom>
            <a:avLst/>
            <a:gdLst>
              <a:gd name="connsiteX0" fmla="*/ 1783763 w 9119990"/>
              <a:gd name="connsiteY0" fmla="*/ 0 h 10408071"/>
              <a:gd name="connsiteX1" fmla="*/ 9119990 w 9119990"/>
              <a:gd name="connsiteY1" fmla="*/ 0 h 10408071"/>
              <a:gd name="connsiteX2" fmla="*/ 9119990 w 9119990"/>
              <a:gd name="connsiteY2" fmla="*/ 10408071 h 10408071"/>
              <a:gd name="connsiteX3" fmla="*/ 0 w 9119990"/>
              <a:gd name="connsiteY3" fmla="*/ 10408071 h 10408071"/>
              <a:gd name="connsiteX4" fmla="*/ 40610 w 9119990"/>
              <a:gd name="connsiteY4" fmla="*/ 10376513 h 10408071"/>
              <a:gd name="connsiteX5" fmla="*/ 3073838 w 9119990"/>
              <a:gd name="connsiteY5" fmla="*/ 4228409 h 10408071"/>
              <a:gd name="connsiteX6" fmla="*/ 1956411 w 9119990"/>
              <a:gd name="connsiteY6" fmla="*/ 269372 h 1040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9990" h="10408071">
                <a:moveTo>
                  <a:pt x="1783763" y="0"/>
                </a:moveTo>
                <a:lnTo>
                  <a:pt x="9119990" y="0"/>
                </a:lnTo>
                <a:lnTo>
                  <a:pt x="9119990" y="10408071"/>
                </a:lnTo>
                <a:lnTo>
                  <a:pt x="0" y="10408071"/>
                </a:lnTo>
                <a:lnTo>
                  <a:pt x="40610" y="10376513"/>
                </a:lnTo>
                <a:cubicBezTo>
                  <a:pt x="1903986" y="8857151"/>
                  <a:pt x="3073838" y="6665342"/>
                  <a:pt x="3073838" y="4228409"/>
                </a:cubicBezTo>
                <a:cubicBezTo>
                  <a:pt x="3073838" y="2794920"/>
                  <a:pt x="2669045" y="1446248"/>
                  <a:pt x="1956411" y="269372"/>
                </a:cubicBezTo>
                <a:close/>
              </a:path>
            </a:pathLst>
          </a:custGeom>
        </p:spPr>
      </p:pic>
      <p:pic>
        <p:nvPicPr>
          <p:cNvPr id="27" name="Imagem 26">
            <a:extLst>
              <a:ext uri="{FF2B5EF4-FFF2-40B4-BE49-F238E27FC236}">
                <a16:creationId xmlns:a16="http://schemas.microsoft.com/office/drawing/2014/main" id="{AE98E3DE-D732-4E0E-9151-70941651E686}"/>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7239000" y="7483342"/>
            <a:ext cx="1619488" cy="1619488"/>
          </a:xfrm>
          <a:prstGeom prst="rect">
            <a:avLst/>
          </a:prstGeom>
        </p:spPr>
      </p:pic>
    </p:spTree>
    <p:extLst>
      <p:ext uri="{BB962C8B-B14F-4D97-AF65-F5344CB8AC3E}">
        <p14:creationId xmlns:p14="http://schemas.microsoft.com/office/powerpoint/2010/main" val="696126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E25D064-6F72-5968-DD2D-648E4844083F}"/>
              </a:ext>
            </a:extLst>
          </p:cNvPr>
          <p:cNvSpPr/>
          <p:nvPr/>
        </p:nvSpPr>
        <p:spPr>
          <a:xfrm>
            <a:off x="0" y="-28575"/>
            <a:ext cx="18288000" cy="10344150"/>
          </a:xfrm>
          <a:prstGeom prst="rect">
            <a:avLst/>
          </a:prstGeom>
          <a:gradFill flip="none" rotWithShape="1">
            <a:gsLst>
              <a:gs pos="0">
                <a:schemeClr val="tx1">
                  <a:alpha val="0"/>
                </a:schemeClr>
              </a:gs>
              <a:gs pos="100000">
                <a:schemeClr val="tx1">
                  <a:alpha val="8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61E5BBE-9010-1CCB-8EBB-1849BCD53C11}"/>
              </a:ext>
            </a:extLst>
          </p:cNvPr>
          <p:cNvSpPr txBox="1"/>
          <p:nvPr/>
        </p:nvSpPr>
        <p:spPr>
          <a:xfrm flipH="1">
            <a:off x="533400" y="3468112"/>
            <a:ext cx="8991600" cy="3046988"/>
          </a:xfrm>
          <a:prstGeom prst="rect">
            <a:avLst/>
          </a:prstGeom>
          <a:noFill/>
          <a:effectLst/>
        </p:spPr>
        <p:txBody>
          <a:bodyPr wrap="square" rtlCol="0">
            <a:spAutoFit/>
          </a:bodyPr>
          <a:lstStyle/>
          <a:p>
            <a:pPr algn="ctr"/>
            <a:r>
              <a:rPr lang="pt-BR" sz="9600" b="1" dirty="0">
                <a:gradFill>
                  <a:gsLst>
                    <a:gs pos="0">
                      <a:schemeClr val="bg2"/>
                    </a:gs>
                    <a:gs pos="100000">
                      <a:schemeClr val="bg2">
                        <a:lumMod val="75000"/>
                      </a:schemeClr>
                    </a:gs>
                  </a:gsLst>
                  <a:lin ang="10800000" scaled="0"/>
                </a:gradFill>
                <a:latin typeface="Arial" panose="020B0604020202020204" pitchFamily="34" charset="0"/>
                <a:cs typeface="Arial" panose="020B0604020202020204" pitchFamily="34" charset="0"/>
              </a:rPr>
              <a:t>OBJETIVOS DA LIÇÃO</a:t>
            </a:r>
          </a:p>
        </p:txBody>
      </p:sp>
      <p:sp useBgFill="1">
        <p:nvSpPr>
          <p:cNvPr id="3" name="Forma Livre: Forma 2">
            <a:extLst>
              <a:ext uri="{FF2B5EF4-FFF2-40B4-BE49-F238E27FC236}">
                <a16:creationId xmlns:a16="http://schemas.microsoft.com/office/drawing/2014/main" id="{3BE0B9C0-9FFA-D09E-20D4-462B83BE6851}"/>
              </a:ext>
            </a:extLst>
          </p:cNvPr>
          <p:cNvSpPr/>
          <p:nvPr/>
        </p:nvSpPr>
        <p:spPr>
          <a:xfrm rot="18900000">
            <a:off x="9668640"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3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noFill/>
            </a:endParaRPr>
          </a:p>
        </p:txBody>
      </p:sp>
      <p:sp>
        <p:nvSpPr>
          <p:cNvPr id="6" name="CaixaDeTexto 5">
            <a:extLst>
              <a:ext uri="{FF2B5EF4-FFF2-40B4-BE49-F238E27FC236}">
                <a16:creationId xmlns:a16="http://schemas.microsoft.com/office/drawing/2014/main" id="{F4C31248-06F7-D1B6-E826-A2CC01DDAA34}"/>
              </a:ext>
            </a:extLst>
          </p:cNvPr>
          <p:cNvSpPr txBox="1"/>
          <p:nvPr/>
        </p:nvSpPr>
        <p:spPr>
          <a:xfrm flipH="1">
            <a:off x="2971800" y="9235167"/>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1</a:t>
            </a:r>
          </a:p>
        </p:txBody>
      </p:sp>
      <p:sp>
        <p:nvSpPr>
          <p:cNvPr id="12" name="CaixaDeTexto 11">
            <a:extLst>
              <a:ext uri="{FF2B5EF4-FFF2-40B4-BE49-F238E27FC236}">
                <a16:creationId xmlns:a16="http://schemas.microsoft.com/office/drawing/2014/main" id="{7E49756A-3054-A5A2-9FA0-D6EACB85522D}"/>
              </a:ext>
            </a:extLst>
          </p:cNvPr>
          <p:cNvSpPr txBox="1"/>
          <p:nvPr/>
        </p:nvSpPr>
        <p:spPr>
          <a:xfrm flipH="1">
            <a:off x="1524000" y="15269124"/>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Identificar</a:t>
            </a:r>
          </a:p>
        </p:txBody>
      </p:sp>
      <p:sp>
        <p:nvSpPr>
          <p:cNvPr id="13" name="CaixaDeTexto 12">
            <a:extLst>
              <a:ext uri="{FF2B5EF4-FFF2-40B4-BE49-F238E27FC236}">
                <a16:creationId xmlns:a16="http://schemas.microsoft.com/office/drawing/2014/main" id="{3C0A3AF3-5282-8CC1-5296-E6DA44300EF4}"/>
              </a:ext>
            </a:extLst>
          </p:cNvPr>
          <p:cNvSpPr txBox="1"/>
          <p:nvPr/>
        </p:nvSpPr>
        <p:spPr>
          <a:xfrm flipH="1">
            <a:off x="1524000" y="16284787"/>
            <a:ext cx="6477000" cy="1938992"/>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as ameaças hereges que assolam a Igreja de Cristo nos últimos dias;</a:t>
            </a:r>
          </a:p>
        </p:txBody>
      </p:sp>
    </p:spTree>
    <p:extLst>
      <p:ext uri="{BB962C8B-B14F-4D97-AF65-F5344CB8AC3E}">
        <p14:creationId xmlns:p14="http://schemas.microsoft.com/office/powerpoint/2010/main" val="148354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19000" b="-19000"/>
          </a:stretch>
        </a:blipFill>
        <a:effectLst/>
      </p:bgPr>
    </p:bg>
    <p:spTree>
      <p:nvGrpSpPr>
        <p:cNvPr id="1" name="">
          <a:extLst>
            <a:ext uri="{FF2B5EF4-FFF2-40B4-BE49-F238E27FC236}">
              <a16:creationId xmlns:a16="http://schemas.microsoft.com/office/drawing/2014/main" id="{7BB4A2BF-D991-1E6F-EFFC-F077B44D554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8139CFDB-4708-462A-7CF4-29D3D5172986}"/>
              </a:ext>
            </a:extLst>
          </p:cNvPr>
          <p:cNvSpPr/>
          <p:nvPr/>
        </p:nvSpPr>
        <p:spPr>
          <a:xfrm>
            <a:off x="0" y="-28575"/>
            <a:ext cx="18288000" cy="10344150"/>
          </a:xfrm>
          <a:prstGeom prst="rect">
            <a:avLst/>
          </a:prstGeom>
          <a:gradFill flip="none" rotWithShape="1">
            <a:gsLst>
              <a:gs pos="0">
                <a:schemeClr val="tx1">
                  <a:alpha val="0"/>
                </a:schemeClr>
              </a:gs>
              <a:gs pos="76000">
                <a:schemeClr val="tx1">
                  <a:alpha val="9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8FA6D983-CF6C-DEA7-62FB-9480B9B28424}"/>
              </a:ext>
            </a:extLst>
          </p:cNvPr>
          <p:cNvSpPr/>
          <p:nvPr/>
        </p:nvSpPr>
        <p:spPr>
          <a:xfrm rot="27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4" name="CaixaDeTexto 3">
            <a:extLst>
              <a:ext uri="{FF2B5EF4-FFF2-40B4-BE49-F238E27FC236}">
                <a16:creationId xmlns:a16="http://schemas.microsoft.com/office/drawing/2014/main" id="{9DC4A465-8B38-50C3-1378-0D71D4BC75B5}"/>
              </a:ext>
            </a:extLst>
          </p:cNvPr>
          <p:cNvSpPr txBox="1"/>
          <p:nvPr/>
        </p:nvSpPr>
        <p:spPr>
          <a:xfrm flipH="1">
            <a:off x="2971800" y="-680899"/>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1</a:t>
            </a:r>
          </a:p>
        </p:txBody>
      </p:sp>
      <p:sp>
        <p:nvSpPr>
          <p:cNvPr id="6" name="CaixaDeTexto 5">
            <a:extLst>
              <a:ext uri="{FF2B5EF4-FFF2-40B4-BE49-F238E27FC236}">
                <a16:creationId xmlns:a16="http://schemas.microsoft.com/office/drawing/2014/main" id="{69EA11EC-72BF-E47D-6D5A-45C00A91FC74}"/>
              </a:ext>
            </a:extLst>
          </p:cNvPr>
          <p:cNvSpPr txBox="1"/>
          <p:nvPr/>
        </p:nvSpPr>
        <p:spPr>
          <a:xfrm flipH="1">
            <a:off x="1524000" y="5353058"/>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Apontar</a:t>
            </a:r>
          </a:p>
        </p:txBody>
      </p:sp>
      <p:sp>
        <p:nvSpPr>
          <p:cNvPr id="7" name="CaixaDeTexto 6">
            <a:extLst>
              <a:ext uri="{FF2B5EF4-FFF2-40B4-BE49-F238E27FC236}">
                <a16:creationId xmlns:a16="http://schemas.microsoft.com/office/drawing/2014/main" id="{3DFE4032-01A8-97CB-3C34-2F936739DED0}"/>
              </a:ext>
            </a:extLst>
          </p:cNvPr>
          <p:cNvSpPr txBox="1"/>
          <p:nvPr/>
        </p:nvSpPr>
        <p:spPr>
          <a:xfrm flipH="1">
            <a:off x="1524000" y="6368721"/>
            <a:ext cx="5638800" cy="1938992"/>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a tendência judaizante predominante entre os primeiros cristãos</a:t>
            </a:r>
          </a:p>
        </p:txBody>
      </p:sp>
      <p:sp>
        <p:nvSpPr>
          <p:cNvPr id="8" name="CaixaDeTexto 7">
            <a:extLst>
              <a:ext uri="{FF2B5EF4-FFF2-40B4-BE49-F238E27FC236}">
                <a16:creationId xmlns:a16="http://schemas.microsoft.com/office/drawing/2014/main" id="{C24FCEFB-1EB5-268C-985C-B7FF7C11AC92}"/>
              </a:ext>
            </a:extLst>
          </p:cNvPr>
          <p:cNvSpPr txBox="1"/>
          <p:nvPr/>
        </p:nvSpPr>
        <p:spPr>
          <a:xfrm flipH="1">
            <a:off x="3124200" y="9001214"/>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9" name="CaixaDeTexto 8">
            <a:extLst>
              <a:ext uri="{FF2B5EF4-FFF2-40B4-BE49-F238E27FC236}">
                <a16:creationId xmlns:a16="http://schemas.microsoft.com/office/drawing/2014/main" id="{1B8B5DF4-6241-BA74-E264-9C981965105B}"/>
              </a:ext>
            </a:extLst>
          </p:cNvPr>
          <p:cNvSpPr txBox="1"/>
          <p:nvPr/>
        </p:nvSpPr>
        <p:spPr>
          <a:xfrm flipH="1">
            <a:off x="1676400" y="15035171"/>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Apresentar</a:t>
            </a:r>
          </a:p>
        </p:txBody>
      </p:sp>
      <p:sp>
        <p:nvSpPr>
          <p:cNvPr id="10" name="CaixaDeTexto 9">
            <a:extLst>
              <a:ext uri="{FF2B5EF4-FFF2-40B4-BE49-F238E27FC236}">
                <a16:creationId xmlns:a16="http://schemas.microsoft.com/office/drawing/2014/main" id="{6674D607-7803-0933-415E-B38AFAFFC001}"/>
              </a:ext>
            </a:extLst>
          </p:cNvPr>
          <p:cNvSpPr txBox="1"/>
          <p:nvPr/>
        </p:nvSpPr>
        <p:spPr>
          <a:xfrm flipH="1">
            <a:off x="1676400" y="16050834"/>
            <a:ext cx="5638800" cy="1323439"/>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conceito de Apologética Cristã</a:t>
            </a:r>
          </a:p>
        </p:txBody>
      </p:sp>
    </p:spTree>
    <p:extLst>
      <p:ext uri="{BB962C8B-B14F-4D97-AF65-F5344CB8AC3E}">
        <p14:creationId xmlns:p14="http://schemas.microsoft.com/office/powerpoint/2010/main" val="326820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32A00C7-805F-AA64-8519-F855126CA10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D6A05A2-935C-60DB-D258-55786B20B088}"/>
              </a:ext>
            </a:extLst>
          </p:cNvPr>
          <p:cNvSpPr/>
          <p:nvPr/>
        </p:nvSpPr>
        <p:spPr>
          <a:xfrm>
            <a:off x="0" y="-28575"/>
            <a:ext cx="18288000" cy="10344150"/>
          </a:xfrm>
          <a:prstGeom prst="rect">
            <a:avLst/>
          </a:prstGeom>
          <a:gradFill flip="none" rotWithShape="1">
            <a:gsLst>
              <a:gs pos="0">
                <a:schemeClr val="tx1">
                  <a:alpha val="0"/>
                </a:schemeClr>
              </a:gs>
              <a:gs pos="80000">
                <a:schemeClr val="tx1">
                  <a:alpha val="9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useBgFill="1">
        <p:nvSpPr>
          <p:cNvPr id="5" name="Forma Livre: Forma 4">
            <a:extLst>
              <a:ext uri="{FF2B5EF4-FFF2-40B4-BE49-F238E27FC236}">
                <a16:creationId xmlns:a16="http://schemas.microsoft.com/office/drawing/2014/main" id="{9D9DB49F-DF3E-8045-96DE-DA38DEB29FB0}"/>
              </a:ext>
            </a:extLst>
          </p:cNvPr>
          <p:cNvSpPr/>
          <p:nvPr/>
        </p:nvSpPr>
        <p:spPr>
          <a:xfrm rot="8100000">
            <a:off x="8601839" y="-3113809"/>
            <a:ext cx="16514968" cy="16514619"/>
          </a:xfrm>
          <a:custGeom>
            <a:avLst/>
            <a:gdLst>
              <a:gd name="connsiteX0" fmla="*/ 7534143 w 10051814"/>
              <a:gd name="connsiteY0" fmla="*/ 5160218 h 10051602"/>
              <a:gd name="connsiteX1" fmla="*/ 10051814 w 10051814"/>
              <a:gd name="connsiteY1" fmla="*/ 5160218 h 10051602"/>
              <a:gd name="connsiteX2" fmla="*/ 10048964 w 10051814"/>
              <a:gd name="connsiteY2" fmla="*/ 5276565 h 10051602"/>
              <a:gd name="connsiteX3" fmla="*/ 5284709 w 10051814"/>
              <a:gd name="connsiteY3" fmla="*/ 10048457 h 10051602"/>
              <a:gd name="connsiteX4" fmla="*/ 5160324 w 10051814"/>
              <a:gd name="connsiteY4" fmla="*/ 10051602 h 10051602"/>
              <a:gd name="connsiteX5" fmla="*/ 5160324 w 10051814"/>
              <a:gd name="connsiteY5" fmla="*/ 7533614 h 10051602"/>
              <a:gd name="connsiteX6" fmla="*/ 5283010 w 10051814"/>
              <a:gd name="connsiteY6" fmla="*/ 7527419 h 10051602"/>
              <a:gd name="connsiteX7" fmla="*/ 7529085 w 10051814"/>
              <a:gd name="connsiteY7" fmla="*/ 5267040 h 10051602"/>
              <a:gd name="connsiteX8" fmla="*/ 0 w 10051814"/>
              <a:gd name="connsiteY8" fmla="*/ 5160218 h 10051602"/>
              <a:gd name="connsiteX9" fmla="*/ 2517672 w 10051814"/>
              <a:gd name="connsiteY9" fmla="*/ 5160218 h 10051602"/>
              <a:gd name="connsiteX10" fmla="*/ 2522729 w 10051814"/>
              <a:gd name="connsiteY10" fmla="*/ 5267040 h 10051602"/>
              <a:gd name="connsiteX11" fmla="*/ 4768804 w 10051814"/>
              <a:gd name="connsiteY11" fmla="*/ 7527419 h 10051602"/>
              <a:gd name="connsiteX12" fmla="*/ 4891490 w 10051814"/>
              <a:gd name="connsiteY12" fmla="*/ 7533614 h 10051602"/>
              <a:gd name="connsiteX13" fmla="*/ 4891490 w 10051814"/>
              <a:gd name="connsiteY13" fmla="*/ 10051602 h 10051602"/>
              <a:gd name="connsiteX14" fmla="*/ 4767105 w 10051814"/>
              <a:gd name="connsiteY14" fmla="*/ 10048457 h 10051602"/>
              <a:gd name="connsiteX15" fmla="*/ 2850 w 10051814"/>
              <a:gd name="connsiteY15" fmla="*/ 5276565 h 10051602"/>
              <a:gd name="connsiteX16" fmla="*/ 5160324 w 10051814"/>
              <a:gd name="connsiteY16" fmla="*/ 0 h 10051602"/>
              <a:gd name="connsiteX17" fmla="*/ 5284709 w 10051814"/>
              <a:gd name="connsiteY17" fmla="*/ 3145 h 10051602"/>
              <a:gd name="connsiteX18" fmla="*/ 10048964 w 10051814"/>
              <a:gd name="connsiteY18" fmla="*/ 4775037 h 10051602"/>
              <a:gd name="connsiteX19" fmla="*/ 10051814 w 10051814"/>
              <a:gd name="connsiteY19" fmla="*/ 4891384 h 10051602"/>
              <a:gd name="connsiteX20" fmla="*/ 7534143 w 10051814"/>
              <a:gd name="connsiteY20" fmla="*/ 4891384 h 10051602"/>
              <a:gd name="connsiteX21" fmla="*/ 7529085 w 10051814"/>
              <a:gd name="connsiteY21" fmla="*/ 4784563 h 10051602"/>
              <a:gd name="connsiteX22" fmla="*/ 5283010 w 10051814"/>
              <a:gd name="connsiteY22" fmla="*/ 2524184 h 10051602"/>
              <a:gd name="connsiteX23" fmla="*/ 5160324 w 10051814"/>
              <a:gd name="connsiteY23" fmla="*/ 2517989 h 10051602"/>
              <a:gd name="connsiteX24" fmla="*/ 4891490 w 10051814"/>
              <a:gd name="connsiteY24" fmla="*/ 0 h 10051602"/>
              <a:gd name="connsiteX25" fmla="*/ 4891490 w 10051814"/>
              <a:gd name="connsiteY25" fmla="*/ 2517989 h 10051602"/>
              <a:gd name="connsiteX26" fmla="*/ 4768804 w 10051814"/>
              <a:gd name="connsiteY26" fmla="*/ 2524184 h 10051602"/>
              <a:gd name="connsiteX27" fmla="*/ 2522729 w 10051814"/>
              <a:gd name="connsiteY27" fmla="*/ 4784563 h 10051602"/>
              <a:gd name="connsiteX28" fmla="*/ 2517672 w 10051814"/>
              <a:gd name="connsiteY28" fmla="*/ 4891384 h 10051602"/>
              <a:gd name="connsiteX29" fmla="*/ 0 w 10051814"/>
              <a:gd name="connsiteY29" fmla="*/ 4891384 h 10051602"/>
              <a:gd name="connsiteX30" fmla="*/ 2850 w 10051814"/>
              <a:gd name="connsiteY30" fmla="*/ 4775037 h 10051602"/>
              <a:gd name="connsiteX31" fmla="*/ 4767105 w 10051814"/>
              <a:gd name="connsiteY31" fmla="*/ 3145 h 100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1814" h="10051602">
                <a:moveTo>
                  <a:pt x="7534143" y="5160218"/>
                </a:moveTo>
                <a:lnTo>
                  <a:pt x="10051814" y="5160218"/>
                </a:lnTo>
                <a:lnTo>
                  <a:pt x="10048964" y="5276565"/>
                </a:lnTo>
                <a:cubicBezTo>
                  <a:pt x="9922506" y="7851864"/>
                  <a:pt x="7858946" y="9917968"/>
                  <a:pt x="5284709" y="10048457"/>
                </a:cubicBezTo>
                <a:lnTo>
                  <a:pt x="5160324" y="10051602"/>
                </a:lnTo>
                <a:lnTo>
                  <a:pt x="5160324" y="7533614"/>
                </a:lnTo>
                <a:lnTo>
                  <a:pt x="5283010" y="7527419"/>
                </a:lnTo>
                <a:cubicBezTo>
                  <a:pt x="6471762" y="7406694"/>
                  <a:pt x="7415732" y="6457956"/>
                  <a:pt x="7529085" y="5267040"/>
                </a:cubicBezTo>
                <a:close/>
                <a:moveTo>
                  <a:pt x="0" y="5160218"/>
                </a:moveTo>
                <a:lnTo>
                  <a:pt x="2517672" y="5160218"/>
                </a:lnTo>
                <a:lnTo>
                  <a:pt x="2522729" y="5267040"/>
                </a:lnTo>
                <a:cubicBezTo>
                  <a:pt x="2636082" y="6457956"/>
                  <a:pt x="3580053" y="7406694"/>
                  <a:pt x="4768804" y="7527419"/>
                </a:cubicBezTo>
                <a:lnTo>
                  <a:pt x="4891490" y="7533614"/>
                </a:lnTo>
                <a:lnTo>
                  <a:pt x="4891490" y="10051602"/>
                </a:lnTo>
                <a:lnTo>
                  <a:pt x="4767105" y="10048457"/>
                </a:lnTo>
                <a:cubicBezTo>
                  <a:pt x="2192868" y="9917968"/>
                  <a:pt x="129309" y="7851864"/>
                  <a:pt x="2850" y="5276565"/>
                </a:cubicBezTo>
                <a:close/>
                <a:moveTo>
                  <a:pt x="5160324" y="0"/>
                </a:moveTo>
                <a:lnTo>
                  <a:pt x="5284709" y="3145"/>
                </a:lnTo>
                <a:cubicBezTo>
                  <a:pt x="7858946" y="133634"/>
                  <a:pt x="9922506" y="2199739"/>
                  <a:pt x="10048964" y="4775037"/>
                </a:cubicBezTo>
                <a:lnTo>
                  <a:pt x="10051814" y="4891384"/>
                </a:lnTo>
                <a:lnTo>
                  <a:pt x="7534143" y="4891384"/>
                </a:lnTo>
                <a:lnTo>
                  <a:pt x="7529085" y="4784563"/>
                </a:lnTo>
                <a:cubicBezTo>
                  <a:pt x="7415732" y="3593646"/>
                  <a:pt x="6471762" y="2644908"/>
                  <a:pt x="5283010" y="2524184"/>
                </a:cubicBezTo>
                <a:lnTo>
                  <a:pt x="5160324" y="2517989"/>
                </a:lnTo>
                <a:close/>
                <a:moveTo>
                  <a:pt x="4891490" y="0"/>
                </a:moveTo>
                <a:lnTo>
                  <a:pt x="4891490" y="2517989"/>
                </a:lnTo>
                <a:lnTo>
                  <a:pt x="4768804" y="2524184"/>
                </a:lnTo>
                <a:cubicBezTo>
                  <a:pt x="3580053" y="2644908"/>
                  <a:pt x="2636082" y="3593646"/>
                  <a:pt x="2522729" y="4784563"/>
                </a:cubicBezTo>
                <a:lnTo>
                  <a:pt x="2517672" y="4891384"/>
                </a:lnTo>
                <a:lnTo>
                  <a:pt x="0" y="4891384"/>
                </a:lnTo>
                <a:lnTo>
                  <a:pt x="2850" y="4775037"/>
                </a:lnTo>
                <a:cubicBezTo>
                  <a:pt x="129309" y="2199739"/>
                  <a:pt x="2192868" y="133634"/>
                  <a:pt x="4767105" y="3145"/>
                </a:cubicBezTo>
                <a:close/>
              </a:path>
            </a:pathLst>
          </a:custGeom>
          <a:ln>
            <a:noFill/>
          </a:ln>
          <a:effectLst>
            <a:outerShdw blurRad="254000" sx="102000" sy="102000" algn="ctr"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solidFill>
                <a:schemeClr val="tx1"/>
              </a:solidFill>
            </a:endParaRPr>
          </a:p>
        </p:txBody>
      </p:sp>
      <p:sp>
        <p:nvSpPr>
          <p:cNvPr id="2" name="CaixaDeTexto 1">
            <a:extLst>
              <a:ext uri="{FF2B5EF4-FFF2-40B4-BE49-F238E27FC236}">
                <a16:creationId xmlns:a16="http://schemas.microsoft.com/office/drawing/2014/main" id="{9F2BEA48-6837-365E-8908-FBD064E86FCE}"/>
              </a:ext>
            </a:extLst>
          </p:cNvPr>
          <p:cNvSpPr txBox="1"/>
          <p:nvPr/>
        </p:nvSpPr>
        <p:spPr>
          <a:xfrm flipH="1">
            <a:off x="4495800" y="-447586"/>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2</a:t>
            </a:r>
          </a:p>
        </p:txBody>
      </p:sp>
      <p:sp>
        <p:nvSpPr>
          <p:cNvPr id="4" name="CaixaDeTexto 3">
            <a:extLst>
              <a:ext uri="{FF2B5EF4-FFF2-40B4-BE49-F238E27FC236}">
                <a16:creationId xmlns:a16="http://schemas.microsoft.com/office/drawing/2014/main" id="{B446601E-F382-67CA-E6CE-2F938E1345BD}"/>
              </a:ext>
            </a:extLst>
          </p:cNvPr>
          <p:cNvSpPr txBox="1"/>
          <p:nvPr/>
        </p:nvSpPr>
        <p:spPr>
          <a:xfrm flipH="1">
            <a:off x="1143000" y="5230892"/>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Elencar</a:t>
            </a:r>
          </a:p>
        </p:txBody>
      </p:sp>
      <p:sp>
        <p:nvSpPr>
          <p:cNvPr id="6" name="CaixaDeTexto 5">
            <a:extLst>
              <a:ext uri="{FF2B5EF4-FFF2-40B4-BE49-F238E27FC236}">
                <a16:creationId xmlns:a16="http://schemas.microsoft.com/office/drawing/2014/main" id="{4301BD59-78F7-167B-D152-51EDD72FD9CC}"/>
              </a:ext>
            </a:extLst>
          </p:cNvPr>
          <p:cNvSpPr txBox="1"/>
          <p:nvPr/>
        </p:nvSpPr>
        <p:spPr>
          <a:xfrm flipH="1">
            <a:off x="1143000" y="6246555"/>
            <a:ext cx="6858000" cy="2554545"/>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as pressões sofridas pelos apóstolos por parte dos judaizantes que se opunham ao Evangelho da graça</a:t>
            </a:r>
          </a:p>
        </p:txBody>
      </p:sp>
      <p:sp>
        <p:nvSpPr>
          <p:cNvPr id="7" name="CaixaDeTexto 6">
            <a:extLst>
              <a:ext uri="{FF2B5EF4-FFF2-40B4-BE49-F238E27FC236}">
                <a16:creationId xmlns:a16="http://schemas.microsoft.com/office/drawing/2014/main" id="{AB5FBB87-E276-DAA6-60E7-6F7D9B680A60}"/>
              </a:ext>
            </a:extLst>
          </p:cNvPr>
          <p:cNvSpPr txBox="1"/>
          <p:nvPr/>
        </p:nvSpPr>
        <p:spPr>
          <a:xfrm flipH="1">
            <a:off x="3124200" y="8944056"/>
            <a:ext cx="1828800" cy="9248686"/>
          </a:xfrm>
          <a:prstGeom prst="rect">
            <a:avLst/>
          </a:prstGeom>
          <a:noFill/>
          <a:effectLst/>
        </p:spPr>
        <p:txBody>
          <a:bodyPr wrap="square" rtlCol="0">
            <a:spAutoFit/>
          </a:bodyPr>
          <a:lstStyle/>
          <a:p>
            <a:pPr algn="ctr"/>
            <a:r>
              <a:rPr lang="pt-BR" sz="59500" b="1" dirty="0">
                <a:solidFill>
                  <a:schemeClr val="bg1">
                    <a:lumMod val="95000"/>
                    <a:alpha val="28000"/>
                  </a:schemeClr>
                </a:solidFill>
                <a:latin typeface="Arial" panose="020B0604020202020204" pitchFamily="34" charset="0"/>
                <a:cs typeface="Arial" panose="020B0604020202020204" pitchFamily="34" charset="0"/>
              </a:rPr>
              <a:t>3</a:t>
            </a:r>
          </a:p>
        </p:txBody>
      </p:sp>
      <p:sp>
        <p:nvSpPr>
          <p:cNvPr id="8" name="CaixaDeTexto 7">
            <a:extLst>
              <a:ext uri="{FF2B5EF4-FFF2-40B4-BE49-F238E27FC236}">
                <a16:creationId xmlns:a16="http://schemas.microsoft.com/office/drawing/2014/main" id="{504C2D35-8838-3E63-4F7C-D329B5F42748}"/>
              </a:ext>
            </a:extLst>
          </p:cNvPr>
          <p:cNvSpPr txBox="1"/>
          <p:nvPr/>
        </p:nvSpPr>
        <p:spPr>
          <a:xfrm flipH="1">
            <a:off x="1676400" y="14978013"/>
            <a:ext cx="4724400" cy="1015663"/>
          </a:xfrm>
          <a:prstGeom prst="rect">
            <a:avLst/>
          </a:prstGeom>
          <a:noFill/>
          <a:effectLst/>
        </p:spPr>
        <p:txBody>
          <a:bodyPr wrap="square" rtlCol="0">
            <a:spAutoFit/>
          </a:bodyPr>
          <a:lstStyle/>
          <a:p>
            <a:r>
              <a:rPr lang="pt-BR" sz="6000" b="1" dirty="0">
                <a:solidFill>
                  <a:schemeClr val="bg1">
                    <a:lumMod val="95000"/>
                  </a:schemeClr>
                </a:solidFill>
                <a:latin typeface="Arial" panose="020B0604020202020204" pitchFamily="34" charset="0"/>
                <a:cs typeface="Arial" panose="020B0604020202020204" pitchFamily="34" charset="0"/>
              </a:rPr>
              <a:t>Definir</a:t>
            </a:r>
          </a:p>
        </p:txBody>
      </p:sp>
      <p:sp>
        <p:nvSpPr>
          <p:cNvPr id="9" name="CaixaDeTexto 8">
            <a:extLst>
              <a:ext uri="{FF2B5EF4-FFF2-40B4-BE49-F238E27FC236}">
                <a16:creationId xmlns:a16="http://schemas.microsoft.com/office/drawing/2014/main" id="{5AD153EF-F70E-BCB1-F616-29EBE807EF67}"/>
              </a:ext>
            </a:extLst>
          </p:cNvPr>
          <p:cNvSpPr txBox="1"/>
          <p:nvPr/>
        </p:nvSpPr>
        <p:spPr>
          <a:xfrm flipH="1">
            <a:off x="1676400" y="15993676"/>
            <a:ext cx="5638800" cy="707886"/>
          </a:xfrm>
          <a:prstGeom prst="rect">
            <a:avLst/>
          </a:prstGeom>
          <a:noFill/>
          <a:effectLst/>
        </p:spPr>
        <p:txBody>
          <a:bodyPr wrap="square" rtlCol="0">
            <a:spAutoFit/>
          </a:bodyPr>
          <a:lstStyle/>
          <a:p>
            <a:r>
              <a:rPr lang="pt-BR" sz="4000" dirty="0">
                <a:solidFill>
                  <a:schemeClr val="bg1">
                    <a:lumMod val="95000"/>
                  </a:schemeClr>
                </a:solidFill>
                <a:latin typeface="Arial" panose="020B0604020202020204" pitchFamily="34" charset="0"/>
                <a:cs typeface="Arial" panose="020B0604020202020204" pitchFamily="34" charset="0"/>
              </a:rPr>
              <a:t>o que são as heresias</a:t>
            </a:r>
          </a:p>
        </p:txBody>
      </p:sp>
    </p:spTree>
    <p:extLst>
      <p:ext uri="{BB962C8B-B14F-4D97-AF65-F5344CB8AC3E}">
        <p14:creationId xmlns:p14="http://schemas.microsoft.com/office/powerpoint/2010/main" val="3992246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5574</TotalTime>
  <Words>753</Words>
  <Application>Microsoft Office PowerPoint</Application>
  <PresentationFormat>Personalizar</PresentationFormat>
  <Paragraphs>81</Paragraphs>
  <Slides>20</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20</vt:i4>
      </vt:variant>
    </vt:vector>
  </HeadingPairs>
  <TitlesOfParts>
    <vt:vector size="23" baseType="lpstr">
      <vt:lpstr>Calibri</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Somos Cristãos</dc:title>
  <dc:creator>Henrique Nascimento</dc:creator>
  <cp:lastModifiedBy>HERBETH LINS</cp:lastModifiedBy>
  <cp:revision>129</cp:revision>
  <dcterms:created xsi:type="dcterms:W3CDTF">2006-08-16T00:00:00Z</dcterms:created>
  <dcterms:modified xsi:type="dcterms:W3CDTF">2025-01-06T20:12:35Z</dcterms:modified>
  <dc:identifier>DAFjsyPzqZA</dc:identifier>
</cp:coreProperties>
</file>