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400" r:id="rId2"/>
    <p:sldId id="605" r:id="rId3"/>
    <p:sldId id="587" r:id="rId4"/>
    <p:sldId id="582" r:id="rId5"/>
    <p:sldId id="348" r:id="rId6"/>
    <p:sldId id="585" r:id="rId7"/>
    <p:sldId id="590" r:id="rId8"/>
    <p:sldId id="591" r:id="rId9"/>
    <p:sldId id="592" r:id="rId10"/>
    <p:sldId id="418" r:id="rId11"/>
    <p:sldId id="635" r:id="rId12"/>
    <p:sldId id="636" r:id="rId13"/>
    <p:sldId id="638" r:id="rId14"/>
    <p:sldId id="639" r:id="rId15"/>
    <p:sldId id="287" r:id="rId16"/>
    <p:sldId id="444" r:id="rId17"/>
    <p:sldId id="320" r:id="rId18"/>
    <p:sldId id="321" r:id="rId19"/>
  </p:sldIdLst>
  <p:sldSz cx="18288000" cy="10287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2610"/>
    <a:srgbClr val="1C230F"/>
    <a:srgbClr val="1F0B0B"/>
    <a:srgbClr val="413223"/>
    <a:srgbClr val="AB855F"/>
    <a:srgbClr val="142311"/>
    <a:srgbClr val="2E0000"/>
    <a:srgbClr val="0C1314"/>
    <a:srgbClr val="C9C86C"/>
    <a:srgbClr val="1F3D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22" autoAdjust="0"/>
  </p:normalViewPr>
  <p:slideViewPr>
    <p:cSldViewPr>
      <p:cViewPr varScale="1">
        <p:scale>
          <a:sx n="72" d="100"/>
          <a:sy n="72" d="100"/>
        </p:scale>
        <p:origin x="61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gif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gif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gif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tângulo 34">
            <a:extLst>
              <a:ext uri="{FF2B5EF4-FFF2-40B4-BE49-F238E27FC236}">
                <a16:creationId xmlns:a16="http://schemas.microsoft.com/office/drawing/2014/main" id="{4B243F9E-EAE9-0DA6-A136-84D093DD01AA}"/>
              </a:ext>
            </a:extLst>
          </p:cNvPr>
          <p:cNvSpPr/>
          <p:nvPr/>
        </p:nvSpPr>
        <p:spPr>
          <a:xfrm>
            <a:off x="-1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4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AF9329FF-5F3C-4E9D-9C00-ACAC79D37BEB}"/>
              </a:ext>
            </a:extLst>
          </p:cNvPr>
          <p:cNvSpPr txBox="1"/>
          <p:nvPr/>
        </p:nvSpPr>
        <p:spPr>
          <a:xfrm>
            <a:off x="2177411" y="7253439"/>
            <a:ext cx="4458157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 de Janeiro de 2025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FF92AA-9E29-4A1D-9296-C43198AE591A}"/>
              </a:ext>
            </a:extLst>
          </p:cNvPr>
          <p:cNvSpPr txBox="1"/>
          <p:nvPr/>
        </p:nvSpPr>
        <p:spPr>
          <a:xfrm>
            <a:off x="2177411" y="7927821"/>
            <a:ext cx="3695711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1º trimestre 2025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26FB5CE0-4227-455C-ADAA-489A01F0B43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228" y="7469112"/>
            <a:ext cx="914400" cy="914400"/>
          </a:xfrm>
          <a:prstGeom prst="rect">
            <a:avLst/>
          </a:prstGeom>
        </p:spPr>
      </p:pic>
      <p:sp>
        <p:nvSpPr>
          <p:cNvPr id="21" name="TextBox 22">
            <a:extLst>
              <a:ext uri="{FF2B5EF4-FFF2-40B4-BE49-F238E27FC236}">
                <a16:creationId xmlns:a16="http://schemas.microsoft.com/office/drawing/2014/main" id="{8C0F2B0D-4EBC-4CD7-B625-E6417D30D3B7}"/>
              </a:ext>
            </a:extLst>
          </p:cNvPr>
          <p:cNvSpPr txBox="1"/>
          <p:nvPr/>
        </p:nvSpPr>
        <p:spPr>
          <a:xfrm>
            <a:off x="1127797" y="2360323"/>
            <a:ext cx="2971800" cy="777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48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LIÇÃO 04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622CF0F4-8614-4272-ABD7-01CC58C070C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2630" y="2324100"/>
            <a:ext cx="836307" cy="836307"/>
          </a:xfrm>
          <a:prstGeom prst="rect">
            <a:avLst/>
          </a:prstGeom>
        </p:spPr>
      </p:pic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44B742BA-864F-DF4D-073F-2CA13E894ED2}"/>
              </a:ext>
            </a:extLst>
          </p:cNvPr>
          <p:cNvSpPr/>
          <p:nvPr/>
        </p:nvSpPr>
        <p:spPr>
          <a:xfrm rot="20193565">
            <a:off x="9390428" y="1084694"/>
            <a:ext cx="8391239" cy="8117612"/>
          </a:xfrm>
          <a:prstGeom prst="roundRect">
            <a:avLst/>
          </a:prstGeom>
          <a:noFill/>
          <a:ln w="317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102BB31-EEBA-786A-1D44-E7AB52CF25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36" r="14636"/>
          <a:stretch/>
        </p:blipFill>
        <p:spPr>
          <a:xfrm rot="175471" flipH="1">
            <a:off x="9390428" y="1084694"/>
            <a:ext cx="8391239" cy="8117612"/>
          </a:xfrm>
          <a:custGeom>
            <a:avLst/>
            <a:gdLst>
              <a:gd name="connsiteX0" fmla="*/ 1352962 w 8391239"/>
              <a:gd name="connsiteY0" fmla="*/ 0 h 8117612"/>
              <a:gd name="connsiteX1" fmla="*/ 7038277 w 8391239"/>
              <a:gd name="connsiteY1" fmla="*/ 0 h 8117612"/>
              <a:gd name="connsiteX2" fmla="*/ 8391239 w 8391239"/>
              <a:gd name="connsiteY2" fmla="*/ 1352962 h 8117612"/>
              <a:gd name="connsiteX3" fmla="*/ 8391239 w 8391239"/>
              <a:gd name="connsiteY3" fmla="*/ 6764650 h 8117612"/>
              <a:gd name="connsiteX4" fmla="*/ 7038277 w 8391239"/>
              <a:gd name="connsiteY4" fmla="*/ 8117612 h 8117612"/>
              <a:gd name="connsiteX5" fmla="*/ 1352962 w 8391239"/>
              <a:gd name="connsiteY5" fmla="*/ 8117612 h 8117612"/>
              <a:gd name="connsiteX6" fmla="*/ 0 w 8391239"/>
              <a:gd name="connsiteY6" fmla="*/ 6764650 h 8117612"/>
              <a:gd name="connsiteX7" fmla="*/ 0 w 8391239"/>
              <a:gd name="connsiteY7" fmla="*/ 1352962 h 8117612"/>
              <a:gd name="connsiteX8" fmla="*/ 1352962 w 8391239"/>
              <a:gd name="connsiteY8" fmla="*/ 0 h 8117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91239" h="8117612">
                <a:moveTo>
                  <a:pt x="1352962" y="0"/>
                </a:moveTo>
                <a:lnTo>
                  <a:pt x="7038277" y="0"/>
                </a:lnTo>
                <a:cubicBezTo>
                  <a:pt x="7785497" y="0"/>
                  <a:pt x="8391239" y="605742"/>
                  <a:pt x="8391239" y="1352962"/>
                </a:cubicBezTo>
                <a:lnTo>
                  <a:pt x="8391239" y="6764650"/>
                </a:lnTo>
                <a:cubicBezTo>
                  <a:pt x="8391239" y="7511870"/>
                  <a:pt x="7785497" y="8117612"/>
                  <a:pt x="7038277" y="8117612"/>
                </a:cubicBezTo>
                <a:lnTo>
                  <a:pt x="1352962" y="8117612"/>
                </a:lnTo>
                <a:cubicBezTo>
                  <a:pt x="605742" y="8117612"/>
                  <a:pt x="0" y="7511870"/>
                  <a:pt x="0" y="6764650"/>
                </a:cubicBezTo>
                <a:lnTo>
                  <a:pt x="0" y="1352962"/>
                </a:lnTo>
                <a:cubicBezTo>
                  <a:pt x="0" y="605742"/>
                  <a:pt x="605742" y="0"/>
                  <a:pt x="1352962" y="0"/>
                </a:cubicBezTo>
                <a:close/>
              </a:path>
            </a:pathLst>
          </a:cu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990600" y="3446173"/>
            <a:ext cx="10134600" cy="32316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6800" b="1" dirty="0">
                <a:gradFill flip="none" rotWithShape="1">
                  <a:gsLst>
                    <a:gs pos="1000">
                      <a:schemeClr val="bg2">
                        <a:lumMod val="90000"/>
                      </a:schemeClr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AUTENTICIDADE CONTRA A PARCIALIDADE</a:t>
            </a:r>
          </a:p>
        </p:txBody>
      </p:sp>
    </p:spTree>
    <p:extLst>
      <p:ext uri="{BB962C8B-B14F-4D97-AF65-F5344CB8AC3E}">
        <p14:creationId xmlns:p14="http://schemas.microsoft.com/office/powerpoint/2010/main" val="346810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21" grpId="0"/>
      <p:bldP spid="2" grpId="0" animBg="1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>
            <a:extLst>
              <a:ext uri="{FF2B5EF4-FFF2-40B4-BE49-F238E27FC236}">
                <a16:creationId xmlns:a16="http://schemas.microsoft.com/office/drawing/2014/main" id="{36D35991-8A7D-8D6A-3955-390E28FC78F9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9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79DCEF5-D229-DFB4-E939-7BA1B903CE4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2405" y="4062658"/>
            <a:ext cx="1612463" cy="1612463"/>
          </a:xfrm>
          <a:prstGeom prst="rect">
            <a:avLst/>
          </a:prstGeom>
        </p:spPr>
      </p:pic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15104FC1-CB42-87D5-BF7C-99C4E4119630}"/>
              </a:ext>
            </a:extLst>
          </p:cNvPr>
          <p:cNvSpPr/>
          <p:nvPr/>
        </p:nvSpPr>
        <p:spPr>
          <a:xfrm rot="20193565">
            <a:off x="9390428" y="1084694"/>
            <a:ext cx="8391239" cy="8117612"/>
          </a:xfrm>
          <a:prstGeom prst="roundRect">
            <a:avLst/>
          </a:prstGeom>
          <a:noFill/>
          <a:ln w="31750">
            <a:solidFill>
              <a:srgbClr val="AB855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B96AF378-9945-D220-09C6-561B7EDDEFB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144" r="15144"/>
          <a:stretch/>
        </p:blipFill>
        <p:spPr>
          <a:xfrm rot="21424529">
            <a:off x="9390428" y="1084694"/>
            <a:ext cx="8391239" cy="8117612"/>
          </a:xfrm>
          <a:custGeom>
            <a:avLst/>
            <a:gdLst>
              <a:gd name="connsiteX0" fmla="*/ 1352962 w 8391239"/>
              <a:gd name="connsiteY0" fmla="*/ 0 h 8117612"/>
              <a:gd name="connsiteX1" fmla="*/ 7038277 w 8391239"/>
              <a:gd name="connsiteY1" fmla="*/ 0 h 8117612"/>
              <a:gd name="connsiteX2" fmla="*/ 8391239 w 8391239"/>
              <a:gd name="connsiteY2" fmla="*/ 1352962 h 8117612"/>
              <a:gd name="connsiteX3" fmla="*/ 8391239 w 8391239"/>
              <a:gd name="connsiteY3" fmla="*/ 6764650 h 8117612"/>
              <a:gd name="connsiteX4" fmla="*/ 7038277 w 8391239"/>
              <a:gd name="connsiteY4" fmla="*/ 8117612 h 8117612"/>
              <a:gd name="connsiteX5" fmla="*/ 1352962 w 8391239"/>
              <a:gd name="connsiteY5" fmla="*/ 8117612 h 8117612"/>
              <a:gd name="connsiteX6" fmla="*/ 0 w 8391239"/>
              <a:gd name="connsiteY6" fmla="*/ 6764650 h 8117612"/>
              <a:gd name="connsiteX7" fmla="*/ 0 w 8391239"/>
              <a:gd name="connsiteY7" fmla="*/ 1352962 h 8117612"/>
              <a:gd name="connsiteX8" fmla="*/ 1352962 w 8391239"/>
              <a:gd name="connsiteY8" fmla="*/ 0 h 8117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91239" h="8117612">
                <a:moveTo>
                  <a:pt x="1352962" y="0"/>
                </a:moveTo>
                <a:lnTo>
                  <a:pt x="7038277" y="0"/>
                </a:lnTo>
                <a:cubicBezTo>
                  <a:pt x="7785497" y="0"/>
                  <a:pt x="8391239" y="605742"/>
                  <a:pt x="8391239" y="1352962"/>
                </a:cubicBezTo>
                <a:lnTo>
                  <a:pt x="8391239" y="6764650"/>
                </a:lnTo>
                <a:cubicBezTo>
                  <a:pt x="8391239" y="7511870"/>
                  <a:pt x="7785497" y="8117612"/>
                  <a:pt x="7038277" y="8117612"/>
                </a:cubicBezTo>
                <a:lnTo>
                  <a:pt x="1352962" y="8117612"/>
                </a:lnTo>
                <a:cubicBezTo>
                  <a:pt x="605742" y="8117612"/>
                  <a:pt x="0" y="7511870"/>
                  <a:pt x="0" y="6764650"/>
                </a:cubicBezTo>
                <a:lnTo>
                  <a:pt x="0" y="1352962"/>
                </a:lnTo>
                <a:cubicBezTo>
                  <a:pt x="0" y="605742"/>
                  <a:pt x="605742" y="0"/>
                  <a:pt x="1352962" y="0"/>
                </a:cubicBezTo>
                <a:close/>
              </a:path>
            </a:pathLst>
          </a:cu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FAB3F82A-082D-4AB3-A962-3DF13F27BD58}"/>
              </a:ext>
            </a:extLst>
          </p:cNvPr>
          <p:cNvSpPr txBox="1"/>
          <p:nvPr/>
        </p:nvSpPr>
        <p:spPr>
          <a:xfrm>
            <a:off x="4267200" y="266700"/>
            <a:ext cx="1612463" cy="74789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/>
            <a:r>
              <a:rPr lang="pt-BR" sz="48000" b="1" dirty="0">
                <a:solidFill>
                  <a:schemeClr val="bg1">
                    <a:lumMod val="95000"/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1174305" y="5815403"/>
            <a:ext cx="7207695" cy="34163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7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PROIBIÇÃO DA ACEPCÃO DE PESSOA</a:t>
            </a:r>
          </a:p>
        </p:txBody>
      </p:sp>
    </p:spTree>
    <p:extLst>
      <p:ext uri="{BB962C8B-B14F-4D97-AF65-F5344CB8AC3E}">
        <p14:creationId xmlns:p14="http://schemas.microsoft.com/office/powerpoint/2010/main" val="372298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6" presetClass="entr" presetSubtype="4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4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884F7C-3341-B96E-19FD-C90D77096A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23F0CB91-30D7-1EF0-33E5-84F51F43C2F6}"/>
              </a:ext>
            </a:extLst>
          </p:cNvPr>
          <p:cNvSpPr/>
          <p:nvPr/>
        </p:nvSpPr>
        <p:spPr>
          <a:xfrm>
            <a:off x="0" y="466105"/>
            <a:ext cx="11125200" cy="729043"/>
          </a:xfrm>
          <a:prstGeom prst="rect">
            <a:avLst/>
          </a:prstGeom>
          <a:solidFill>
            <a:srgbClr val="4132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466300DD-397B-CFC4-5259-1991687A9E14}"/>
              </a:ext>
            </a:extLst>
          </p:cNvPr>
          <p:cNvSpPr/>
          <p:nvPr/>
        </p:nvSpPr>
        <p:spPr>
          <a:xfrm>
            <a:off x="0" y="419100"/>
            <a:ext cx="11125200" cy="7290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70144710-1836-26C0-2FD6-11FCDE8855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41" r="40741"/>
          <a:stretch/>
        </p:blipFill>
        <p:spPr>
          <a:xfrm>
            <a:off x="8839200" y="0"/>
            <a:ext cx="12039600" cy="10287000"/>
          </a:xfrm>
          <a:custGeom>
            <a:avLst/>
            <a:gdLst>
              <a:gd name="connsiteX0" fmla="*/ 2407920 w 12039600"/>
              <a:gd name="connsiteY0" fmla="*/ 0 h 10287000"/>
              <a:gd name="connsiteX1" fmla="*/ 12039600 w 12039600"/>
              <a:gd name="connsiteY1" fmla="*/ 0 h 10287000"/>
              <a:gd name="connsiteX2" fmla="*/ 9631680 w 12039600"/>
              <a:gd name="connsiteY2" fmla="*/ 10287000 h 10287000"/>
              <a:gd name="connsiteX3" fmla="*/ 0 w 120396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39600" h="10287000">
                <a:moveTo>
                  <a:pt x="2407920" y="0"/>
                </a:moveTo>
                <a:lnTo>
                  <a:pt x="12039600" y="0"/>
                </a:lnTo>
                <a:lnTo>
                  <a:pt x="9631680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29" name="TextBox 9">
            <a:extLst>
              <a:ext uri="{FF2B5EF4-FFF2-40B4-BE49-F238E27FC236}">
                <a16:creationId xmlns:a16="http://schemas.microsoft.com/office/drawing/2014/main" id="{B3F890E4-DB50-3EC8-05EB-B22CD325513F}"/>
              </a:ext>
            </a:extLst>
          </p:cNvPr>
          <p:cNvSpPr txBox="1"/>
          <p:nvPr/>
        </p:nvSpPr>
        <p:spPr>
          <a:xfrm>
            <a:off x="152401" y="571500"/>
            <a:ext cx="10363199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400" dirty="0">
                <a:solidFill>
                  <a:srgbClr val="4132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A PROIBIÇÃO DA ACEPCÃO DE PESSOA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268B1676-B5B9-24DE-FADB-AF17A16E0D8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7878" y="1654778"/>
            <a:ext cx="1050322" cy="1050322"/>
          </a:xfrm>
          <a:prstGeom prst="rect">
            <a:avLst/>
          </a:prstGeom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F1F2143C-A0AC-1559-8AB5-CEC8EF397F56}"/>
              </a:ext>
            </a:extLst>
          </p:cNvPr>
          <p:cNvSpPr txBox="1"/>
          <p:nvPr/>
        </p:nvSpPr>
        <p:spPr>
          <a:xfrm>
            <a:off x="838200" y="1661492"/>
            <a:ext cx="6605209" cy="92333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6000" b="1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1. O mandamento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937E83A8-DF45-72EC-4E56-083ED512F7A2}"/>
              </a:ext>
            </a:extLst>
          </p:cNvPr>
          <p:cNvSpPr txBox="1"/>
          <p:nvPr/>
        </p:nvSpPr>
        <p:spPr>
          <a:xfrm>
            <a:off x="838201" y="2745581"/>
            <a:ext cx="8229600" cy="73866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texto de Tiago 2.1 nos exorta a não fazermos distinção entre as pessoas: "Meus irmãos, não tenhais a fé de nosso Senhor Jesus Cristo, Senhor da glória, em acepção de pessoas.“ O termo grego para acepção é </a:t>
            </a:r>
            <a:r>
              <a:rPr lang="pt-BR" sz="4000" dirty="0" err="1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prosõpolépsía</a:t>
            </a:r>
            <a:r>
              <a:rPr lang="pt-BR" sz="4000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. Esse termo se refere às pessoas que, erroneamente, consideram ser mais importantes aqueles que são ricos, famosos ou influentes na sociedade.</a:t>
            </a:r>
          </a:p>
        </p:txBody>
      </p:sp>
    </p:spTree>
    <p:extLst>
      <p:ext uri="{BB962C8B-B14F-4D97-AF65-F5344CB8AC3E}">
        <p14:creationId xmlns:p14="http://schemas.microsoft.com/office/powerpoint/2010/main" val="32036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0" grpId="0" animBg="1"/>
      <p:bldP spid="29" grpId="0"/>
      <p:bldP spid="20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608958-B5CE-A38F-C76E-ECAF98F196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FF4AA69D-F436-BDD5-F047-8420AA2AFCE5}"/>
              </a:ext>
            </a:extLst>
          </p:cNvPr>
          <p:cNvSpPr/>
          <p:nvPr/>
        </p:nvSpPr>
        <p:spPr>
          <a:xfrm>
            <a:off x="0" y="466105"/>
            <a:ext cx="11125200" cy="729043"/>
          </a:xfrm>
          <a:prstGeom prst="rect">
            <a:avLst/>
          </a:prstGeom>
          <a:solidFill>
            <a:srgbClr val="4132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D2FAF9F3-28B4-FDE2-F89D-DFC0B202953F}"/>
              </a:ext>
            </a:extLst>
          </p:cNvPr>
          <p:cNvSpPr/>
          <p:nvPr/>
        </p:nvSpPr>
        <p:spPr>
          <a:xfrm>
            <a:off x="0" y="419100"/>
            <a:ext cx="11125200" cy="7290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781C774C-22BE-9A75-CF51-C548E04F51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7" r="19415"/>
          <a:stretch/>
        </p:blipFill>
        <p:spPr>
          <a:xfrm>
            <a:off x="8839200" y="0"/>
            <a:ext cx="12039600" cy="10287000"/>
          </a:xfrm>
          <a:custGeom>
            <a:avLst/>
            <a:gdLst>
              <a:gd name="connsiteX0" fmla="*/ 2407920 w 12039600"/>
              <a:gd name="connsiteY0" fmla="*/ 0 h 10287000"/>
              <a:gd name="connsiteX1" fmla="*/ 12039600 w 12039600"/>
              <a:gd name="connsiteY1" fmla="*/ 0 h 10287000"/>
              <a:gd name="connsiteX2" fmla="*/ 9631680 w 12039600"/>
              <a:gd name="connsiteY2" fmla="*/ 10287000 h 10287000"/>
              <a:gd name="connsiteX3" fmla="*/ 0 w 120396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39600" h="10287000">
                <a:moveTo>
                  <a:pt x="2407920" y="0"/>
                </a:moveTo>
                <a:lnTo>
                  <a:pt x="12039600" y="0"/>
                </a:lnTo>
                <a:lnTo>
                  <a:pt x="9631680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29" name="TextBox 9">
            <a:extLst>
              <a:ext uri="{FF2B5EF4-FFF2-40B4-BE49-F238E27FC236}">
                <a16:creationId xmlns:a16="http://schemas.microsoft.com/office/drawing/2014/main" id="{A12436F3-0526-3479-9BD7-9E4671545046}"/>
              </a:ext>
            </a:extLst>
          </p:cNvPr>
          <p:cNvSpPr txBox="1"/>
          <p:nvPr/>
        </p:nvSpPr>
        <p:spPr>
          <a:xfrm>
            <a:off x="152401" y="571500"/>
            <a:ext cx="10363199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400" dirty="0">
                <a:solidFill>
                  <a:srgbClr val="4132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A PROIBIÇÃO DA ACEPCÃO DE PESSOA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2E10DB77-8FC3-0193-D9A6-3A1AAE35C9F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9000" y="3482008"/>
            <a:ext cx="1050322" cy="1050322"/>
          </a:xfrm>
          <a:prstGeom prst="rect">
            <a:avLst/>
          </a:prstGeom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004F65BE-87D4-3A93-346B-67A6CF53A6F6}"/>
              </a:ext>
            </a:extLst>
          </p:cNvPr>
          <p:cNvSpPr txBox="1"/>
          <p:nvPr/>
        </p:nvSpPr>
        <p:spPr>
          <a:xfrm>
            <a:off x="838200" y="1485900"/>
            <a:ext cx="8229600" cy="276998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6000" b="1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2. Tratamento injusto não deve existir entre os santos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7C441405-E30C-5076-EE8A-3A1C6914C3A8}"/>
              </a:ext>
            </a:extLst>
          </p:cNvPr>
          <p:cNvSpPr txBox="1"/>
          <p:nvPr/>
        </p:nvSpPr>
        <p:spPr>
          <a:xfrm>
            <a:off x="838200" y="4321019"/>
            <a:ext cx="8229600" cy="60939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600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Tiago exorta a respeito do tratamento diferenciado que era dado aos ricos </a:t>
            </a:r>
          </a:p>
          <a:p>
            <a:r>
              <a:rPr lang="pt-BR" sz="3600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3600" dirty="0" err="1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Tg</a:t>
            </a:r>
            <a:r>
              <a:rPr lang="pt-BR" sz="3600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 2.2-4). Ele critica a distinção feita pelos irmãos em relação à aparência pessoal e ao status social, pois tais atitudes vão contra os ensinamentos das Sagradas Escrituras. A Palavra de Deus deixa claro que a acepção de pessoas é incompatível com a fé </a:t>
            </a:r>
          </a:p>
          <a:p>
            <a:r>
              <a:rPr lang="pt-BR" sz="3600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cristã.</a:t>
            </a:r>
          </a:p>
          <a:p>
            <a:endParaRPr lang="pt-BR" sz="3600" dirty="0">
              <a:gradFill flip="none" rotWithShape="1">
                <a:gsLst>
                  <a:gs pos="100000">
                    <a:srgbClr val="AB855F"/>
                  </a:gs>
                  <a:gs pos="0">
                    <a:srgbClr val="413223"/>
                  </a:gs>
                </a:gsLst>
                <a:lin ang="0" scaled="0"/>
                <a:tileRect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28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0" grpId="0" animBg="1"/>
      <p:bldP spid="29" grpId="0"/>
      <p:bldP spid="20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1F464E-3F2F-5BA8-9441-F551761E6C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76ECCDE8-D2FB-9717-1F8B-D77E79D510A6}"/>
              </a:ext>
            </a:extLst>
          </p:cNvPr>
          <p:cNvSpPr/>
          <p:nvPr/>
        </p:nvSpPr>
        <p:spPr>
          <a:xfrm>
            <a:off x="0" y="1250727"/>
            <a:ext cx="11125200" cy="729043"/>
          </a:xfrm>
          <a:prstGeom prst="rect">
            <a:avLst/>
          </a:prstGeom>
          <a:solidFill>
            <a:srgbClr val="4132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0AAC7ABC-112D-99D6-A025-240CE27313AD}"/>
              </a:ext>
            </a:extLst>
          </p:cNvPr>
          <p:cNvSpPr/>
          <p:nvPr/>
        </p:nvSpPr>
        <p:spPr>
          <a:xfrm>
            <a:off x="0" y="1203722"/>
            <a:ext cx="11125200" cy="7290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4DDC8212-773F-02D7-6E94-C4EC8323C61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19" r="10919"/>
          <a:stretch/>
        </p:blipFill>
        <p:spPr>
          <a:xfrm>
            <a:off x="8839200" y="0"/>
            <a:ext cx="12039600" cy="10287000"/>
          </a:xfrm>
          <a:custGeom>
            <a:avLst/>
            <a:gdLst>
              <a:gd name="connsiteX0" fmla="*/ 2407920 w 12039600"/>
              <a:gd name="connsiteY0" fmla="*/ 0 h 10287000"/>
              <a:gd name="connsiteX1" fmla="*/ 12039600 w 12039600"/>
              <a:gd name="connsiteY1" fmla="*/ 0 h 10287000"/>
              <a:gd name="connsiteX2" fmla="*/ 9631680 w 12039600"/>
              <a:gd name="connsiteY2" fmla="*/ 10287000 h 10287000"/>
              <a:gd name="connsiteX3" fmla="*/ 0 w 120396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39600" h="10287000">
                <a:moveTo>
                  <a:pt x="2407920" y="0"/>
                </a:moveTo>
                <a:lnTo>
                  <a:pt x="12039600" y="0"/>
                </a:lnTo>
                <a:lnTo>
                  <a:pt x="9631680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29" name="TextBox 9">
            <a:extLst>
              <a:ext uri="{FF2B5EF4-FFF2-40B4-BE49-F238E27FC236}">
                <a16:creationId xmlns:a16="http://schemas.microsoft.com/office/drawing/2014/main" id="{86A3CE74-D436-6F27-3074-7143D8EB3A70}"/>
              </a:ext>
            </a:extLst>
          </p:cNvPr>
          <p:cNvSpPr txBox="1"/>
          <p:nvPr/>
        </p:nvSpPr>
        <p:spPr>
          <a:xfrm>
            <a:off x="152401" y="1356122"/>
            <a:ext cx="10363199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400" dirty="0">
                <a:solidFill>
                  <a:srgbClr val="4132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A PROIBIÇÃO DA ACEPCÃO DE PESSOA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614A33CF-3F75-52DF-833F-84A0DF8D92F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3878" y="2363200"/>
            <a:ext cx="1050322" cy="1050322"/>
          </a:xfrm>
          <a:prstGeom prst="rect">
            <a:avLst/>
          </a:prstGeom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16741DC9-275E-8673-63F4-BACDEA8A8DC3}"/>
              </a:ext>
            </a:extLst>
          </p:cNvPr>
          <p:cNvSpPr txBox="1"/>
          <p:nvPr/>
        </p:nvSpPr>
        <p:spPr>
          <a:xfrm>
            <a:off x="838200" y="2446114"/>
            <a:ext cx="4953000" cy="92333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6000" b="1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3. “A lei real”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DCEDA263-EC20-AE1F-47F3-F163E753679C}"/>
              </a:ext>
            </a:extLst>
          </p:cNvPr>
          <p:cNvSpPr txBox="1"/>
          <p:nvPr/>
        </p:nvSpPr>
        <p:spPr>
          <a:xfrm>
            <a:off x="838200" y="3489722"/>
            <a:ext cx="7451121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fontAlgn="base"/>
            <a:r>
              <a:rPr lang="pt-BR" sz="4000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Em Tiago 2.8, ele menciona a "lei real" encontrada nas Escrituras. O que seria essa</a:t>
            </a:r>
          </a:p>
          <a:p>
            <a:pPr fontAlgn="base"/>
            <a:r>
              <a:rPr lang="pt-BR" sz="4000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"lei real"? É amar a Deus sobre todas as coisas e ao nosso próximo (</a:t>
            </a:r>
            <a:r>
              <a:rPr lang="pt-BR" sz="4000" dirty="0" err="1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Mt</a:t>
            </a:r>
            <a:r>
              <a:rPr lang="pt-BR" sz="4000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 22.37-38).</a:t>
            </a:r>
          </a:p>
          <a:p>
            <a:pPr fontAlgn="base"/>
            <a:r>
              <a:rPr lang="pt-BR" sz="4000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Este é um dos princípios centrais do Cristianismo que deve governar nossas ações. </a:t>
            </a:r>
          </a:p>
        </p:txBody>
      </p:sp>
    </p:spTree>
    <p:extLst>
      <p:ext uri="{BB962C8B-B14F-4D97-AF65-F5344CB8AC3E}">
        <p14:creationId xmlns:p14="http://schemas.microsoft.com/office/powerpoint/2010/main" val="2160675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0" grpId="0" animBg="1"/>
      <p:bldP spid="29" grpId="0"/>
      <p:bldP spid="20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C519CA-7DFB-CE8E-0CD3-79D08E0FEA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92E5AE52-61F7-7441-57D7-BC3AF4DD861E}"/>
              </a:ext>
            </a:extLst>
          </p:cNvPr>
          <p:cNvSpPr/>
          <p:nvPr/>
        </p:nvSpPr>
        <p:spPr>
          <a:xfrm>
            <a:off x="0" y="1403127"/>
            <a:ext cx="11125200" cy="729043"/>
          </a:xfrm>
          <a:prstGeom prst="rect">
            <a:avLst/>
          </a:prstGeom>
          <a:solidFill>
            <a:srgbClr val="4132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B9269924-6170-BFCE-9FF0-79787DEF5935}"/>
              </a:ext>
            </a:extLst>
          </p:cNvPr>
          <p:cNvSpPr/>
          <p:nvPr/>
        </p:nvSpPr>
        <p:spPr>
          <a:xfrm>
            <a:off x="0" y="1356122"/>
            <a:ext cx="11125200" cy="7290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955F101C-95F8-18D7-7D5B-1F19496224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2857" r="7064"/>
          <a:stretch/>
        </p:blipFill>
        <p:spPr>
          <a:xfrm>
            <a:off x="8839200" y="0"/>
            <a:ext cx="12039600" cy="10287000"/>
          </a:xfrm>
          <a:custGeom>
            <a:avLst/>
            <a:gdLst>
              <a:gd name="connsiteX0" fmla="*/ 2407920 w 12039600"/>
              <a:gd name="connsiteY0" fmla="*/ 0 h 10287000"/>
              <a:gd name="connsiteX1" fmla="*/ 12039600 w 12039600"/>
              <a:gd name="connsiteY1" fmla="*/ 0 h 10287000"/>
              <a:gd name="connsiteX2" fmla="*/ 9631680 w 12039600"/>
              <a:gd name="connsiteY2" fmla="*/ 10287000 h 10287000"/>
              <a:gd name="connsiteX3" fmla="*/ 0 w 120396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39600" h="10287000">
                <a:moveTo>
                  <a:pt x="2407920" y="0"/>
                </a:moveTo>
                <a:lnTo>
                  <a:pt x="12039600" y="0"/>
                </a:lnTo>
                <a:lnTo>
                  <a:pt x="9631680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29" name="TextBox 9">
            <a:extLst>
              <a:ext uri="{FF2B5EF4-FFF2-40B4-BE49-F238E27FC236}">
                <a16:creationId xmlns:a16="http://schemas.microsoft.com/office/drawing/2014/main" id="{24C2845A-3839-20B0-21F6-FCD9D681E66F}"/>
              </a:ext>
            </a:extLst>
          </p:cNvPr>
          <p:cNvSpPr txBox="1"/>
          <p:nvPr/>
        </p:nvSpPr>
        <p:spPr>
          <a:xfrm>
            <a:off x="152401" y="1508522"/>
            <a:ext cx="10363199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400" dirty="0">
                <a:solidFill>
                  <a:srgbClr val="4132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A PROIBIÇÃO DA ACEPCÃO DE PESSOA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FA0DA287-7E37-CD65-35F1-16325E6B6F4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3878" y="2515600"/>
            <a:ext cx="1050322" cy="1050322"/>
          </a:xfrm>
          <a:prstGeom prst="rect">
            <a:avLst/>
          </a:prstGeom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BCA6EB7C-1857-82DA-1D9E-E0542933F5BB}"/>
              </a:ext>
            </a:extLst>
          </p:cNvPr>
          <p:cNvSpPr txBox="1"/>
          <p:nvPr/>
        </p:nvSpPr>
        <p:spPr>
          <a:xfrm>
            <a:off x="838200" y="2598514"/>
            <a:ext cx="4953000" cy="92333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6000" b="1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3. “A lei real”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D5B1E63E-1301-5371-9CD8-FF1FAE5F3248}"/>
              </a:ext>
            </a:extLst>
          </p:cNvPr>
          <p:cNvSpPr txBox="1"/>
          <p:nvPr/>
        </p:nvSpPr>
        <p:spPr>
          <a:xfrm>
            <a:off x="838200" y="3642122"/>
            <a:ext cx="7451121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fontAlgn="base"/>
            <a:r>
              <a:rPr lang="pt-BR" sz="4000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É importante ressaltar que acolher e valorizar o indivíduo não significa acolher o pecado, as práticas contrárias à Palavra de Deus.</a:t>
            </a:r>
          </a:p>
          <a:p>
            <a:pPr fontAlgn="base"/>
            <a:r>
              <a:rPr lang="pt-BR" sz="4000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Não podemos confundir não fazer acepção de pessoas com o apoio ao erro, as práticas contrárias aos preceitos divinos.</a:t>
            </a:r>
          </a:p>
        </p:txBody>
      </p:sp>
    </p:spTree>
    <p:extLst>
      <p:ext uri="{BB962C8B-B14F-4D97-AF65-F5344CB8AC3E}">
        <p14:creationId xmlns:p14="http://schemas.microsoft.com/office/powerpoint/2010/main" val="2845928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0" grpId="0" animBg="1"/>
      <p:bldP spid="29" grpId="0"/>
      <p:bldP spid="20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65411A0-32A7-4EA2-A057-7629F6C03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-6240"/>
            <a:ext cx="18276920" cy="1029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53054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30067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48605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4"/>
            <a:ext cx="18265841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3018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150775-A13E-7508-A2C1-708D57AF4C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>
            <a:extLst>
              <a:ext uri="{FF2B5EF4-FFF2-40B4-BE49-F238E27FC236}">
                <a16:creationId xmlns:a16="http://schemas.microsoft.com/office/drawing/2014/main" id="{8F775513-13B8-E896-08C3-206909541AC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34" b="7834"/>
          <a:stretch/>
        </p:blipFill>
        <p:spPr>
          <a:xfrm flipH="1">
            <a:off x="0" y="-1"/>
            <a:ext cx="18288000" cy="10287001"/>
          </a:xfrm>
          <a:prstGeom prst="rect">
            <a:avLst/>
          </a:prstGeom>
        </p:spPr>
      </p:pic>
      <p:sp>
        <p:nvSpPr>
          <p:cNvPr id="25" name="Retângulo 24">
            <a:extLst>
              <a:ext uri="{FF2B5EF4-FFF2-40B4-BE49-F238E27FC236}">
                <a16:creationId xmlns:a16="http://schemas.microsoft.com/office/drawing/2014/main" id="{15858E7A-0076-A834-62C9-BE7044C6DBFB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9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AF0B2378-AC3F-49AD-8288-C2BC8C345BB1}"/>
              </a:ext>
            </a:extLst>
          </p:cNvPr>
          <p:cNvSpPr/>
          <p:nvPr/>
        </p:nvSpPr>
        <p:spPr>
          <a:xfrm rot="2643821">
            <a:off x="7020016" y="9657821"/>
            <a:ext cx="3173499" cy="3525300"/>
          </a:xfrm>
          <a:prstGeom prst="rect">
            <a:avLst/>
          </a:prstGeom>
          <a:solidFill>
            <a:srgbClr val="1F3D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F73FFD8C-AAFD-4B30-E992-6C3C1C98B27D}"/>
              </a:ext>
            </a:extLst>
          </p:cNvPr>
          <p:cNvSpPr/>
          <p:nvPr/>
        </p:nvSpPr>
        <p:spPr>
          <a:xfrm rot="2723966">
            <a:off x="6252212" y="-1842058"/>
            <a:ext cx="5838851" cy="4224206"/>
          </a:xfrm>
          <a:prstGeom prst="rect">
            <a:avLst/>
          </a:prstGeom>
          <a:solidFill>
            <a:srgbClr val="530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62680990-21CD-D487-F21D-46EA500AF73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9262" r="-4144"/>
          <a:stretch/>
        </p:blipFill>
        <p:spPr>
          <a:xfrm>
            <a:off x="8534687" y="0"/>
            <a:ext cx="9760569" cy="10287000"/>
          </a:xfrm>
          <a:custGeom>
            <a:avLst/>
            <a:gdLst>
              <a:gd name="connsiteX0" fmla="*/ 6525323 w 9760569"/>
              <a:gd name="connsiteY0" fmla="*/ 2679152 h 10287000"/>
              <a:gd name="connsiteX1" fmla="*/ 9760569 w 9760569"/>
              <a:gd name="connsiteY1" fmla="*/ 5914399 h 10287000"/>
              <a:gd name="connsiteX2" fmla="*/ 5387969 w 9760569"/>
              <a:gd name="connsiteY2" fmla="*/ 10287000 h 10287000"/>
              <a:gd name="connsiteX3" fmla="*/ 1082525 w 9760569"/>
              <a:gd name="connsiteY3" fmla="*/ 10287000 h 10287000"/>
              <a:gd name="connsiteX4" fmla="*/ 0 w 9760569"/>
              <a:gd name="connsiteY4" fmla="*/ 9204475 h 10287000"/>
              <a:gd name="connsiteX5" fmla="*/ 2703171 w 9760569"/>
              <a:gd name="connsiteY5" fmla="*/ 0 h 10287000"/>
              <a:gd name="connsiteX6" fmla="*/ 3815361 w 9760569"/>
              <a:gd name="connsiteY6" fmla="*/ 0 h 10287000"/>
              <a:gd name="connsiteX7" fmla="*/ 6494514 w 9760569"/>
              <a:gd name="connsiteY7" fmla="*/ 2679152 h 10287000"/>
              <a:gd name="connsiteX8" fmla="*/ 3259266 w 9760569"/>
              <a:gd name="connsiteY8" fmla="*/ 5914400 h 10287000"/>
              <a:gd name="connsiteX9" fmla="*/ 24019 w 9760569"/>
              <a:gd name="connsiteY9" fmla="*/ 2679152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60569" h="10287000">
                <a:moveTo>
                  <a:pt x="6525323" y="2679152"/>
                </a:moveTo>
                <a:lnTo>
                  <a:pt x="9760569" y="5914399"/>
                </a:lnTo>
                <a:lnTo>
                  <a:pt x="5387969" y="10287000"/>
                </a:lnTo>
                <a:lnTo>
                  <a:pt x="1082525" y="10287000"/>
                </a:lnTo>
                <a:lnTo>
                  <a:pt x="0" y="9204475"/>
                </a:lnTo>
                <a:close/>
                <a:moveTo>
                  <a:pt x="2703171" y="0"/>
                </a:moveTo>
                <a:lnTo>
                  <a:pt x="3815361" y="0"/>
                </a:lnTo>
                <a:lnTo>
                  <a:pt x="6494514" y="2679152"/>
                </a:lnTo>
                <a:lnTo>
                  <a:pt x="3259266" y="5914400"/>
                </a:lnTo>
                <a:lnTo>
                  <a:pt x="24019" y="2679152"/>
                </a:lnTo>
                <a:close/>
              </a:path>
            </a:pathLst>
          </a:cu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19AF5286-904C-656A-D71F-684206BDEA6B}"/>
              </a:ext>
            </a:extLst>
          </p:cNvPr>
          <p:cNvSpPr txBox="1"/>
          <p:nvPr/>
        </p:nvSpPr>
        <p:spPr>
          <a:xfrm>
            <a:off x="990601" y="3888917"/>
            <a:ext cx="7958687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PRINCIPAL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0209B4A6-03C6-0107-018B-8E7390AF7F35}"/>
              </a:ext>
            </a:extLst>
          </p:cNvPr>
          <p:cNvSpPr txBox="1"/>
          <p:nvPr/>
        </p:nvSpPr>
        <p:spPr>
          <a:xfrm>
            <a:off x="990601" y="4961724"/>
            <a:ext cx="7806287" cy="35086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"Pois o SENHOR, vosso Deus, é o Deus dos deuses e o Senhor dos senhores, o Deus grande, poderoso e terrível, que não faz acepção de pessoas, nem aceita recompensas." (</a:t>
            </a:r>
            <a:r>
              <a:rPr lang="pt-BR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Dt</a:t>
            </a:r>
            <a:r>
              <a:rPr lang="pt-BR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10.17)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50BC7075-F1DB-FDEE-119D-AB22BE0A5CA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600" y="1485900"/>
            <a:ext cx="2269673" cy="226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892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10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DCDCA1-159E-5DAA-75B3-7F88F16E6E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>
            <a:extLst>
              <a:ext uri="{FF2B5EF4-FFF2-40B4-BE49-F238E27FC236}">
                <a16:creationId xmlns:a16="http://schemas.microsoft.com/office/drawing/2014/main" id="{F52DFF8B-D284-A3F9-152F-1382F408D1B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39" b="7739"/>
          <a:stretch/>
        </p:blipFill>
        <p:spPr>
          <a:xfrm flipH="1">
            <a:off x="0" y="-1"/>
            <a:ext cx="18288000" cy="10287001"/>
          </a:xfrm>
          <a:prstGeom prst="rect">
            <a:avLst/>
          </a:prstGeom>
        </p:spPr>
      </p:pic>
      <p:sp>
        <p:nvSpPr>
          <p:cNvPr id="25" name="Retângulo 24">
            <a:extLst>
              <a:ext uri="{FF2B5EF4-FFF2-40B4-BE49-F238E27FC236}">
                <a16:creationId xmlns:a16="http://schemas.microsoft.com/office/drawing/2014/main" id="{E3DDF31F-D9B9-B147-5677-8B8754C8E521}"/>
              </a:ext>
            </a:extLst>
          </p:cNvPr>
          <p:cNvSpPr/>
          <p:nvPr/>
        </p:nvSpPr>
        <p:spPr>
          <a:xfrm flipH="1"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9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D7AC81A9-90A9-1348-C6AC-528DFACCFCC4}"/>
              </a:ext>
            </a:extLst>
          </p:cNvPr>
          <p:cNvSpPr/>
          <p:nvPr/>
        </p:nvSpPr>
        <p:spPr>
          <a:xfrm rot="18956179" flipH="1">
            <a:off x="8077458" y="9648300"/>
            <a:ext cx="3173499" cy="3525300"/>
          </a:xfrm>
          <a:prstGeom prst="rect">
            <a:avLst/>
          </a:prstGeom>
          <a:solidFill>
            <a:srgbClr val="C9C86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3A66F3A0-695A-FF78-D032-193794AC61C4}"/>
              </a:ext>
            </a:extLst>
          </p:cNvPr>
          <p:cNvSpPr/>
          <p:nvPr/>
        </p:nvSpPr>
        <p:spPr>
          <a:xfrm rot="18876034" flipH="1">
            <a:off x="6441461" y="-1754847"/>
            <a:ext cx="5220234" cy="4224206"/>
          </a:xfrm>
          <a:prstGeom prst="rect">
            <a:avLst/>
          </a:prstGeom>
          <a:solidFill>
            <a:srgbClr val="1F3D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771E95FC-3B9C-971B-D7A5-A703C3FB5A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504" t="2508" r="12526" b="2508"/>
          <a:stretch/>
        </p:blipFill>
        <p:spPr>
          <a:xfrm flipH="1">
            <a:off x="0" y="0"/>
            <a:ext cx="9760569" cy="10287000"/>
          </a:xfrm>
          <a:custGeom>
            <a:avLst/>
            <a:gdLst>
              <a:gd name="connsiteX0" fmla="*/ 6525323 w 9760569"/>
              <a:gd name="connsiteY0" fmla="*/ 2679152 h 10287000"/>
              <a:gd name="connsiteX1" fmla="*/ 9760569 w 9760569"/>
              <a:gd name="connsiteY1" fmla="*/ 5914399 h 10287000"/>
              <a:gd name="connsiteX2" fmla="*/ 5387969 w 9760569"/>
              <a:gd name="connsiteY2" fmla="*/ 10287000 h 10287000"/>
              <a:gd name="connsiteX3" fmla="*/ 1082525 w 9760569"/>
              <a:gd name="connsiteY3" fmla="*/ 10287000 h 10287000"/>
              <a:gd name="connsiteX4" fmla="*/ 0 w 9760569"/>
              <a:gd name="connsiteY4" fmla="*/ 9204475 h 10287000"/>
              <a:gd name="connsiteX5" fmla="*/ 2703171 w 9760569"/>
              <a:gd name="connsiteY5" fmla="*/ 0 h 10287000"/>
              <a:gd name="connsiteX6" fmla="*/ 3815361 w 9760569"/>
              <a:gd name="connsiteY6" fmla="*/ 0 h 10287000"/>
              <a:gd name="connsiteX7" fmla="*/ 6494514 w 9760569"/>
              <a:gd name="connsiteY7" fmla="*/ 2679152 h 10287000"/>
              <a:gd name="connsiteX8" fmla="*/ 3259266 w 9760569"/>
              <a:gd name="connsiteY8" fmla="*/ 5914400 h 10287000"/>
              <a:gd name="connsiteX9" fmla="*/ 24019 w 9760569"/>
              <a:gd name="connsiteY9" fmla="*/ 2679152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60569" h="10287000">
                <a:moveTo>
                  <a:pt x="6525323" y="2679152"/>
                </a:moveTo>
                <a:lnTo>
                  <a:pt x="9760569" y="5914399"/>
                </a:lnTo>
                <a:lnTo>
                  <a:pt x="5387969" y="10287000"/>
                </a:lnTo>
                <a:lnTo>
                  <a:pt x="1082525" y="10287000"/>
                </a:lnTo>
                <a:lnTo>
                  <a:pt x="0" y="9204475"/>
                </a:lnTo>
                <a:close/>
                <a:moveTo>
                  <a:pt x="2703171" y="0"/>
                </a:moveTo>
                <a:lnTo>
                  <a:pt x="3815361" y="0"/>
                </a:lnTo>
                <a:lnTo>
                  <a:pt x="6494514" y="2679152"/>
                </a:lnTo>
                <a:lnTo>
                  <a:pt x="3259266" y="5914400"/>
                </a:lnTo>
                <a:lnTo>
                  <a:pt x="24019" y="2679152"/>
                </a:lnTo>
                <a:close/>
              </a:path>
            </a:pathLst>
          </a:cu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7F428B03-D5A8-5553-ADE4-020D75C21A6A}"/>
              </a:ext>
            </a:extLst>
          </p:cNvPr>
          <p:cNvSpPr txBox="1"/>
          <p:nvPr/>
        </p:nvSpPr>
        <p:spPr>
          <a:xfrm>
            <a:off x="10217771" y="3385108"/>
            <a:ext cx="4869830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RESUMO DA LIÇÃO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1C929AD2-7887-119A-794E-DD9E2317BE08}"/>
              </a:ext>
            </a:extLst>
          </p:cNvPr>
          <p:cNvSpPr txBox="1"/>
          <p:nvPr/>
        </p:nvSpPr>
        <p:spPr>
          <a:xfrm>
            <a:off x="10217770" y="5553293"/>
            <a:ext cx="5715000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Deus não faz acepção de pessoas, por isso precisamos tratar todos com igualdade e amor.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547D61CC-597C-9D22-B80C-E00EF76180F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94327" y="3009900"/>
            <a:ext cx="2269673" cy="226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57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10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ângulo 24">
            <a:extLst>
              <a:ext uri="{FF2B5EF4-FFF2-40B4-BE49-F238E27FC236}">
                <a16:creationId xmlns:a16="http://schemas.microsoft.com/office/drawing/2014/main" id="{9BDAB325-FB15-EF5B-17C5-577631A6CD2B}"/>
              </a:ext>
            </a:extLst>
          </p:cNvPr>
          <p:cNvSpPr/>
          <p:nvPr/>
        </p:nvSpPr>
        <p:spPr>
          <a:xfrm flipH="1"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9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0" name="Group 3">
            <a:extLst>
              <a:ext uri="{FF2B5EF4-FFF2-40B4-BE49-F238E27FC236}">
                <a16:creationId xmlns:a16="http://schemas.microsoft.com/office/drawing/2014/main" id="{CB4842BD-BD3B-3387-A2BF-C3743A7DFD82}"/>
              </a:ext>
            </a:extLst>
          </p:cNvPr>
          <p:cNvGrpSpPr/>
          <p:nvPr/>
        </p:nvGrpSpPr>
        <p:grpSpPr>
          <a:xfrm>
            <a:off x="7162800" y="5965676"/>
            <a:ext cx="11125200" cy="1887629"/>
            <a:chOff x="0" y="0"/>
            <a:chExt cx="6862939" cy="3093494"/>
          </a:xfrm>
          <a:gradFill>
            <a:gsLst>
              <a:gs pos="0">
                <a:schemeClr val="bg1"/>
              </a:gs>
              <a:gs pos="100000">
                <a:schemeClr val="bg2"/>
              </a:gs>
            </a:gsLst>
            <a:lin ang="10800000" scaled="1"/>
          </a:gradFill>
        </p:grpSpPr>
        <p:sp>
          <p:nvSpPr>
            <p:cNvPr id="21" name="Freeform 4">
              <a:extLst>
                <a:ext uri="{FF2B5EF4-FFF2-40B4-BE49-F238E27FC236}">
                  <a16:creationId xmlns:a16="http://schemas.microsoft.com/office/drawing/2014/main" id="{5A15F824-F98C-803F-9334-9D7478EAC94F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22" name="TextBox 9">
            <a:extLst>
              <a:ext uri="{FF2B5EF4-FFF2-40B4-BE49-F238E27FC236}">
                <a16:creationId xmlns:a16="http://schemas.microsoft.com/office/drawing/2014/main" id="{651E53AE-9FD9-52ED-D933-42FAA7B5093C}"/>
              </a:ext>
            </a:extLst>
          </p:cNvPr>
          <p:cNvSpPr txBox="1"/>
          <p:nvPr/>
        </p:nvSpPr>
        <p:spPr>
          <a:xfrm>
            <a:off x="11270953" y="6438900"/>
            <a:ext cx="4959648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solidFill>
                  <a:srgbClr val="0C13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Tiago 2.1-13</a:t>
            </a:r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BC878065-94AA-2147-CCB3-C834910E1E4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876411" y="6372751"/>
            <a:ext cx="1213624" cy="1213624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8C2E1D6A-388D-9419-565C-9848A38FF2CA}"/>
              </a:ext>
            </a:extLst>
          </p:cNvPr>
          <p:cNvSpPr txBox="1"/>
          <p:nvPr/>
        </p:nvSpPr>
        <p:spPr>
          <a:xfrm flipH="1">
            <a:off x="10085666" y="1892974"/>
            <a:ext cx="7045578" cy="406265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1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BÍBLICO</a:t>
            </a:r>
          </a:p>
        </p:txBody>
      </p:sp>
      <p:pic>
        <p:nvPicPr>
          <p:cNvPr id="32" name="Imagem 31">
            <a:extLst>
              <a:ext uri="{FF2B5EF4-FFF2-40B4-BE49-F238E27FC236}">
                <a16:creationId xmlns:a16="http://schemas.microsoft.com/office/drawing/2014/main" id="{66944369-7504-F8AB-6273-F3800DE07F7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960" r="8592"/>
          <a:stretch/>
        </p:blipFill>
        <p:spPr>
          <a:xfrm flipH="1">
            <a:off x="-1891994" y="-762986"/>
            <a:ext cx="11887201" cy="11926286"/>
          </a:xfrm>
          <a:custGeom>
            <a:avLst/>
            <a:gdLst>
              <a:gd name="connsiteX0" fmla="*/ 2538036 w 10253287"/>
              <a:gd name="connsiteY0" fmla="*/ 0 h 10287000"/>
              <a:gd name="connsiteX1" fmla="*/ 10253287 w 10253287"/>
              <a:gd name="connsiteY1" fmla="*/ 0 h 10287000"/>
              <a:gd name="connsiteX2" fmla="*/ 7695746 w 10253287"/>
              <a:gd name="connsiteY2" fmla="*/ 10287000 h 10287000"/>
              <a:gd name="connsiteX3" fmla="*/ 0 w 10253287"/>
              <a:gd name="connsiteY3" fmla="*/ 10287000 h 10287000"/>
              <a:gd name="connsiteX4" fmla="*/ 0 w 10253287"/>
              <a:gd name="connsiteY4" fmla="*/ 10208545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53287" h="10287000">
                <a:moveTo>
                  <a:pt x="2538036" y="0"/>
                </a:moveTo>
                <a:lnTo>
                  <a:pt x="10253287" y="0"/>
                </a:lnTo>
                <a:lnTo>
                  <a:pt x="7695746" y="10287000"/>
                </a:lnTo>
                <a:lnTo>
                  <a:pt x="0" y="10287000"/>
                </a:lnTo>
                <a:lnTo>
                  <a:pt x="0" y="10208545"/>
                </a:lnTo>
                <a:close/>
              </a:path>
            </a:pathLst>
          </a:cu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16460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5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m 29">
            <a:extLst>
              <a:ext uri="{FF2B5EF4-FFF2-40B4-BE49-F238E27FC236}">
                <a16:creationId xmlns:a16="http://schemas.microsoft.com/office/drawing/2014/main" id="{31744BE7-E1AA-B726-DC1C-B2544C3060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63000" y="573000"/>
            <a:ext cx="9141001" cy="9141001"/>
          </a:xfrm>
          <a:custGeom>
            <a:avLst/>
            <a:gdLst>
              <a:gd name="connsiteX0" fmla="*/ 1150384 w 7467600"/>
              <a:gd name="connsiteY0" fmla="*/ 0 h 7467600"/>
              <a:gd name="connsiteX1" fmla="*/ 6222975 w 7467600"/>
              <a:gd name="connsiteY1" fmla="*/ 0 h 7467600"/>
              <a:gd name="connsiteX2" fmla="*/ 7467600 w 7467600"/>
              <a:gd name="connsiteY2" fmla="*/ 1244625 h 7467600"/>
              <a:gd name="connsiteX3" fmla="*/ 7467600 w 7467600"/>
              <a:gd name="connsiteY3" fmla="*/ 6317216 h 7467600"/>
              <a:gd name="connsiteX4" fmla="*/ 6317216 w 7467600"/>
              <a:gd name="connsiteY4" fmla="*/ 7467600 h 7467600"/>
              <a:gd name="connsiteX5" fmla="*/ 1244625 w 7467600"/>
              <a:gd name="connsiteY5" fmla="*/ 7467600 h 7467600"/>
              <a:gd name="connsiteX6" fmla="*/ 0 w 7467600"/>
              <a:gd name="connsiteY6" fmla="*/ 6222975 h 7467600"/>
              <a:gd name="connsiteX7" fmla="*/ 0 w 7467600"/>
              <a:gd name="connsiteY7" fmla="*/ 1150384 h 746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67600" h="7467600">
                <a:moveTo>
                  <a:pt x="1150384" y="0"/>
                </a:moveTo>
                <a:lnTo>
                  <a:pt x="6222975" y="0"/>
                </a:lnTo>
                <a:lnTo>
                  <a:pt x="7467600" y="1244625"/>
                </a:lnTo>
                <a:lnTo>
                  <a:pt x="7467600" y="6317216"/>
                </a:lnTo>
                <a:lnTo>
                  <a:pt x="6317216" y="7467600"/>
                </a:lnTo>
                <a:lnTo>
                  <a:pt x="1244625" y="7467600"/>
                </a:lnTo>
                <a:lnTo>
                  <a:pt x="0" y="6222975"/>
                </a:lnTo>
                <a:lnTo>
                  <a:pt x="0" y="1150384"/>
                </a:lnTo>
                <a:close/>
              </a:path>
            </a:pathLst>
          </a:custGeom>
          <a:effectLst>
            <a:softEdge rad="635000"/>
          </a:effectLst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AE98E3DE-D732-4E0E-9151-70941651E68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2200" y="6787235"/>
            <a:ext cx="2333743" cy="2333743"/>
          </a:xfrm>
          <a:prstGeom prst="rect">
            <a:avLst/>
          </a:prstGeom>
        </p:spPr>
      </p:pic>
      <p:sp>
        <p:nvSpPr>
          <p:cNvPr id="16" name="TextBox 10">
            <a:extLst>
              <a:ext uri="{FF2B5EF4-FFF2-40B4-BE49-F238E27FC236}">
                <a16:creationId xmlns:a16="http://schemas.microsoft.com/office/drawing/2014/main" id="{1028E4FF-6C66-4C41-B5D6-3E8566A38480}"/>
              </a:ext>
            </a:extLst>
          </p:cNvPr>
          <p:cNvSpPr txBox="1"/>
          <p:nvPr/>
        </p:nvSpPr>
        <p:spPr>
          <a:xfrm>
            <a:off x="762000" y="1196101"/>
            <a:ext cx="5811598" cy="1068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6600" b="1" dirty="0">
                <a:solidFill>
                  <a:srgbClr val="0C13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93EBBDF7-1106-47D5-AA2A-B07877DC7E80}"/>
              </a:ext>
            </a:extLst>
          </p:cNvPr>
          <p:cNvSpPr txBox="1"/>
          <p:nvPr/>
        </p:nvSpPr>
        <p:spPr>
          <a:xfrm>
            <a:off x="849949" y="2415540"/>
            <a:ext cx="6846251" cy="49859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600" dirty="0">
                <a:solidFill>
                  <a:srgbClr val="0C13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Carta de Tiago, encontramos um chamado à autenticidade na fé cristã, especialmente no que diz respeito ao tratamento das pessoas. O texto bíblico que estudaremos nesta lição nos ensina que não devemos tratar as pessoas com parcialidade, interesse ou preconceito.</a:t>
            </a:r>
          </a:p>
        </p:txBody>
      </p:sp>
    </p:spTree>
    <p:extLst>
      <p:ext uri="{BB962C8B-B14F-4D97-AF65-F5344CB8AC3E}">
        <p14:creationId xmlns:p14="http://schemas.microsoft.com/office/powerpoint/2010/main" val="69612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1"/>
            </a:gs>
            <a:gs pos="0">
              <a:schemeClr val="tx1">
                <a:alpha val="83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10">
            <a:extLst>
              <a:ext uri="{FF2B5EF4-FFF2-40B4-BE49-F238E27FC236}">
                <a16:creationId xmlns:a16="http://schemas.microsoft.com/office/drawing/2014/main" id="{88B84CC5-A771-041D-43F6-4EAA0C82B78E}"/>
              </a:ext>
            </a:extLst>
          </p:cNvPr>
          <p:cNvSpPr txBox="1"/>
          <p:nvPr/>
        </p:nvSpPr>
        <p:spPr>
          <a:xfrm>
            <a:off x="3924300" y="2805168"/>
            <a:ext cx="10439400" cy="4676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13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DA LIÇÃO</a:t>
            </a:r>
          </a:p>
        </p:txBody>
      </p:sp>
    </p:spTree>
    <p:extLst>
      <p:ext uri="{BB962C8B-B14F-4D97-AF65-F5344CB8AC3E}">
        <p14:creationId xmlns:p14="http://schemas.microsoft.com/office/powerpoint/2010/main" val="398776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4000">
              <a:srgbClr val="413223"/>
            </a:gs>
            <a:gs pos="0">
              <a:srgbClr val="AB855F"/>
            </a:gs>
          </a:gsLst>
          <a:lin ang="0" scaled="0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921B29-89CC-AFC5-E396-1183D0419A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>
            <a:extLst>
              <a:ext uri="{FF2B5EF4-FFF2-40B4-BE49-F238E27FC236}">
                <a16:creationId xmlns:a16="http://schemas.microsoft.com/office/drawing/2014/main" id="{03F215ED-BE30-CE79-1485-27002F608A3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037" t="46447" r="15796" b="4392"/>
          <a:stretch/>
        </p:blipFill>
        <p:spPr>
          <a:xfrm>
            <a:off x="3810000" y="1"/>
            <a:ext cx="14478000" cy="5981700"/>
          </a:xfrm>
          <a:custGeom>
            <a:avLst/>
            <a:gdLst>
              <a:gd name="connsiteX0" fmla="*/ 0 w 14478000"/>
              <a:gd name="connsiteY0" fmla="*/ 0 h 5981700"/>
              <a:gd name="connsiteX1" fmla="*/ 14478000 w 14478000"/>
              <a:gd name="connsiteY1" fmla="*/ 0 h 5981700"/>
              <a:gd name="connsiteX2" fmla="*/ 14478000 w 14478000"/>
              <a:gd name="connsiteY2" fmla="*/ 5981700 h 5981700"/>
              <a:gd name="connsiteX3" fmla="*/ 0 w 14478000"/>
              <a:gd name="connsiteY3" fmla="*/ 5981700 h 598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78000" h="5981700">
                <a:moveTo>
                  <a:pt x="0" y="0"/>
                </a:moveTo>
                <a:lnTo>
                  <a:pt x="14478000" y="0"/>
                </a:lnTo>
                <a:lnTo>
                  <a:pt x="14478000" y="5981700"/>
                </a:lnTo>
                <a:lnTo>
                  <a:pt x="0" y="5981700"/>
                </a:lnTo>
                <a:close/>
              </a:path>
            </a:pathLst>
          </a:cu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94FE3EDF-6F31-6D29-7873-A02C3880B0E6}"/>
              </a:ext>
            </a:extLst>
          </p:cNvPr>
          <p:cNvSpPr/>
          <p:nvPr/>
        </p:nvSpPr>
        <p:spPr>
          <a:xfrm flipH="1">
            <a:off x="2215840" y="3619499"/>
            <a:ext cx="16072160" cy="6705601"/>
          </a:xfrm>
          <a:prstGeom prst="rect">
            <a:avLst/>
          </a:prstGeom>
          <a:gradFill flip="none" rotWithShape="1">
            <a:gsLst>
              <a:gs pos="0">
                <a:srgbClr val="1F150F"/>
              </a:gs>
              <a:gs pos="100000">
                <a:srgbClr val="BC957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829CA6D5-EACB-3492-F448-2EF0AF8C8A6A}"/>
              </a:ext>
            </a:extLst>
          </p:cNvPr>
          <p:cNvSpPr/>
          <p:nvPr/>
        </p:nvSpPr>
        <p:spPr>
          <a:xfrm>
            <a:off x="-4800600" y="-704850"/>
            <a:ext cx="11696700" cy="116967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B2DE14F1-DFDD-C72E-F503-744B7EF2D5C0}"/>
              </a:ext>
            </a:extLst>
          </p:cNvPr>
          <p:cNvSpPr/>
          <p:nvPr/>
        </p:nvSpPr>
        <p:spPr>
          <a:xfrm>
            <a:off x="6172200" y="4229100"/>
            <a:ext cx="1447800" cy="14478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22977C52-2FB3-2DC5-2C81-A6CC20EC6108}"/>
              </a:ext>
            </a:extLst>
          </p:cNvPr>
          <p:cNvSpPr txBox="1"/>
          <p:nvPr/>
        </p:nvSpPr>
        <p:spPr>
          <a:xfrm>
            <a:off x="336039" y="4557236"/>
            <a:ext cx="5759961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COMPREENDER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C9CB1A9-8CDF-6DC8-ECAE-5D800F4FC5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9039" y="4457700"/>
            <a:ext cx="974122" cy="974122"/>
          </a:xfrm>
          <a:prstGeom prst="rect">
            <a:avLst/>
          </a:prstGeom>
        </p:spPr>
      </p:pic>
      <p:sp>
        <p:nvSpPr>
          <p:cNvPr id="10" name="TextBox 15">
            <a:extLst>
              <a:ext uri="{FF2B5EF4-FFF2-40B4-BE49-F238E27FC236}">
                <a16:creationId xmlns:a16="http://schemas.microsoft.com/office/drawing/2014/main" id="{63199275-5A0D-E78E-C9FA-8701648C4245}"/>
              </a:ext>
            </a:extLst>
          </p:cNvPr>
          <p:cNvSpPr txBox="1"/>
          <p:nvPr/>
        </p:nvSpPr>
        <p:spPr>
          <a:xfrm>
            <a:off x="8298939" y="4229100"/>
            <a:ext cx="7467600" cy="3046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proibição de se fazer acepção de pessoas</a:t>
            </a:r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00AF060F-FEE8-54CA-E200-F0FB602B4083}"/>
              </a:ext>
            </a:extLst>
          </p:cNvPr>
          <p:cNvSpPr txBox="1"/>
          <p:nvPr/>
        </p:nvSpPr>
        <p:spPr>
          <a:xfrm>
            <a:off x="1600199" y="12735430"/>
            <a:ext cx="4808839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EXPLICAR</a:t>
            </a:r>
          </a:p>
        </p:txBody>
      </p:sp>
    </p:spTree>
    <p:extLst>
      <p:ext uri="{BB962C8B-B14F-4D97-AF65-F5344CB8AC3E}">
        <p14:creationId xmlns:p14="http://schemas.microsoft.com/office/powerpoint/2010/main" val="256742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4000">
              <a:srgbClr val="142311"/>
            </a:gs>
            <a:gs pos="0">
              <a:schemeClr val="accent3">
                <a:lumMod val="50000"/>
              </a:schemeClr>
            </a:gs>
          </a:gsLst>
          <a:lin ang="0" scaled="0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D2FB44-D650-F47E-51C7-5ABE14DE3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>
            <a:extLst>
              <a:ext uri="{FF2B5EF4-FFF2-40B4-BE49-F238E27FC236}">
                <a16:creationId xmlns:a16="http://schemas.microsoft.com/office/drawing/2014/main" id="{4E57845C-A913-622E-30C3-C75441BB32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385" b="29232"/>
          <a:stretch/>
        </p:blipFill>
        <p:spPr>
          <a:xfrm>
            <a:off x="3810000" y="1"/>
            <a:ext cx="14478000" cy="5981700"/>
          </a:xfrm>
          <a:custGeom>
            <a:avLst/>
            <a:gdLst>
              <a:gd name="connsiteX0" fmla="*/ 0 w 14478000"/>
              <a:gd name="connsiteY0" fmla="*/ 0 h 5981700"/>
              <a:gd name="connsiteX1" fmla="*/ 14478000 w 14478000"/>
              <a:gd name="connsiteY1" fmla="*/ 0 h 5981700"/>
              <a:gd name="connsiteX2" fmla="*/ 14478000 w 14478000"/>
              <a:gd name="connsiteY2" fmla="*/ 5981700 h 5981700"/>
              <a:gd name="connsiteX3" fmla="*/ 0 w 14478000"/>
              <a:gd name="connsiteY3" fmla="*/ 5981700 h 598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78000" h="5981700">
                <a:moveTo>
                  <a:pt x="0" y="0"/>
                </a:moveTo>
                <a:lnTo>
                  <a:pt x="14478000" y="0"/>
                </a:lnTo>
                <a:lnTo>
                  <a:pt x="14478000" y="5981700"/>
                </a:lnTo>
                <a:lnTo>
                  <a:pt x="0" y="59817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3F2E89BE-9249-5236-BABA-5BC633C7F5D5}"/>
              </a:ext>
            </a:extLst>
          </p:cNvPr>
          <p:cNvSpPr/>
          <p:nvPr/>
        </p:nvSpPr>
        <p:spPr>
          <a:xfrm flipH="1">
            <a:off x="2209800" y="3771900"/>
            <a:ext cx="16078200" cy="6515099"/>
          </a:xfrm>
          <a:prstGeom prst="rect">
            <a:avLst/>
          </a:prstGeom>
          <a:gradFill flip="none" rotWithShape="1">
            <a:gsLst>
              <a:gs pos="0">
                <a:srgbClr val="1A210D"/>
              </a:gs>
              <a:gs pos="100000">
                <a:schemeClr val="accent3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F3F83784-653E-80F9-5E92-F20DFA853B16}"/>
              </a:ext>
            </a:extLst>
          </p:cNvPr>
          <p:cNvSpPr/>
          <p:nvPr/>
        </p:nvSpPr>
        <p:spPr>
          <a:xfrm>
            <a:off x="-4800600" y="-704850"/>
            <a:ext cx="11696700" cy="116967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5BD53D55-68A4-3DCD-3413-8F15A480D0C3}"/>
              </a:ext>
            </a:extLst>
          </p:cNvPr>
          <p:cNvSpPr/>
          <p:nvPr/>
        </p:nvSpPr>
        <p:spPr>
          <a:xfrm>
            <a:off x="6172200" y="4229100"/>
            <a:ext cx="1447800" cy="144780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DCD1EC05-A19A-7D8B-FD22-647D43110A19}"/>
              </a:ext>
            </a:extLst>
          </p:cNvPr>
          <p:cNvSpPr txBox="1"/>
          <p:nvPr/>
        </p:nvSpPr>
        <p:spPr>
          <a:xfrm>
            <a:off x="1657717" y="4541103"/>
            <a:ext cx="4362083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EXPLICAR</a:t>
            </a: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E50C7511-4450-2705-4508-DF03D89A3979}"/>
              </a:ext>
            </a:extLst>
          </p:cNvPr>
          <p:cNvSpPr txBox="1"/>
          <p:nvPr/>
        </p:nvSpPr>
        <p:spPr>
          <a:xfrm>
            <a:off x="8353926" y="4291905"/>
            <a:ext cx="6990420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consequências de se fazer acepção de pessoas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E3A5DF61-9AE3-376E-6FDD-AE456EDC730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9191" y="4495800"/>
            <a:ext cx="933818" cy="933818"/>
          </a:xfrm>
          <a:prstGeom prst="rect">
            <a:avLst/>
          </a:prstGeom>
        </p:spPr>
      </p:pic>
      <p:sp>
        <p:nvSpPr>
          <p:cNvPr id="5" name="TextBox 15">
            <a:extLst>
              <a:ext uri="{FF2B5EF4-FFF2-40B4-BE49-F238E27FC236}">
                <a16:creationId xmlns:a16="http://schemas.microsoft.com/office/drawing/2014/main" id="{FBAF8DC3-5BBE-2DF9-2AAA-D7925B959CE3}"/>
              </a:ext>
            </a:extLst>
          </p:cNvPr>
          <p:cNvSpPr txBox="1"/>
          <p:nvPr/>
        </p:nvSpPr>
        <p:spPr>
          <a:xfrm>
            <a:off x="533400" y="-2400300"/>
            <a:ext cx="5029200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COMPREENDER</a:t>
            </a:r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86F01809-DB1B-AA23-235A-410A68559DD9}"/>
              </a:ext>
            </a:extLst>
          </p:cNvPr>
          <p:cNvSpPr txBox="1"/>
          <p:nvPr/>
        </p:nvSpPr>
        <p:spPr>
          <a:xfrm>
            <a:off x="1219200" y="12253976"/>
            <a:ext cx="4343400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DESTACAR</a:t>
            </a:r>
          </a:p>
        </p:txBody>
      </p:sp>
    </p:spTree>
    <p:extLst>
      <p:ext uri="{BB962C8B-B14F-4D97-AF65-F5344CB8AC3E}">
        <p14:creationId xmlns:p14="http://schemas.microsoft.com/office/powerpoint/2010/main" val="37752689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DD1D87-9867-ABC6-5C76-E70E62349D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>
            <a:extLst>
              <a:ext uri="{FF2B5EF4-FFF2-40B4-BE49-F238E27FC236}">
                <a16:creationId xmlns:a16="http://schemas.microsoft.com/office/drawing/2014/main" id="{124219F0-864B-50BF-EFBD-9ABAC02A6A9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8180" b="18180"/>
          <a:stretch/>
        </p:blipFill>
        <p:spPr>
          <a:xfrm>
            <a:off x="3810000" y="1"/>
            <a:ext cx="14478000" cy="5981700"/>
          </a:xfrm>
          <a:custGeom>
            <a:avLst/>
            <a:gdLst>
              <a:gd name="connsiteX0" fmla="*/ 0 w 14478000"/>
              <a:gd name="connsiteY0" fmla="*/ 0 h 5981700"/>
              <a:gd name="connsiteX1" fmla="*/ 14478000 w 14478000"/>
              <a:gd name="connsiteY1" fmla="*/ 0 h 5981700"/>
              <a:gd name="connsiteX2" fmla="*/ 14478000 w 14478000"/>
              <a:gd name="connsiteY2" fmla="*/ 5981700 h 5981700"/>
              <a:gd name="connsiteX3" fmla="*/ 0 w 14478000"/>
              <a:gd name="connsiteY3" fmla="*/ 5981700 h 598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78000" h="5981700">
                <a:moveTo>
                  <a:pt x="0" y="0"/>
                </a:moveTo>
                <a:lnTo>
                  <a:pt x="14478000" y="0"/>
                </a:lnTo>
                <a:lnTo>
                  <a:pt x="14478000" y="5981700"/>
                </a:lnTo>
                <a:lnTo>
                  <a:pt x="0" y="5981700"/>
                </a:lnTo>
                <a:close/>
              </a:path>
            </a:pathLst>
          </a:cu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72D3D73B-3995-EC39-05CF-C9E1F40EBB27}"/>
              </a:ext>
            </a:extLst>
          </p:cNvPr>
          <p:cNvSpPr/>
          <p:nvPr/>
        </p:nvSpPr>
        <p:spPr>
          <a:xfrm flipH="1">
            <a:off x="3429000" y="3695701"/>
            <a:ext cx="14859000" cy="6591298"/>
          </a:xfrm>
          <a:prstGeom prst="rect">
            <a:avLst/>
          </a:prstGeom>
          <a:gradFill flip="none" rotWithShape="1">
            <a:gsLst>
              <a:gs pos="0">
                <a:srgbClr val="2E0000"/>
              </a:gs>
              <a:gs pos="100000">
                <a:schemeClr val="accent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31EDE8B5-9AA9-6B1F-FA88-996ED6088A42}"/>
              </a:ext>
            </a:extLst>
          </p:cNvPr>
          <p:cNvSpPr/>
          <p:nvPr/>
        </p:nvSpPr>
        <p:spPr>
          <a:xfrm>
            <a:off x="-4800600" y="-704850"/>
            <a:ext cx="11696700" cy="116967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CB3C50F7-9549-EA3C-D659-B2DA122CBF11}"/>
              </a:ext>
            </a:extLst>
          </p:cNvPr>
          <p:cNvSpPr/>
          <p:nvPr/>
        </p:nvSpPr>
        <p:spPr>
          <a:xfrm>
            <a:off x="6172200" y="4229100"/>
            <a:ext cx="1447800" cy="14478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3C83F324-3FE8-5E07-5146-36D5DAA034DF}"/>
              </a:ext>
            </a:extLst>
          </p:cNvPr>
          <p:cNvSpPr txBox="1"/>
          <p:nvPr/>
        </p:nvSpPr>
        <p:spPr>
          <a:xfrm>
            <a:off x="1379839" y="4541103"/>
            <a:ext cx="4716161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DESTACAR</a:t>
            </a: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38472649-7C8D-BC23-5196-CBB4FB7DF099}"/>
              </a:ext>
            </a:extLst>
          </p:cNvPr>
          <p:cNvSpPr txBox="1"/>
          <p:nvPr/>
        </p:nvSpPr>
        <p:spPr>
          <a:xfrm>
            <a:off x="8466221" y="4356437"/>
            <a:ext cx="7791450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chamada a prática da misericórdia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E8588EA-8468-17E9-1E61-D806DD3D25A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9039" y="4478470"/>
            <a:ext cx="974122" cy="974122"/>
          </a:xfrm>
          <a:prstGeom prst="rect">
            <a:avLst/>
          </a:prstGeom>
        </p:spPr>
      </p:pic>
      <p:sp>
        <p:nvSpPr>
          <p:cNvPr id="11" name="TextBox 15">
            <a:extLst>
              <a:ext uri="{FF2B5EF4-FFF2-40B4-BE49-F238E27FC236}">
                <a16:creationId xmlns:a16="http://schemas.microsoft.com/office/drawing/2014/main" id="{99375EE8-4A0E-8DE8-2D08-78F7DBF2C9D7}"/>
              </a:ext>
            </a:extLst>
          </p:cNvPr>
          <p:cNvSpPr txBox="1"/>
          <p:nvPr/>
        </p:nvSpPr>
        <p:spPr>
          <a:xfrm>
            <a:off x="1600200" y="-2425365"/>
            <a:ext cx="3962400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EXPLICAR</a:t>
            </a:r>
          </a:p>
        </p:txBody>
      </p:sp>
    </p:spTree>
    <p:extLst>
      <p:ext uri="{BB962C8B-B14F-4D97-AF65-F5344CB8AC3E}">
        <p14:creationId xmlns:p14="http://schemas.microsoft.com/office/powerpoint/2010/main" val="330126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6717</TotalTime>
  <Words>473</Words>
  <Application>Microsoft Office PowerPoint</Application>
  <PresentationFormat>Personalizar</PresentationFormat>
  <Paragraphs>42</Paragraphs>
  <Slides>18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1" baseType="lpstr">
      <vt:lpstr>Calibri</vt:lpstr>
      <vt:lpstr>Arial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AUTENTICIDADE CONTRA A PARCIALIDADE</dc:title>
  <dc:creator>Henrique Nascimento</dc:creator>
  <cp:lastModifiedBy>HERBETH LINS</cp:lastModifiedBy>
  <cp:revision>136</cp:revision>
  <dcterms:created xsi:type="dcterms:W3CDTF">2006-08-16T00:00:00Z</dcterms:created>
  <dcterms:modified xsi:type="dcterms:W3CDTF">2025-01-21T19:40:52Z</dcterms:modified>
  <dc:identifier>DAFjsyPzqZA</dc:identifier>
</cp:coreProperties>
</file>