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568" r:id="rId3"/>
    <p:sldId id="569" r:id="rId4"/>
    <p:sldId id="567" r:id="rId5"/>
    <p:sldId id="348" r:id="rId6"/>
    <p:sldId id="566" r:id="rId7"/>
    <p:sldId id="573" r:id="rId8"/>
    <p:sldId id="571" r:id="rId9"/>
    <p:sldId id="572" r:id="rId10"/>
    <p:sldId id="418" r:id="rId11"/>
    <p:sldId id="574" r:id="rId12"/>
    <p:sldId id="591" r:id="rId13"/>
    <p:sldId id="593" r:id="rId14"/>
    <p:sldId id="595" r:id="rId15"/>
    <p:sldId id="596" r:id="rId16"/>
    <p:sldId id="598" r:id="rId17"/>
    <p:sldId id="287" r:id="rId18"/>
    <p:sldId id="444" r:id="rId19"/>
    <p:sldId id="320" r:id="rId20"/>
    <p:sldId id="321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610"/>
    <a:srgbClr val="34411B"/>
    <a:srgbClr val="254259"/>
    <a:srgbClr val="0B0E06"/>
    <a:srgbClr val="380C0B"/>
    <a:srgbClr val="803F30"/>
    <a:srgbClr val="724926"/>
    <a:srgbClr val="A77D5D"/>
    <a:srgbClr val="000000"/>
    <a:srgbClr val="091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8" autoAdjust="0"/>
    <p:restoredTop sz="94622" autoAdjust="0"/>
  </p:normalViewPr>
  <p:slideViewPr>
    <p:cSldViewPr>
      <p:cViewPr varScale="1">
        <p:scale>
          <a:sx n="74" d="100"/>
          <a:sy n="74" d="100"/>
        </p:scale>
        <p:origin x="61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microsoft.com/office/2007/relationships/hdphoto" Target="../media/hdphoto8.wdp"/><Relationship Id="rId7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0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alpha val="11000"/>
              </a:schemeClr>
            </a:gs>
            <a:gs pos="100000">
              <a:schemeClr val="tx1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37">
            <a:extLst>
              <a:ext uri="{FF2B5EF4-FFF2-40B4-BE49-F238E27FC236}">
                <a16:creationId xmlns:a16="http://schemas.microsoft.com/office/drawing/2014/main" id="{69F80DA3-85BA-10F8-6548-6BB42C5C7449}"/>
              </a:ext>
            </a:extLst>
          </p:cNvPr>
          <p:cNvSpPr/>
          <p:nvPr/>
        </p:nvSpPr>
        <p:spPr>
          <a:xfrm>
            <a:off x="-1" y="-1"/>
            <a:ext cx="18280798" cy="10287001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" t="-10741" r="-1498" b="-26297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DE15339-97A9-864D-8D48-4B96A22AE334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6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0400843" y="3771900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de Janeiro de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0400843" y="4446282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trimestre 2025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7660" y="3987573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5943600" y="2476500"/>
            <a:ext cx="7979405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9368435" y="2540600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04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3604" y="2504377"/>
            <a:ext cx="836307" cy="83630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9216598" y="5220712"/>
            <a:ext cx="5871002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É TRIÚNO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B2CED86-47C5-0FA8-91EB-F4DD29D52B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49" r="20499"/>
          <a:stretch/>
        </p:blipFill>
        <p:spPr>
          <a:xfrm flipH="1">
            <a:off x="-2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20" grpId="0" animBg="1"/>
      <p:bldP spid="2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5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BA09E964-9BED-A613-BC3E-8C28AFA546A6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rgbClr val="254259">
                  <a:alpha val="79000"/>
                </a:srgb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550" y="3765528"/>
            <a:ext cx="1530372" cy="153037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428750" y="5524500"/>
            <a:ext cx="6724650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6600" b="1" dirty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COMO A BÍBLIA APRESENTA A SANTÍSSIMA TRINDADE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800600" y="-421212"/>
            <a:ext cx="2937512" cy="94025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60500" b="1" spc="600" dirty="0">
                <a:solidFill>
                  <a:schemeClr val="accent1">
                    <a:lumMod val="20000"/>
                    <a:lumOff val="80000"/>
                    <a:alpha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0F58F5F-2CA5-FFEB-63DE-D2753C5390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511" r="26245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AA13E5-FEB2-50E8-AF68-8F2B43D71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713616B0-8A9C-04C0-C2A9-DFC5A9591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456" r="24701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E2CD9A34-19F3-A080-8289-C98094D74251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E0359CB8-20CB-91CB-7C3E-6FC115D2D06F}"/>
              </a:ext>
            </a:extLst>
          </p:cNvPr>
          <p:cNvSpPr/>
          <p:nvPr/>
        </p:nvSpPr>
        <p:spPr>
          <a:xfrm>
            <a:off x="1055309" y="629752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318BA5F-9CEA-C941-3D06-0A607014B0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53" y="836896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92081FF-B98B-065C-A53E-57F250583EBF}"/>
              </a:ext>
            </a:extLst>
          </p:cNvPr>
          <p:cNvSpPr txBox="1"/>
          <p:nvPr/>
        </p:nvSpPr>
        <p:spPr>
          <a:xfrm>
            <a:off x="838200" y="2281951"/>
            <a:ext cx="86868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 Trindade e o monoteísmo judaico-cristão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D42BD12-542D-68FB-1333-7672BC74BAC2}"/>
              </a:ext>
            </a:extLst>
          </p:cNvPr>
          <p:cNvSpPr txBox="1"/>
          <p:nvPr/>
        </p:nvSpPr>
        <p:spPr>
          <a:xfrm>
            <a:off x="2731709" y="966938"/>
            <a:ext cx="405009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 BÍBLIA APRESENTA A SANTÍSSIMA TRINDADE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570A9FA-EE5B-B3A9-ECB9-E2674DEE7EBD}"/>
              </a:ext>
            </a:extLst>
          </p:cNvPr>
          <p:cNvSpPr txBox="1"/>
          <p:nvPr/>
        </p:nvSpPr>
        <p:spPr>
          <a:xfrm>
            <a:off x="838199" y="4083189"/>
            <a:ext cx="7322071" cy="563231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mesma Bíblia que ensina haver um só Deus, e que Deus é um só, ensina também que o Pai é Deus, o Filho é Deus e o Espírito Santo é Deus. O nome "Deus" se aplica ao Pai sozinho 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2.11), da mesma forma ao Filho (Cl 2.9) e ao Espírito Santo (At 5.3-4).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CA474FBD-F2D9-B6C1-9FAF-275D190D1320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0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AA197B-A9D2-8A5E-38FC-9011FEDB2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FCD0D227-318F-595B-FBA4-5B4E54E86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663" r="20585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88C7F899-4103-842D-FBC2-225D42822ADD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48495142-F658-58C5-2DEE-F1BE00E46FBC}"/>
              </a:ext>
            </a:extLst>
          </p:cNvPr>
          <p:cNvSpPr/>
          <p:nvPr/>
        </p:nvSpPr>
        <p:spPr>
          <a:xfrm>
            <a:off x="1055309" y="377339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48C08DB-C5AB-99F2-3109-ABB7208CCF9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53" y="584483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3AAECF8-A6C5-E97E-EBAE-426ACA5CDDF1}"/>
              </a:ext>
            </a:extLst>
          </p:cNvPr>
          <p:cNvSpPr txBox="1"/>
          <p:nvPr/>
        </p:nvSpPr>
        <p:spPr>
          <a:xfrm>
            <a:off x="838200" y="2029538"/>
            <a:ext cx="86868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A Trindade e o monoteísmo judaico-cristão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C954551-5B68-B551-AC65-B6B5DB571D9B}"/>
              </a:ext>
            </a:extLst>
          </p:cNvPr>
          <p:cNvSpPr txBox="1"/>
          <p:nvPr/>
        </p:nvSpPr>
        <p:spPr>
          <a:xfrm>
            <a:off x="2731709" y="714525"/>
            <a:ext cx="405009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 BÍBLIA APRESENTA A SANTÍSSIMA TRINDADE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F327294-64A5-C514-1491-F6BC04A6147F}"/>
              </a:ext>
            </a:extLst>
          </p:cNvPr>
          <p:cNvSpPr txBox="1"/>
          <p:nvPr/>
        </p:nvSpPr>
        <p:spPr>
          <a:xfrm>
            <a:off x="838199" y="3830776"/>
            <a:ext cx="8305801" cy="65248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monoteísmo bíblico não contradiz a Trindade. "Ouve, Israel, o Senhor, nosso Deus, é o único Senhor" </a:t>
            </a:r>
          </a:p>
          <a:p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8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Dt</a:t>
            </a:r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6.4). Essa é a confissão de fé no judaísmo. A palavra hebraica '</a:t>
            </a:r>
            <a:r>
              <a:rPr lang="pt-BR" sz="38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echad</a:t>
            </a:r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traduzida como "único", indica uma unidade composta, é o mesmo termo usado para afirmar que marido e mulher são ambos “uma só carne” (</a:t>
            </a:r>
            <a:r>
              <a:rPr lang="pt-BR" sz="38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38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2.24).</a:t>
            </a:r>
          </a:p>
          <a:p>
            <a:endParaRPr lang="pt-BR" sz="3800" dirty="0">
              <a:gradFill>
                <a:gsLst>
                  <a:gs pos="0">
                    <a:srgbClr val="2B6176"/>
                  </a:gs>
                  <a:gs pos="100000">
                    <a:srgbClr val="724926"/>
                  </a:gs>
                </a:gsLst>
                <a:lin ang="108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EBB0DC44-32E5-B1DB-2C21-E1FA9E31ED8C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8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9A36EF-D7F1-C8EA-660E-AF7098597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EA9A8984-92BD-A1CD-8826-3E4C7301E2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91" r="14465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6722FB70-180D-17F7-281D-408954D11D7D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53AD0FE4-ACBA-DBC7-40D6-B9129A4C5755}"/>
              </a:ext>
            </a:extLst>
          </p:cNvPr>
          <p:cNvSpPr/>
          <p:nvPr/>
        </p:nvSpPr>
        <p:spPr>
          <a:xfrm>
            <a:off x="1055309" y="547599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081CCC0-AECA-34EA-5363-4EDA755794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453" y="754743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AE24D80-0D8C-B658-4B11-053D8ED36B5D}"/>
              </a:ext>
            </a:extLst>
          </p:cNvPr>
          <p:cNvSpPr txBox="1"/>
          <p:nvPr/>
        </p:nvSpPr>
        <p:spPr>
          <a:xfrm>
            <a:off x="838200" y="2199798"/>
            <a:ext cx="60960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Evidências no Antigo Testamento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59703AC-081A-A0EE-B8F2-14938DFE955A}"/>
              </a:ext>
            </a:extLst>
          </p:cNvPr>
          <p:cNvSpPr txBox="1"/>
          <p:nvPr/>
        </p:nvSpPr>
        <p:spPr>
          <a:xfrm>
            <a:off x="2731709" y="884785"/>
            <a:ext cx="405009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 BÍBLIA APRESENTA A SANTÍSSIMA TRINDADE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769AFC9-464F-65AF-DCFD-4AD8DB038A59}"/>
              </a:ext>
            </a:extLst>
          </p:cNvPr>
          <p:cNvSpPr txBox="1"/>
          <p:nvPr/>
        </p:nvSpPr>
        <p:spPr>
          <a:xfrm>
            <a:off x="838200" y="4001036"/>
            <a:ext cx="9525000" cy="62478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Essa doutrina está implícita desde o Antigo Testamento, pois há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declarações que indicam claramente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pluralidade na unidade de Deus: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"E disse Deus: Façamos o homem à nossa imagem, conforme a nossa semelhança" 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1.26); "disse o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Senhor Deus: Eis que o homem </a:t>
            </a:r>
          </a:p>
          <a:p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é como um de nós" (</a:t>
            </a:r>
            <a:r>
              <a:rPr lang="pt-BR" sz="40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Gn</a:t>
            </a:r>
            <a:r>
              <a:rPr lang="pt-BR" sz="40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3.22).</a:t>
            </a:r>
          </a:p>
          <a:p>
            <a:endParaRPr lang="pt-BR" sz="4000" dirty="0">
              <a:gradFill>
                <a:gsLst>
                  <a:gs pos="0">
                    <a:srgbClr val="2B6176"/>
                  </a:gs>
                  <a:gs pos="100000">
                    <a:srgbClr val="724926"/>
                  </a:gs>
                </a:gsLst>
                <a:lin ang="108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386A45D0-EA60-83B8-6D1B-76031F72B1CC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960807-F6BF-B83F-DF1B-6AD32B36A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A644B027-69F8-CA44-0BAD-D58C0ED668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616" r="12794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DAE3A578-C656-1400-84C5-E22102605F69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99AD16AA-6354-F01F-7C32-DF8FAE4F00F2}"/>
              </a:ext>
            </a:extLst>
          </p:cNvPr>
          <p:cNvSpPr/>
          <p:nvPr/>
        </p:nvSpPr>
        <p:spPr>
          <a:xfrm>
            <a:off x="1207709" y="11049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3C6C216-781D-AF4A-CD03-47D9F85269B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853" y="13120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4D4629A-B15F-2E31-C58E-B51021D57952}"/>
              </a:ext>
            </a:extLst>
          </p:cNvPr>
          <p:cNvSpPr txBox="1"/>
          <p:nvPr/>
        </p:nvSpPr>
        <p:spPr>
          <a:xfrm>
            <a:off x="990600" y="2757099"/>
            <a:ext cx="60960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Revelada no Novo Testamento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B4AB423-C7E0-8B8A-9C01-D9B11A66C544}"/>
              </a:ext>
            </a:extLst>
          </p:cNvPr>
          <p:cNvSpPr txBox="1"/>
          <p:nvPr/>
        </p:nvSpPr>
        <p:spPr>
          <a:xfrm>
            <a:off x="2884109" y="1442086"/>
            <a:ext cx="405009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 BÍBLIA APRESENTA A SANTÍSSIMA TRINDADE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5A3853F-52AC-3F08-E409-EA5B14DDFF91}"/>
              </a:ext>
            </a:extLst>
          </p:cNvPr>
          <p:cNvSpPr txBox="1"/>
          <p:nvPr/>
        </p:nvSpPr>
        <p:spPr>
          <a:xfrm>
            <a:off x="990600" y="4558337"/>
            <a:ext cx="7135752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Trindade bíblica, ou seja, a Trindade em si mesma, pregada pelos cristãos, consiste em um só Deus que subsiste eternamente em três Pessoas distintas. 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933512B8-706F-6754-B3C3-52D148A1CE23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3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ABA201-C455-0DC5-7B44-1A0201BDA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084FB779-F914-7F23-1BBA-786EDC10F1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2407" r="12584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9E53591B-B6FC-2C85-1849-2861431A62A5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50655623-6958-25BA-433D-F5F151D15E7A}"/>
              </a:ext>
            </a:extLst>
          </p:cNvPr>
          <p:cNvSpPr/>
          <p:nvPr/>
        </p:nvSpPr>
        <p:spPr>
          <a:xfrm>
            <a:off x="979109" y="1905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47D2AD2-46F5-D07E-6B28-71E41353837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253" y="3976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567D48BA-5308-2BA9-9D8C-ACB91E738875}"/>
              </a:ext>
            </a:extLst>
          </p:cNvPr>
          <p:cNvSpPr txBox="1"/>
          <p:nvPr/>
        </p:nvSpPr>
        <p:spPr>
          <a:xfrm>
            <a:off x="762000" y="1842699"/>
            <a:ext cx="609600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Revelada no Novo Testamento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0B91156-BCA5-FA5A-153E-01C030A0AA02}"/>
              </a:ext>
            </a:extLst>
          </p:cNvPr>
          <p:cNvSpPr txBox="1"/>
          <p:nvPr/>
        </p:nvSpPr>
        <p:spPr>
          <a:xfrm>
            <a:off x="2655509" y="527686"/>
            <a:ext cx="405009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 BÍBLIA APRESENTA A SANTÍSSIMA TRINDADE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8614F5C-CABD-0AC9-7835-2F1CEE8C14BE}"/>
              </a:ext>
            </a:extLst>
          </p:cNvPr>
          <p:cNvSpPr txBox="1"/>
          <p:nvPr/>
        </p:nvSpPr>
        <p:spPr>
          <a:xfrm>
            <a:off x="762000" y="3643937"/>
            <a:ext cx="8763000" cy="67403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base bíblica da Trindade salta à vista de qualquer leitor do Novo Testamento, a começar pela Grande Comissão </a:t>
            </a:r>
          </a:p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6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28.19), na distribuição dos dons espirituais (1 Co 12.4-6), na bênção apostólica, também conhecida como bênção trinitária (2 Co 13.13), na </a:t>
            </a:r>
          </a:p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unidade da igreja (</a:t>
            </a:r>
            <a:r>
              <a:rPr lang="pt-BR" sz="36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4.4-6), na obra da salvação (1 </a:t>
            </a:r>
            <a:r>
              <a:rPr lang="pt-BR" sz="36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1.2). Além das </a:t>
            </a:r>
          </a:p>
          <a:p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inúmeras passagens tripartidas que revelam a Trindade (</a:t>
            </a:r>
            <a:r>
              <a:rPr lang="pt-BR" sz="3600" dirty="0" err="1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Fp</a:t>
            </a:r>
            <a:r>
              <a:rPr lang="pt-BR" sz="36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3.3).</a:t>
            </a:r>
          </a:p>
          <a:p>
            <a:endParaRPr lang="pt-BR" sz="3600" dirty="0">
              <a:gradFill>
                <a:gsLst>
                  <a:gs pos="0">
                    <a:srgbClr val="2B6176"/>
                  </a:gs>
                  <a:gs pos="100000">
                    <a:srgbClr val="724926"/>
                  </a:gs>
                </a:gsLst>
                <a:lin ang="108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0201D8B8-395C-0E8E-7146-28E35C1CD526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1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50FF3-1E86-F831-AA70-43FF61F00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F12F28AB-2FDD-7622-2AAC-BE191A4487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653" r="24681"/>
          <a:stretch/>
        </p:blipFill>
        <p:spPr>
          <a:xfrm>
            <a:off x="7821552" y="2"/>
            <a:ext cx="10466449" cy="10286999"/>
          </a:xfrm>
          <a:custGeom>
            <a:avLst/>
            <a:gdLst>
              <a:gd name="connsiteX0" fmla="*/ 2484472 w 10466449"/>
              <a:gd name="connsiteY0" fmla="*/ 0 h 10286999"/>
              <a:gd name="connsiteX1" fmla="*/ 10466449 w 10466449"/>
              <a:gd name="connsiteY1" fmla="*/ 0 h 10286999"/>
              <a:gd name="connsiteX2" fmla="*/ 10466449 w 10466449"/>
              <a:gd name="connsiteY2" fmla="*/ 6381690 h 10286999"/>
              <a:gd name="connsiteX3" fmla="*/ 10397267 w 10466449"/>
              <a:gd name="connsiteY3" fmla="*/ 6720319 h 10286999"/>
              <a:gd name="connsiteX4" fmla="*/ 10031765 w 10466449"/>
              <a:gd name="connsiteY4" fmla="*/ 8189699 h 10286999"/>
              <a:gd name="connsiteX5" fmla="*/ 9403589 w 10466449"/>
              <a:gd name="connsiteY5" fmla="*/ 10102071 h 10286999"/>
              <a:gd name="connsiteX6" fmla="*/ 9331805 w 10466449"/>
              <a:gd name="connsiteY6" fmla="*/ 10286999 h 10286999"/>
              <a:gd name="connsiteX7" fmla="*/ 0 w 10466449"/>
              <a:gd name="connsiteY7" fmla="*/ 10286999 h 10286999"/>
              <a:gd name="connsiteX8" fmla="*/ 195777 w 10466449"/>
              <a:gd name="connsiteY8" fmla="*/ 9991921 h 10286999"/>
              <a:gd name="connsiteX9" fmla="*/ 2002200 w 10466449"/>
              <a:gd name="connsiteY9" fmla="*/ 5921146 h 10286999"/>
              <a:gd name="connsiteX10" fmla="*/ 2536479 w 10466449"/>
              <a:gd name="connsiteY10" fmla="*/ 462158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66449" h="10286999">
                <a:moveTo>
                  <a:pt x="2484472" y="0"/>
                </a:moveTo>
                <a:lnTo>
                  <a:pt x="10466449" y="0"/>
                </a:lnTo>
                <a:lnTo>
                  <a:pt x="10466449" y="6381690"/>
                </a:lnTo>
                <a:lnTo>
                  <a:pt x="10397267" y="6720319"/>
                </a:lnTo>
                <a:cubicBezTo>
                  <a:pt x="10291923" y="7209594"/>
                  <a:pt x="10170213" y="7699663"/>
                  <a:pt x="10031765" y="8189699"/>
                </a:cubicBezTo>
                <a:cubicBezTo>
                  <a:pt x="9847169" y="8843082"/>
                  <a:pt x="9637187" y="9480943"/>
                  <a:pt x="9403589" y="10102071"/>
                </a:cubicBezTo>
                <a:lnTo>
                  <a:pt x="9331805" y="10286999"/>
                </a:lnTo>
                <a:lnTo>
                  <a:pt x="0" y="10286999"/>
                </a:lnTo>
                <a:lnTo>
                  <a:pt x="195777" y="9991921"/>
                </a:lnTo>
                <a:cubicBezTo>
                  <a:pt x="955567" y="8798524"/>
                  <a:pt x="1577035" y="7426025"/>
                  <a:pt x="2002200" y="5921146"/>
                </a:cubicBezTo>
                <a:cubicBezTo>
                  <a:pt x="2533657" y="4040049"/>
                  <a:pt x="2695500" y="2174712"/>
                  <a:pt x="2536479" y="462158"/>
                </a:cubicBezTo>
                <a:close/>
              </a:path>
            </a:pathLst>
          </a:custGeom>
        </p:spPr>
      </p:pic>
      <p:sp useBgFill="1">
        <p:nvSpPr>
          <p:cNvPr id="21" name="Círculo: Vazio 20">
            <a:extLst>
              <a:ext uri="{FF2B5EF4-FFF2-40B4-BE49-F238E27FC236}">
                <a16:creationId xmlns:a16="http://schemas.microsoft.com/office/drawing/2014/main" id="{D6C79C93-32DE-9918-FBE5-F16B82609787}"/>
              </a:ext>
            </a:extLst>
          </p:cNvPr>
          <p:cNvSpPr/>
          <p:nvPr/>
        </p:nvSpPr>
        <p:spPr>
          <a:xfrm>
            <a:off x="2223198" y="-6245599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írculo: Vazio 13">
            <a:extLst>
              <a:ext uri="{FF2B5EF4-FFF2-40B4-BE49-F238E27FC236}">
                <a16:creationId xmlns:a16="http://schemas.microsoft.com/office/drawing/2014/main" id="{731D7CBB-DAA6-7584-4B41-B32583C79320}"/>
              </a:ext>
            </a:extLst>
          </p:cNvPr>
          <p:cNvSpPr/>
          <p:nvPr/>
        </p:nvSpPr>
        <p:spPr>
          <a:xfrm>
            <a:off x="1436309" y="1485900"/>
            <a:ext cx="1462533" cy="1462533"/>
          </a:xfrm>
          <a:prstGeom prst="donut">
            <a:avLst>
              <a:gd name="adj" fmla="val 5335"/>
            </a:avLst>
          </a:prstGeom>
          <a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20E61F84-9CC9-1E98-438C-1F30E76D4A1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453" y="1693044"/>
            <a:ext cx="1048245" cy="104824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91E99C8-EAF2-D7ED-1144-FBBECFD13043}"/>
              </a:ext>
            </a:extLst>
          </p:cNvPr>
          <p:cNvSpPr txBox="1"/>
          <p:nvPr/>
        </p:nvSpPr>
        <p:spPr>
          <a:xfrm>
            <a:off x="1219200" y="3138099"/>
            <a:ext cx="3200400" cy="86177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5000" b="1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763516A-16D2-71AD-AFBD-2D9C87C5100D}"/>
              </a:ext>
            </a:extLst>
          </p:cNvPr>
          <p:cNvSpPr txBox="1"/>
          <p:nvPr/>
        </p:nvSpPr>
        <p:spPr>
          <a:xfrm>
            <a:off x="3112709" y="1823086"/>
            <a:ext cx="405009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A BÍBLIA APRESENTA A SANTÍSSIMA TRINDADE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B93A0A8-7755-EDA3-25D6-43520B6747A6}"/>
              </a:ext>
            </a:extLst>
          </p:cNvPr>
          <p:cNvSpPr txBox="1"/>
          <p:nvPr/>
        </p:nvSpPr>
        <p:spPr>
          <a:xfrm>
            <a:off x="1219201" y="4189539"/>
            <a:ext cx="6373752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gradFill>
                  <a:gsLst>
                    <a:gs pos="0">
                      <a:srgbClr val="2B6176"/>
                    </a:gs>
                    <a:gs pos="100000">
                      <a:srgbClr val="724926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Embora o termo "Trindade" não esteja nas Escrituras, seu conceito e doutrina são demonstrados por toda a Bíblia.</a:t>
            </a:r>
          </a:p>
        </p:txBody>
      </p:sp>
      <p:sp useBgFill="1">
        <p:nvSpPr>
          <p:cNvPr id="20" name="Círculo: Vazio 19">
            <a:extLst>
              <a:ext uri="{FF2B5EF4-FFF2-40B4-BE49-F238E27FC236}">
                <a16:creationId xmlns:a16="http://schemas.microsoft.com/office/drawing/2014/main" id="{D52A0013-C4EC-79A6-2DD3-60ADECEA19E2}"/>
              </a:ext>
            </a:extLst>
          </p:cNvPr>
          <p:cNvSpPr/>
          <p:nvPr/>
        </p:nvSpPr>
        <p:spPr>
          <a:xfrm>
            <a:off x="-5559488" y="5059382"/>
            <a:ext cx="8121405" cy="8121405"/>
          </a:xfrm>
          <a:prstGeom prst="donut">
            <a:avLst>
              <a:gd name="adj" fmla="val 1098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7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6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" r="2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371600" y="18766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  <a:endParaRPr lang="pt-BR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371600" y="4220138"/>
            <a:ext cx="6324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“Portanto, ide, ensinai todas as nações, batizando-as em nome do Pai, e do Filho,</a:t>
            </a:r>
          </a:p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do Espírito Santo.”</a:t>
            </a:r>
          </a:p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28.19)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404" y="1638300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8519C7E-45FE-4778-0DB4-F0885B4585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392" r="1046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E52E6-6A2C-D447-2D85-214FEF220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8E0009A-ABAD-D242-8A5A-93E42BAFEC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" b="6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DB96760D-3C75-E1AE-E6BA-CF8E4992DB40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9B2C40E-CFAB-8BB4-4F7A-526D215BEEAA}"/>
              </a:ext>
            </a:extLst>
          </p:cNvPr>
          <p:cNvSpPr txBox="1"/>
          <p:nvPr/>
        </p:nvSpPr>
        <p:spPr>
          <a:xfrm>
            <a:off x="9982201" y="2415795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6BD1FC4-2AD7-5499-0774-A22F7A6DF446}"/>
              </a:ext>
            </a:extLst>
          </p:cNvPr>
          <p:cNvSpPr txBox="1"/>
          <p:nvPr/>
        </p:nvSpPr>
        <p:spPr>
          <a:xfrm>
            <a:off x="9982200" y="4551045"/>
            <a:ext cx="70104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a eternidade Deus é Pai, Filho e Espírito Santo e essa verdade está em toda a Bíblia.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B7F1CB15-1FB8-2C76-3456-9A509FDB73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600" y="2177447"/>
            <a:ext cx="2269673" cy="2269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8258BFA-5C44-CBF0-21A3-4FF73B4438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28" t="269" r="16504" b="-269"/>
          <a:stretch/>
        </p:blipFill>
        <p:spPr>
          <a:xfrm flipH="1">
            <a:off x="0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7772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2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AB5EC4F1-034C-8819-ED4C-50E80815561E}"/>
              </a:ext>
            </a:extLst>
          </p:cNvPr>
          <p:cNvSpPr/>
          <p:nvPr/>
        </p:nvSpPr>
        <p:spPr>
          <a:xfrm>
            <a:off x="0" y="5295900"/>
            <a:ext cx="10744200" cy="2819400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435082" y="5829300"/>
            <a:ext cx="5708918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Mateus 3.15-17; 28.19,20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87282" y="6085750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676400" y="1562100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gradFill>
                  <a:gsLst>
                    <a:gs pos="0">
                      <a:srgbClr val="581704"/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34AABCD-E3A6-8862-E6FC-37F1BE4A07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425" r="8681"/>
          <a:stretch/>
        </p:blipFill>
        <p:spPr>
          <a:xfrm>
            <a:off x="9722334" y="-56529"/>
            <a:ext cx="8565666" cy="10400059"/>
          </a:xfrm>
          <a:custGeom>
            <a:avLst/>
            <a:gdLst>
              <a:gd name="connsiteX0" fmla="*/ 8565666 w 8565666"/>
              <a:gd name="connsiteY0" fmla="*/ 0 h 10400059"/>
              <a:gd name="connsiteX1" fmla="*/ 1132835 w 8565666"/>
              <a:gd name="connsiteY1" fmla="*/ 0 h 10400059"/>
              <a:gd name="connsiteX2" fmla="*/ 1111618 w 8565666"/>
              <a:gd name="connsiteY2" fmla="*/ 41426 h 10400059"/>
              <a:gd name="connsiteX3" fmla="*/ 0 w 8565666"/>
              <a:gd name="connsiteY3" fmla="*/ 4928637 h 10400059"/>
              <a:gd name="connsiteX4" fmla="*/ 1360562 w 8565666"/>
              <a:gd name="connsiteY4" fmla="*/ 10301908 h 10400059"/>
              <a:gd name="connsiteX5" fmla="*/ 1416998 w 8565666"/>
              <a:gd name="connsiteY5" fmla="*/ 10400059 h 10400059"/>
              <a:gd name="connsiteX6" fmla="*/ 8565666 w 8565666"/>
              <a:gd name="connsiteY6" fmla="*/ 10400059 h 10400059"/>
              <a:gd name="connsiteX7" fmla="*/ 8565666 w 8565666"/>
              <a:gd name="connsiteY7" fmla="*/ 9453275 h 10400059"/>
              <a:gd name="connsiteX8" fmla="*/ 8538785 w 8565666"/>
              <a:gd name="connsiteY8" fmla="*/ 9437819 h 10400059"/>
              <a:gd name="connsiteX9" fmla="*/ 6000269 w 8565666"/>
              <a:gd name="connsiteY9" fmla="*/ 4928637 h 10400059"/>
              <a:gd name="connsiteX10" fmla="*/ 8538785 w 8565666"/>
              <a:gd name="connsiteY10" fmla="*/ 419456 h 10400059"/>
              <a:gd name="connsiteX11" fmla="*/ 8565666 w 8565666"/>
              <a:gd name="connsiteY11" fmla="*/ 403999 h 10400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65666" h="10400059">
                <a:moveTo>
                  <a:pt x="8565666" y="0"/>
                </a:moveTo>
                <a:lnTo>
                  <a:pt x="1132835" y="0"/>
                </a:lnTo>
                <a:lnTo>
                  <a:pt x="1111618" y="41426"/>
                </a:lnTo>
                <a:cubicBezTo>
                  <a:pt x="399225" y="1519881"/>
                  <a:pt x="0" y="3177637"/>
                  <a:pt x="0" y="4928637"/>
                </a:cubicBezTo>
                <a:cubicBezTo>
                  <a:pt x="0" y="6874193"/>
                  <a:pt x="492870" y="8704632"/>
                  <a:pt x="1360562" y="10301908"/>
                </a:cubicBezTo>
                <a:lnTo>
                  <a:pt x="1416998" y="10400059"/>
                </a:lnTo>
                <a:lnTo>
                  <a:pt x="8565666" y="10400059"/>
                </a:lnTo>
                <a:lnTo>
                  <a:pt x="8565666" y="9453275"/>
                </a:lnTo>
                <a:lnTo>
                  <a:pt x="8538785" y="9437819"/>
                </a:lnTo>
                <a:cubicBezTo>
                  <a:pt x="7016885" y="8513090"/>
                  <a:pt x="6000269" y="6839585"/>
                  <a:pt x="6000269" y="4928637"/>
                </a:cubicBezTo>
                <a:cubicBezTo>
                  <a:pt x="6000269" y="3017689"/>
                  <a:pt x="7016885" y="1344185"/>
                  <a:pt x="8538785" y="419456"/>
                </a:cubicBezTo>
                <a:lnTo>
                  <a:pt x="8565666" y="403999"/>
                </a:lnTo>
                <a:close/>
              </a:path>
            </a:pathLst>
          </a:cu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762000" y="742949"/>
            <a:ext cx="7655758" cy="1165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7200" b="1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849948" y="1962388"/>
            <a:ext cx="10046652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Novo Testamento mostra que os cristãos do período apostólico reconheciam o seu Deus como </a:t>
            </a:r>
            <a:r>
              <a:rPr lang="pt-BR" sz="4000" dirty="0" err="1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triúno</a:t>
            </a:r>
            <a:r>
              <a:rPr lang="pt-BR" sz="4000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sem precisar de formulação teológica, recurso ao qual a igreja mais tarde precisou recorrer para responder às ideias equivocadas sobre Deus.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F9E0F8BF-4268-C701-BA5F-E2031659D3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5" r="41143"/>
          <a:stretch/>
        </p:blipFill>
        <p:spPr>
          <a:xfrm>
            <a:off x="9168010" y="-60535"/>
            <a:ext cx="9119990" cy="10408071"/>
          </a:xfrm>
          <a:custGeom>
            <a:avLst/>
            <a:gdLst>
              <a:gd name="connsiteX0" fmla="*/ 1783763 w 9119990"/>
              <a:gd name="connsiteY0" fmla="*/ 0 h 10408071"/>
              <a:gd name="connsiteX1" fmla="*/ 9119990 w 9119990"/>
              <a:gd name="connsiteY1" fmla="*/ 0 h 10408071"/>
              <a:gd name="connsiteX2" fmla="*/ 9119990 w 9119990"/>
              <a:gd name="connsiteY2" fmla="*/ 10408071 h 10408071"/>
              <a:gd name="connsiteX3" fmla="*/ 0 w 9119990"/>
              <a:gd name="connsiteY3" fmla="*/ 10408071 h 10408071"/>
              <a:gd name="connsiteX4" fmla="*/ 40610 w 9119990"/>
              <a:gd name="connsiteY4" fmla="*/ 10376513 h 10408071"/>
              <a:gd name="connsiteX5" fmla="*/ 3073838 w 9119990"/>
              <a:gd name="connsiteY5" fmla="*/ 4228409 h 10408071"/>
              <a:gd name="connsiteX6" fmla="*/ 1956411 w 9119990"/>
              <a:gd name="connsiteY6" fmla="*/ 269372 h 10408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9990" h="10408071">
                <a:moveTo>
                  <a:pt x="1783763" y="0"/>
                </a:moveTo>
                <a:lnTo>
                  <a:pt x="9119990" y="0"/>
                </a:lnTo>
                <a:lnTo>
                  <a:pt x="9119990" y="10408071"/>
                </a:lnTo>
                <a:lnTo>
                  <a:pt x="0" y="10408071"/>
                </a:lnTo>
                <a:lnTo>
                  <a:pt x="40610" y="10376513"/>
                </a:lnTo>
                <a:cubicBezTo>
                  <a:pt x="1903986" y="8857151"/>
                  <a:pt x="3073838" y="6665342"/>
                  <a:pt x="3073838" y="4228409"/>
                </a:cubicBezTo>
                <a:cubicBezTo>
                  <a:pt x="3073838" y="2794920"/>
                  <a:pt x="2669045" y="1446248"/>
                  <a:pt x="1956411" y="269372"/>
                </a:cubicBezTo>
                <a:close/>
              </a:path>
            </a:pathLst>
          </a:cu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5614" y="342900"/>
            <a:ext cx="1619488" cy="1619488"/>
          </a:xfrm>
          <a:prstGeom prst="rect">
            <a:avLst/>
          </a:prstGeom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0F981D73-B759-82A8-B81C-7E0A893DB4DD}"/>
              </a:ext>
            </a:extLst>
          </p:cNvPr>
          <p:cNvSpPr txBox="1"/>
          <p:nvPr/>
        </p:nvSpPr>
        <p:spPr>
          <a:xfrm>
            <a:off x="849948" y="6491287"/>
            <a:ext cx="911999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0">
                      <a:srgbClr val="815E50"/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08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Trindade é uma doutrina com sólidos fundamentos bíblicos e, mesmo sem conhecer essa terminologia, "Trindade", os cristãos do período apostólico reconheciam essa verdade.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E25D064-6F72-5968-DD2D-648E4844083F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533400" y="3468112"/>
            <a:ext cx="8991600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gradFill>
                  <a:gsLst>
                    <a:gs pos="0">
                      <a:schemeClr val="bg2"/>
                    </a:gs>
                    <a:gs pos="100000">
                      <a:schemeClr val="bg2">
                        <a:lumMod val="75000"/>
                      </a:schemeClr>
                    </a:gs>
                  </a:gsLst>
                  <a:lin ang="10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sp useBgFill="1">
        <p:nvSpPr>
          <p:cNvPr id="3" name="Forma Livre: Forma 2">
            <a:extLst>
              <a:ext uri="{FF2B5EF4-FFF2-40B4-BE49-F238E27FC236}">
                <a16:creationId xmlns:a16="http://schemas.microsoft.com/office/drawing/2014/main" id="{3BE0B9C0-9FFA-D09E-20D4-462B83BE6851}"/>
              </a:ext>
            </a:extLst>
          </p:cNvPr>
          <p:cNvSpPr/>
          <p:nvPr/>
        </p:nvSpPr>
        <p:spPr>
          <a:xfrm rot="18900000">
            <a:off x="9668640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noFill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4C31248-06F7-D1B6-E826-A2CC01DDAA34}"/>
              </a:ext>
            </a:extLst>
          </p:cNvPr>
          <p:cNvSpPr txBox="1"/>
          <p:nvPr/>
        </p:nvSpPr>
        <p:spPr>
          <a:xfrm flipH="1">
            <a:off x="2971800" y="9235167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E49756A-3054-A5A2-9FA0-D6EACB85522D}"/>
              </a:ext>
            </a:extLst>
          </p:cNvPr>
          <p:cNvSpPr txBox="1"/>
          <p:nvPr/>
        </p:nvSpPr>
        <p:spPr>
          <a:xfrm flipH="1">
            <a:off x="1524000" y="15269124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0A3AF3-5282-8CC1-5296-E6DA44300EF4}"/>
              </a:ext>
            </a:extLst>
          </p:cNvPr>
          <p:cNvSpPr txBox="1"/>
          <p:nvPr/>
        </p:nvSpPr>
        <p:spPr>
          <a:xfrm flipH="1">
            <a:off x="1524000" y="16284787"/>
            <a:ext cx="6477000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ameaças hereges que assolam a Igreja de Cristo nos últimos dias;</a:t>
            </a:r>
          </a:p>
        </p:txBody>
      </p:sp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B4A2BF-D991-1E6F-EFFC-F077B44D5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139CFDB-4708-462A-7CF4-29D3D5172986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88000">
                <a:schemeClr val="tx1">
                  <a:alpha val="82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8FA6D983-CF6C-DEA7-62FB-9480B9B28424}"/>
              </a:ext>
            </a:extLst>
          </p:cNvPr>
          <p:cNvSpPr/>
          <p:nvPr/>
        </p:nvSpPr>
        <p:spPr>
          <a:xfrm rot="27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DC4A465-8B38-50C3-1378-0D71D4BC75B5}"/>
              </a:ext>
            </a:extLst>
          </p:cNvPr>
          <p:cNvSpPr txBox="1"/>
          <p:nvPr/>
        </p:nvSpPr>
        <p:spPr>
          <a:xfrm flipH="1">
            <a:off x="2971800" y="-680899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9EA11EC-72BF-E47D-6D5A-45C00A91FC74}"/>
              </a:ext>
            </a:extLst>
          </p:cNvPr>
          <p:cNvSpPr txBox="1"/>
          <p:nvPr/>
        </p:nvSpPr>
        <p:spPr>
          <a:xfrm flipH="1">
            <a:off x="1524000" y="5353058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Demonstrar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FE4032-01A8-97CB-3C34-2F936739DED0}"/>
              </a:ext>
            </a:extLst>
          </p:cNvPr>
          <p:cNvSpPr txBox="1"/>
          <p:nvPr/>
        </p:nvSpPr>
        <p:spPr>
          <a:xfrm flipH="1">
            <a:off x="1524000" y="6368721"/>
            <a:ext cx="57912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como a Bíblia apresenta a Trindade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24FCEFB-1EB5-268C-985C-B7FF7C11AC92}"/>
              </a:ext>
            </a:extLst>
          </p:cNvPr>
          <p:cNvSpPr txBox="1"/>
          <p:nvPr/>
        </p:nvSpPr>
        <p:spPr>
          <a:xfrm flipH="1">
            <a:off x="3124200" y="900121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B8B5DF4-6241-BA74-E264-9C981965105B}"/>
              </a:ext>
            </a:extLst>
          </p:cNvPr>
          <p:cNvSpPr txBox="1"/>
          <p:nvPr/>
        </p:nvSpPr>
        <p:spPr>
          <a:xfrm flipH="1">
            <a:off x="1676400" y="15035171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674D607-7803-0933-415E-B38AFAFFC001}"/>
              </a:ext>
            </a:extLst>
          </p:cNvPr>
          <p:cNvSpPr txBox="1"/>
          <p:nvPr/>
        </p:nvSpPr>
        <p:spPr>
          <a:xfrm flipH="1">
            <a:off x="1676400" y="1605083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</p:spTree>
    <p:extLst>
      <p:ext uri="{BB962C8B-B14F-4D97-AF65-F5344CB8AC3E}">
        <p14:creationId xmlns:p14="http://schemas.microsoft.com/office/powerpoint/2010/main" val="3268209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2A00C7-805F-AA64-8519-F855126CA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ED6A05A2-935C-60DB-D258-55786B20B088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5000">
                <a:schemeClr val="tx1">
                  <a:alpha val="0"/>
                </a:schemeClr>
              </a:gs>
              <a:gs pos="71000">
                <a:schemeClr val="tx1"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9D9DB49F-DF3E-8045-96DE-DA38DEB29FB0}"/>
              </a:ext>
            </a:extLst>
          </p:cNvPr>
          <p:cNvSpPr/>
          <p:nvPr/>
        </p:nvSpPr>
        <p:spPr>
          <a:xfrm rot="81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2BEA48-6837-365E-8908-FBD064E86FCE}"/>
              </a:ext>
            </a:extLst>
          </p:cNvPr>
          <p:cNvSpPr txBox="1"/>
          <p:nvPr/>
        </p:nvSpPr>
        <p:spPr>
          <a:xfrm flipH="1">
            <a:off x="4495800" y="-44758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446601E-F382-67CA-E6CE-2F938E1345BD}"/>
              </a:ext>
            </a:extLst>
          </p:cNvPr>
          <p:cNvSpPr txBox="1"/>
          <p:nvPr/>
        </p:nvSpPr>
        <p:spPr>
          <a:xfrm flipH="1">
            <a:off x="1143000" y="5230892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301BD59-78F7-167B-D152-51EDD72FD9CC}"/>
              </a:ext>
            </a:extLst>
          </p:cNvPr>
          <p:cNvSpPr txBox="1"/>
          <p:nvPr/>
        </p:nvSpPr>
        <p:spPr>
          <a:xfrm flipH="1">
            <a:off x="1143000" y="6246555"/>
            <a:ext cx="5638800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principais heresias sobre a doutrina da Trindade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B5FBB87-E276-DAA6-60E7-6F7D9B680A60}"/>
              </a:ext>
            </a:extLst>
          </p:cNvPr>
          <p:cNvSpPr txBox="1"/>
          <p:nvPr/>
        </p:nvSpPr>
        <p:spPr>
          <a:xfrm flipH="1">
            <a:off x="3124200" y="8944056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04C2D35-8838-3E63-4F7C-D329B5F42748}"/>
              </a:ext>
            </a:extLst>
          </p:cNvPr>
          <p:cNvSpPr txBox="1"/>
          <p:nvPr/>
        </p:nvSpPr>
        <p:spPr>
          <a:xfrm flipH="1">
            <a:off x="1676400" y="14978013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AD153EF-F70E-BCB1-F616-29EBE807EF67}"/>
              </a:ext>
            </a:extLst>
          </p:cNvPr>
          <p:cNvSpPr txBox="1"/>
          <p:nvPr/>
        </p:nvSpPr>
        <p:spPr>
          <a:xfrm flipH="1">
            <a:off x="1676400" y="15993676"/>
            <a:ext cx="56388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que são as heresias</a:t>
            </a:r>
          </a:p>
        </p:txBody>
      </p:sp>
    </p:spTree>
    <p:extLst>
      <p:ext uri="{BB962C8B-B14F-4D97-AF65-F5344CB8AC3E}">
        <p14:creationId xmlns:p14="http://schemas.microsoft.com/office/powerpoint/2010/main" val="3992246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7C4B2-5449-63B9-F1B9-B1D3B81C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CF0AD55-0875-5EB5-C24D-C626CDAD5A55}"/>
              </a:ext>
            </a:extLst>
          </p:cNvPr>
          <p:cNvSpPr/>
          <p:nvPr/>
        </p:nvSpPr>
        <p:spPr>
          <a:xfrm>
            <a:off x="0" y="-28575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6000"/>
                </a:schemeClr>
              </a:gs>
              <a:gs pos="74000">
                <a:schemeClr val="tx1">
                  <a:alpha val="8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 useBgFill="1">
        <p:nvSpPr>
          <p:cNvPr id="5" name="Forma Livre: Forma 4">
            <a:extLst>
              <a:ext uri="{FF2B5EF4-FFF2-40B4-BE49-F238E27FC236}">
                <a16:creationId xmlns:a16="http://schemas.microsoft.com/office/drawing/2014/main" id="{19F07693-5D86-8B71-8CA9-140E9AD3B76D}"/>
              </a:ext>
            </a:extLst>
          </p:cNvPr>
          <p:cNvSpPr/>
          <p:nvPr/>
        </p:nvSpPr>
        <p:spPr>
          <a:xfrm rot="13500000">
            <a:off x="8601839" y="-3113809"/>
            <a:ext cx="16514968" cy="16514619"/>
          </a:xfrm>
          <a:custGeom>
            <a:avLst/>
            <a:gdLst>
              <a:gd name="connsiteX0" fmla="*/ 7534143 w 10051814"/>
              <a:gd name="connsiteY0" fmla="*/ 5160218 h 10051602"/>
              <a:gd name="connsiteX1" fmla="*/ 10051814 w 10051814"/>
              <a:gd name="connsiteY1" fmla="*/ 5160218 h 10051602"/>
              <a:gd name="connsiteX2" fmla="*/ 10048964 w 10051814"/>
              <a:gd name="connsiteY2" fmla="*/ 5276565 h 10051602"/>
              <a:gd name="connsiteX3" fmla="*/ 5284709 w 10051814"/>
              <a:gd name="connsiteY3" fmla="*/ 10048457 h 10051602"/>
              <a:gd name="connsiteX4" fmla="*/ 5160324 w 10051814"/>
              <a:gd name="connsiteY4" fmla="*/ 10051602 h 10051602"/>
              <a:gd name="connsiteX5" fmla="*/ 5160324 w 10051814"/>
              <a:gd name="connsiteY5" fmla="*/ 7533614 h 10051602"/>
              <a:gd name="connsiteX6" fmla="*/ 5283010 w 10051814"/>
              <a:gd name="connsiteY6" fmla="*/ 7527419 h 10051602"/>
              <a:gd name="connsiteX7" fmla="*/ 7529085 w 10051814"/>
              <a:gd name="connsiteY7" fmla="*/ 5267040 h 10051602"/>
              <a:gd name="connsiteX8" fmla="*/ 0 w 10051814"/>
              <a:gd name="connsiteY8" fmla="*/ 5160218 h 10051602"/>
              <a:gd name="connsiteX9" fmla="*/ 2517672 w 10051814"/>
              <a:gd name="connsiteY9" fmla="*/ 5160218 h 10051602"/>
              <a:gd name="connsiteX10" fmla="*/ 2522729 w 10051814"/>
              <a:gd name="connsiteY10" fmla="*/ 5267040 h 10051602"/>
              <a:gd name="connsiteX11" fmla="*/ 4768804 w 10051814"/>
              <a:gd name="connsiteY11" fmla="*/ 7527419 h 10051602"/>
              <a:gd name="connsiteX12" fmla="*/ 4891490 w 10051814"/>
              <a:gd name="connsiteY12" fmla="*/ 7533614 h 10051602"/>
              <a:gd name="connsiteX13" fmla="*/ 4891490 w 10051814"/>
              <a:gd name="connsiteY13" fmla="*/ 10051602 h 10051602"/>
              <a:gd name="connsiteX14" fmla="*/ 4767105 w 10051814"/>
              <a:gd name="connsiteY14" fmla="*/ 10048457 h 10051602"/>
              <a:gd name="connsiteX15" fmla="*/ 2850 w 10051814"/>
              <a:gd name="connsiteY15" fmla="*/ 5276565 h 10051602"/>
              <a:gd name="connsiteX16" fmla="*/ 5160324 w 10051814"/>
              <a:gd name="connsiteY16" fmla="*/ 0 h 10051602"/>
              <a:gd name="connsiteX17" fmla="*/ 5284709 w 10051814"/>
              <a:gd name="connsiteY17" fmla="*/ 3145 h 10051602"/>
              <a:gd name="connsiteX18" fmla="*/ 10048964 w 10051814"/>
              <a:gd name="connsiteY18" fmla="*/ 4775037 h 10051602"/>
              <a:gd name="connsiteX19" fmla="*/ 10051814 w 10051814"/>
              <a:gd name="connsiteY19" fmla="*/ 4891384 h 10051602"/>
              <a:gd name="connsiteX20" fmla="*/ 7534143 w 10051814"/>
              <a:gd name="connsiteY20" fmla="*/ 4891384 h 10051602"/>
              <a:gd name="connsiteX21" fmla="*/ 7529085 w 10051814"/>
              <a:gd name="connsiteY21" fmla="*/ 4784563 h 10051602"/>
              <a:gd name="connsiteX22" fmla="*/ 5283010 w 10051814"/>
              <a:gd name="connsiteY22" fmla="*/ 2524184 h 10051602"/>
              <a:gd name="connsiteX23" fmla="*/ 5160324 w 10051814"/>
              <a:gd name="connsiteY23" fmla="*/ 2517989 h 10051602"/>
              <a:gd name="connsiteX24" fmla="*/ 4891490 w 10051814"/>
              <a:gd name="connsiteY24" fmla="*/ 0 h 10051602"/>
              <a:gd name="connsiteX25" fmla="*/ 4891490 w 10051814"/>
              <a:gd name="connsiteY25" fmla="*/ 2517989 h 10051602"/>
              <a:gd name="connsiteX26" fmla="*/ 4768804 w 10051814"/>
              <a:gd name="connsiteY26" fmla="*/ 2524184 h 10051602"/>
              <a:gd name="connsiteX27" fmla="*/ 2522729 w 10051814"/>
              <a:gd name="connsiteY27" fmla="*/ 4784563 h 10051602"/>
              <a:gd name="connsiteX28" fmla="*/ 2517672 w 10051814"/>
              <a:gd name="connsiteY28" fmla="*/ 4891384 h 10051602"/>
              <a:gd name="connsiteX29" fmla="*/ 0 w 10051814"/>
              <a:gd name="connsiteY29" fmla="*/ 4891384 h 10051602"/>
              <a:gd name="connsiteX30" fmla="*/ 2850 w 10051814"/>
              <a:gd name="connsiteY30" fmla="*/ 4775037 h 10051602"/>
              <a:gd name="connsiteX31" fmla="*/ 4767105 w 10051814"/>
              <a:gd name="connsiteY31" fmla="*/ 3145 h 1005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051814" h="10051602">
                <a:moveTo>
                  <a:pt x="7534143" y="5160218"/>
                </a:moveTo>
                <a:lnTo>
                  <a:pt x="10051814" y="5160218"/>
                </a:lnTo>
                <a:lnTo>
                  <a:pt x="10048964" y="5276565"/>
                </a:lnTo>
                <a:cubicBezTo>
                  <a:pt x="9922506" y="7851864"/>
                  <a:pt x="7858946" y="9917968"/>
                  <a:pt x="5284709" y="10048457"/>
                </a:cubicBezTo>
                <a:lnTo>
                  <a:pt x="5160324" y="10051602"/>
                </a:lnTo>
                <a:lnTo>
                  <a:pt x="5160324" y="7533614"/>
                </a:lnTo>
                <a:lnTo>
                  <a:pt x="5283010" y="7527419"/>
                </a:lnTo>
                <a:cubicBezTo>
                  <a:pt x="6471762" y="7406694"/>
                  <a:pt x="7415732" y="6457956"/>
                  <a:pt x="7529085" y="5267040"/>
                </a:cubicBezTo>
                <a:close/>
                <a:moveTo>
                  <a:pt x="0" y="5160218"/>
                </a:moveTo>
                <a:lnTo>
                  <a:pt x="2517672" y="5160218"/>
                </a:lnTo>
                <a:lnTo>
                  <a:pt x="2522729" y="5267040"/>
                </a:lnTo>
                <a:cubicBezTo>
                  <a:pt x="2636082" y="6457956"/>
                  <a:pt x="3580053" y="7406694"/>
                  <a:pt x="4768804" y="7527419"/>
                </a:cubicBezTo>
                <a:lnTo>
                  <a:pt x="4891490" y="7533614"/>
                </a:lnTo>
                <a:lnTo>
                  <a:pt x="4891490" y="10051602"/>
                </a:lnTo>
                <a:lnTo>
                  <a:pt x="4767105" y="10048457"/>
                </a:lnTo>
                <a:cubicBezTo>
                  <a:pt x="2192868" y="9917968"/>
                  <a:pt x="129309" y="7851864"/>
                  <a:pt x="2850" y="5276565"/>
                </a:cubicBezTo>
                <a:close/>
                <a:moveTo>
                  <a:pt x="5160324" y="0"/>
                </a:moveTo>
                <a:lnTo>
                  <a:pt x="5284709" y="3145"/>
                </a:lnTo>
                <a:cubicBezTo>
                  <a:pt x="7858946" y="133634"/>
                  <a:pt x="9922506" y="2199739"/>
                  <a:pt x="10048964" y="4775037"/>
                </a:cubicBezTo>
                <a:lnTo>
                  <a:pt x="10051814" y="4891384"/>
                </a:lnTo>
                <a:lnTo>
                  <a:pt x="7534143" y="4891384"/>
                </a:lnTo>
                <a:lnTo>
                  <a:pt x="7529085" y="4784563"/>
                </a:lnTo>
                <a:cubicBezTo>
                  <a:pt x="7415732" y="3593646"/>
                  <a:pt x="6471762" y="2644908"/>
                  <a:pt x="5283010" y="2524184"/>
                </a:cubicBezTo>
                <a:lnTo>
                  <a:pt x="5160324" y="2517989"/>
                </a:lnTo>
                <a:close/>
                <a:moveTo>
                  <a:pt x="4891490" y="0"/>
                </a:moveTo>
                <a:lnTo>
                  <a:pt x="4891490" y="2517989"/>
                </a:lnTo>
                <a:lnTo>
                  <a:pt x="4768804" y="2524184"/>
                </a:lnTo>
                <a:cubicBezTo>
                  <a:pt x="3580053" y="2644908"/>
                  <a:pt x="2636082" y="3593646"/>
                  <a:pt x="2522729" y="4784563"/>
                </a:cubicBezTo>
                <a:lnTo>
                  <a:pt x="2517672" y="4891384"/>
                </a:lnTo>
                <a:lnTo>
                  <a:pt x="0" y="4891384"/>
                </a:lnTo>
                <a:lnTo>
                  <a:pt x="2850" y="4775037"/>
                </a:lnTo>
                <a:cubicBezTo>
                  <a:pt x="129309" y="2199739"/>
                  <a:pt x="2192868" y="133634"/>
                  <a:pt x="4767105" y="3145"/>
                </a:cubicBezTo>
                <a:close/>
              </a:path>
            </a:pathLst>
          </a:custGeom>
          <a:ln>
            <a:noFill/>
          </a:ln>
          <a:effectLst>
            <a:outerShdw blurRad="254000" sx="102000" sy="102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D75D24A-F5A8-5EE9-AEAD-DB6345F8D70A}"/>
              </a:ext>
            </a:extLst>
          </p:cNvPr>
          <p:cNvSpPr txBox="1"/>
          <p:nvPr/>
        </p:nvSpPr>
        <p:spPr>
          <a:xfrm flipH="1">
            <a:off x="3124200" y="-9022544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B10BCE5-CF5D-F1BB-6B5F-9BC88F86BD27}"/>
              </a:ext>
            </a:extLst>
          </p:cNvPr>
          <p:cNvSpPr txBox="1"/>
          <p:nvPr/>
        </p:nvSpPr>
        <p:spPr>
          <a:xfrm flipH="1">
            <a:off x="1676400" y="-2988587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CF2EDB0-A8A3-8478-7BC0-4E65AD98C8B2}"/>
              </a:ext>
            </a:extLst>
          </p:cNvPr>
          <p:cNvSpPr txBox="1"/>
          <p:nvPr/>
        </p:nvSpPr>
        <p:spPr>
          <a:xfrm flipH="1">
            <a:off x="1676400" y="-1972924"/>
            <a:ext cx="563880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conceito de Apologética Cristã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C414E2-3EFA-A4C3-C054-B952EA849F66}"/>
              </a:ext>
            </a:extLst>
          </p:cNvPr>
          <p:cNvSpPr txBox="1"/>
          <p:nvPr/>
        </p:nvSpPr>
        <p:spPr>
          <a:xfrm flipH="1">
            <a:off x="4267200" y="-571500"/>
            <a:ext cx="1828800" cy="92486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9500" b="1" dirty="0">
                <a:solidFill>
                  <a:schemeClr val="bg1">
                    <a:lumMod val="95000"/>
                    <a:alpha val="2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648508-6212-9A17-8C78-909508B0D2BA}"/>
              </a:ext>
            </a:extLst>
          </p:cNvPr>
          <p:cNvSpPr txBox="1"/>
          <p:nvPr/>
        </p:nvSpPr>
        <p:spPr>
          <a:xfrm flipH="1">
            <a:off x="1371600" y="5462457"/>
            <a:ext cx="4724400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4EDD049-97C9-91A2-2CB5-BADEBC930016}"/>
              </a:ext>
            </a:extLst>
          </p:cNvPr>
          <p:cNvSpPr txBox="1"/>
          <p:nvPr/>
        </p:nvSpPr>
        <p:spPr>
          <a:xfrm flipH="1">
            <a:off x="1371600" y="6478120"/>
            <a:ext cx="62484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perigos do Unicismo na atualidade</a:t>
            </a:r>
          </a:p>
        </p:txBody>
      </p:sp>
    </p:spTree>
    <p:extLst>
      <p:ext uri="{BB962C8B-B14F-4D97-AF65-F5344CB8AC3E}">
        <p14:creationId xmlns:p14="http://schemas.microsoft.com/office/powerpoint/2010/main" val="112356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7720</TotalTime>
  <Words>626</Words>
  <Application>Microsoft Office PowerPoint</Application>
  <PresentationFormat>Personalizar</PresentationFormat>
  <Paragraphs>66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3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DEUS É TRIÚNO</dc:title>
  <dc:creator>Henrique Nascimento</dc:creator>
  <cp:lastModifiedBy>HERBETH LINS</cp:lastModifiedBy>
  <cp:revision>131</cp:revision>
  <dcterms:created xsi:type="dcterms:W3CDTF">2006-08-16T00:00:00Z</dcterms:created>
  <dcterms:modified xsi:type="dcterms:W3CDTF">2025-01-20T20:02:03Z</dcterms:modified>
  <dc:identifier>DAFjsyPzqZA</dc:identifier>
</cp:coreProperties>
</file>