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605" r:id="rId3"/>
    <p:sldId id="587" r:id="rId4"/>
    <p:sldId id="582" r:id="rId5"/>
    <p:sldId id="348" r:id="rId6"/>
    <p:sldId id="585" r:id="rId7"/>
    <p:sldId id="590" r:id="rId8"/>
    <p:sldId id="591" r:id="rId9"/>
    <p:sldId id="592" r:id="rId10"/>
    <p:sldId id="418" r:id="rId11"/>
    <p:sldId id="293" r:id="rId12"/>
    <p:sldId id="662" r:id="rId13"/>
    <p:sldId id="663" r:id="rId14"/>
    <p:sldId id="287" r:id="rId15"/>
    <p:sldId id="444" r:id="rId16"/>
    <p:sldId id="320" r:id="rId17"/>
    <p:sldId id="321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610"/>
    <a:srgbClr val="1C230F"/>
    <a:srgbClr val="1F0B0B"/>
    <a:srgbClr val="413223"/>
    <a:srgbClr val="AB855F"/>
    <a:srgbClr val="142311"/>
    <a:srgbClr val="2E0000"/>
    <a:srgbClr val="0C1314"/>
    <a:srgbClr val="C9C86C"/>
    <a:srgbClr val="1F3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72" d="100"/>
          <a:sy n="72" d="100"/>
        </p:scale>
        <p:origin x="61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34">
            <a:extLst>
              <a:ext uri="{FF2B5EF4-FFF2-40B4-BE49-F238E27FC236}">
                <a16:creationId xmlns:a16="http://schemas.microsoft.com/office/drawing/2014/main" id="{4B243F9E-EAE9-0DA6-A136-84D093DD01AA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2202548" y="6617963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de Fevereiro de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2202548" y="72923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trimestre 2025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365" y="6833636"/>
            <a:ext cx="914400" cy="914400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1082902" y="2817523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07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735" y="2781300"/>
            <a:ext cx="836307" cy="836307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44B742BA-864F-DF4D-073F-2CA13E894ED2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102BB31-EEBA-786A-1D44-E7AB52CF25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684" t="-419" r="38642" b="419"/>
          <a:stretch/>
        </p:blipFill>
        <p:spPr>
          <a:xfrm rot="21424529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45705" y="3903373"/>
            <a:ext cx="7893495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72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AUTENTICIDADE E SABEDORIA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1" grpId="0"/>
      <p:bldP spid="2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36D35991-8A7D-8D6A-3955-390E28FC78F9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9DCEF5-D229-DFB4-E939-7BA1B903CE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005" y="4062658"/>
            <a:ext cx="1612463" cy="1612463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5104FC1-CB42-87D5-BF7C-99C4E4119630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rgbClr val="AB85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96AF378-9945-D220-09C6-561B7EDDEF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227" r="19227"/>
          <a:stretch/>
        </p:blipFill>
        <p:spPr>
          <a:xfrm rot="21424529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AB3F82A-082D-4AB3-A962-3DF13F27BD58}"/>
              </a:ext>
            </a:extLst>
          </p:cNvPr>
          <p:cNvSpPr txBox="1"/>
          <p:nvPr/>
        </p:nvSpPr>
        <p:spPr>
          <a:xfrm>
            <a:off x="6191906" y="1404015"/>
            <a:ext cx="1612463" cy="7478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48000" b="1" dirty="0">
                <a:solidFill>
                  <a:schemeClr val="bg1">
                    <a:lumMod val="95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402905" y="5815403"/>
            <a:ext cx="7785905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7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SABEDORIA AUTÊNTICA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EB2A6CDD-F039-DEEE-3CEB-EF377B39D815}"/>
              </a:ext>
            </a:extLst>
          </p:cNvPr>
          <p:cNvSpPr/>
          <p:nvPr/>
        </p:nvSpPr>
        <p:spPr>
          <a:xfrm>
            <a:off x="0" y="7709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72390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CC3C099-6AF6-A30B-5FB4-92D3F1AE4C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97" r="10997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381001" y="903755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A SABEDORIA AUTÊNTICA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278" y="3041903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066802" y="1790700"/>
            <a:ext cx="6019798" cy="276998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Demonstrada mediante as boas ações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066800" y="4739308"/>
            <a:ext cx="7247239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Você conhece alguém que se diz sábio, mas, na verdade, age de forma tola? Infelizmente, existem pessoas assim. Por isso, Tiago faz a seguinte pergunta: "Quem entre vós é sábio e inteligente?" Logo em seguida, ele afirma: "Mostre, pelo seu bom trato, as suas obras em mansidão de sabedoria."</a:t>
            </a:r>
          </a:p>
        </p:txBody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69BB12-0627-3225-1EB6-9474317C9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A59ADF19-5E92-2DAF-3BE2-74B8BC7F79EB}"/>
              </a:ext>
            </a:extLst>
          </p:cNvPr>
          <p:cNvSpPr/>
          <p:nvPr/>
        </p:nvSpPr>
        <p:spPr>
          <a:xfrm>
            <a:off x="0" y="7709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2C0D6736-40FC-D64B-4548-0F4D7855B00F}"/>
              </a:ext>
            </a:extLst>
          </p:cNvPr>
          <p:cNvSpPr/>
          <p:nvPr/>
        </p:nvSpPr>
        <p:spPr>
          <a:xfrm>
            <a:off x="0" y="72390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D9A8C5-1D14-D26D-00B0-6C3FACD47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88" r="10988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9F2241B0-73B8-4087-492D-E31E885ECFB5}"/>
              </a:ext>
            </a:extLst>
          </p:cNvPr>
          <p:cNvSpPr txBox="1"/>
          <p:nvPr/>
        </p:nvSpPr>
        <p:spPr>
          <a:xfrm>
            <a:off x="381001" y="903755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A SABEDORIA AUTÊNTICA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EEBCAF-DC42-3BAC-9774-C81FA5C3BB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478" y="2950178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12586CAC-79E7-E979-5E12-617068B521C3}"/>
              </a:ext>
            </a:extLst>
          </p:cNvPr>
          <p:cNvSpPr txBox="1"/>
          <p:nvPr/>
        </p:nvSpPr>
        <p:spPr>
          <a:xfrm>
            <a:off x="1066802" y="1943100"/>
            <a:ext cx="5486398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A sabedoria terrena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6C1D68BC-F993-593C-3E9D-F021AB3D47B7}"/>
              </a:ext>
            </a:extLst>
          </p:cNvPr>
          <p:cNvSpPr txBox="1"/>
          <p:nvPr/>
        </p:nvSpPr>
        <p:spPr>
          <a:xfrm>
            <a:off x="1066800" y="4181475"/>
            <a:ext cx="7247239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Nos versículos 14 e 15,</a:t>
            </a:r>
          </a:p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Tiago faz um contraste entre a sabedoria terrena e a divina. Ele descreve a sabedoria terrena como cheia de "inveja amarga e sentimento faccioso", logo ela não procede de Deus, mas é humana e diabólica.</a:t>
            </a:r>
          </a:p>
        </p:txBody>
      </p:sp>
    </p:spTree>
    <p:extLst>
      <p:ext uri="{BB962C8B-B14F-4D97-AF65-F5344CB8AC3E}">
        <p14:creationId xmlns:p14="http://schemas.microsoft.com/office/powerpoint/2010/main" val="116414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951813-3C5B-36C1-8F94-0B1CFE5AA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473DE450-E439-D3EE-34C8-29D91428B51C}"/>
              </a:ext>
            </a:extLst>
          </p:cNvPr>
          <p:cNvSpPr/>
          <p:nvPr/>
        </p:nvSpPr>
        <p:spPr>
          <a:xfrm>
            <a:off x="0" y="9233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EFC475A2-CB12-FCC2-927D-4078F840AA1D}"/>
              </a:ext>
            </a:extLst>
          </p:cNvPr>
          <p:cNvSpPr/>
          <p:nvPr/>
        </p:nvSpPr>
        <p:spPr>
          <a:xfrm>
            <a:off x="0" y="87630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9FE847F-DCF2-F987-ACC4-A2A5CC5247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161" b="12891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152A4065-8692-6602-79D7-D8DE9578EEEF}"/>
              </a:ext>
            </a:extLst>
          </p:cNvPr>
          <p:cNvSpPr txBox="1"/>
          <p:nvPr/>
        </p:nvSpPr>
        <p:spPr>
          <a:xfrm>
            <a:off x="381001" y="1056155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A SABEDORIA AUTÊNTICA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D692647-C7C5-0758-7B9E-71EFEE3AEF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044707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4814CAAA-8BB0-13F3-1FF2-B7E1A147955D}"/>
              </a:ext>
            </a:extLst>
          </p:cNvPr>
          <p:cNvSpPr txBox="1"/>
          <p:nvPr/>
        </p:nvSpPr>
        <p:spPr>
          <a:xfrm>
            <a:off x="1066802" y="2171700"/>
            <a:ext cx="6705598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Origem da sabedoria divina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FEB11115-4A2C-8799-45ED-ACCD1BF23A0E}"/>
              </a:ext>
            </a:extLst>
          </p:cNvPr>
          <p:cNvSpPr txBox="1"/>
          <p:nvPr/>
        </p:nvSpPr>
        <p:spPr>
          <a:xfrm>
            <a:off x="1066801" y="4181475"/>
            <a:ext cx="70104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Tiago mostra que a sabedoria que vem do alto é pura, pacífica, amável, complacente, cheia de misericórdia e de bons frutos, imparcial e sincera (v. 17). Ela tem sua origem em Deus e reflete seu caráter santo e amoroso.</a:t>
            </a:r>
          </a:p>
        </p:txBody>
      </p:sp>
    </p:spTree>
    <p:extLst>
      <p:ext uri="{BB962C8B-B14F-4D97-AF65-F5344CB8AC3E}">
        <p14:creationId xmlns:p14="http://schemas.microsoft.com/office/powerpoint/2010/main" val="65568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150775-A13E-7508-A2C1-708D57AF4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8F775513-13B8-E896-08C3-206909541A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85" b="2685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15858E7A-0076-A834-62C9-BE7044C6DBFB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AF0B2378-AC3F-49AD-8288-C2BC8C345BB1}"/>
              </a:ext>
            </a:extLst>
          </p:cNvPr>
          <p:cNvSpPr/>
          <p:nvPr/>
        </p:nvSpPr>
        <p:spPr>
          <a:xfrm rot="2643821">
            <a:off x="7020016" y="9657821"/>
            <a:ext cx="3173499" cy="3525300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73FFD8C-AAFD-4B30-E992-6C3C1C98B27D}"/>
              </a:ext>
            </a:extLst>
          </p:cNvPr>
          <p:cNvSpPr/>
          <p:nvPr/>
        </p:nvSpPr>
        <p:spPr>
          <a:xfrm rot="2723966">
            <a:off x="6252212" y="-1842058"/>
            <a:ext cx="5838851" cy="4224206"/>
          </a:xfrm>
          <a:prstGeom prst="rect">
            <a:avLst/>
          </a:prstGeom>
          <a:solidFill>
            <a:srgbClr val="530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62680990-21CD-D487-F21D-46EA500AF7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352" t="96" r="1759" b="607"/>
          <a:stretch/>
        </p:blipFill>
        <p:spPr>
          <a:xfrm>
            <a:off x="8534687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19AF5286-904C-656A-D71F-684206BDEA6B}"/>
              </a:ext>
            </a:extLst>
          </p:cNvPr>
          <p:cNvSpPr txBox="1"/>
          <p:nvPr/>
        </p:nvSpPr>
        <p:spPr>
          <a:xfrm>
            <a:off x="1295401" y="4410259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209B4A6-03C6-0107-018B-8E7390AF7F35}"/>
              </a:ext>
            </a:extLst>
          </p:cNvPr>
          <p:cNvSpPr txBox="1"/>
          <p:nvPr/>
        </p:nvSpPr>
        <p:spPr>
          <a:xfrm>
            <a:off x="1295401" y="5483066"/>
            <a:ext cx="6129887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"O temor do SENHOR é o princípio da sabedoria, e a ciência do Santo, a prudência." (</a:t>
            </a:r>
            <a:r>
              <a:rPr lang="pt-BR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9.10)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0BC7075-F1DB-FDEE-119D-AB22BE0A5C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2007242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DCDCA1-159E-5DAA-75B3-7F88F16E6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F52DFF8B-D284-A3F9-152F-1382F408D1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39" b="7739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E3DDF31F-D9B9-B147-5677-8B8754C8E521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7AC81A9-90A9-1348-C6AC-528DFACCFCC4}"/>
              </a:ext>
            </a:extLst>
          </p:cNvPr>
          <p:cNvSpPr/>
          <p:nvPr/>
        </p:nvSpPr>
        <p:spPr>
          <a:xfrm rot="18956179" flipH="1">
            <a:off x="8077458" y="9648300"/>
            <a:ext cx="3173499" cy="3525300"/>
          </a:xfrm>
          <a:prstGeom prst="rect">
            <a:avLst/>
          </a:prstGeom>
          <a:solidFill>
            <a:srgbClr val="C9C8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A66F3A0-695A-FF78-D032-193794AC61C4}"/>
              </a:ext>
            </a:extLst>
          </p:cNvPr>
          <p:cNvSpPr/>
          <p:nvPr/>
        </p:nvSpPr>
        <p:spPr>
          <a:xfrm rot="18876034" flipH="1">
            <a:off x="6441461" y="-1754847"/>
            <a:ext cx="5220234" cy="4224206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771E95FC-3B9C-971B-D7A5-A703C3FB5A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18"/>
          <a:stretch/>
        </p:blipFill>
        <p:spPr>
          <a:xfrm flipH="1">
            <a:off x="0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F428B03-D5A8-5553-ADE4-020D75C21A6A}"/>
              </a:ext>
            </a:extLst>
          </p:cNvPr>
          <p:cNvSpPr txBox="1"/>
          <p:nvPr/>
        </p:nvSpPr>
        <p:spPr>
          <a:xfrm>
            <a:off x="10134601" y="3385108"/>
            <a:ext cx="486983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C929AD2-7887-119A-794E-DD9E2317BE08}"/>
              </a:ext>
            </a:extLst>
          </p:cNvPr>
          <p:cNvSpPr txBox="1"/>
          <p:nvPr/>
        </p:nvSpPr>
        <p:spPr>
          <a:xfrm>
            <a:off x="10134600" y="5553293"/>
            <a:ext cx="715583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verdadeira sabedoria, proveniente de Deus, é comprovada por boas obras e promove paz e justiça.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47D61CC-597C-9D22-B80C-E00EF76180F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1157" y="3009900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9BDAB325-FB15-EF5B-17C5-577631A6CD2B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CB4842BD-BD3B-3387-A2BF-C3743A7DFD82}"/>
              </a:ext>
            </a:extLst>
          </p:cNvPr>
          <p:cNvGrpSpPr/>
          <p:nvPr/>
        </p:nvGrpSpPr>
        <p:grpSpPr>
          <a:xfrm>
            <a:off x="7162800" y="5965676"/>
            <a:ext cx="11125200" cy="1887629"/>
            <a:chOff x="0" y="0"/>
            <a:chExt cx="6862939" cy="3093494"/>
          </a:xfr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10800000" scaled="1"/>
          </a:gra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5A15F824-F98C-803F-9334-9D7478EAC94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2" name="TextBox 9">
            <a:extLst>
              <a:ext uri="{FF2B5EF4-FFF2-40B4-BE49-F238E27FC236}">
                <a16:creationId xmlns:a16="http://schemas.microsoft.com/office/drawing/2014/main" id="{651E53AE-9FD9-52ED-D933-42FAA7B5093C}"/>
              </a:ext>
            </a:extLst>
          </p:cNvPr>
          <p:cNvSpPr txBox="1"/>
          <p:nvPr/>
        </p:nvSpPr>
        <p:spPr>
          <a:xfrm>
            <a:off x="11270952" y="6438900"/>
            <a:ext cx="541684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Tiago 3.13-18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C878065-94AA-2147-CCB3-C834910E1E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76411" y="6372751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C2E1D6A-388D-9419-565C-9848A38FF2CA}"/>
              </a:ext>
            </a:extLst>
          </p:cNvPr>
          <p:cNvSpPr txBox="1"/>
          <p:nvPr/>
        </p:nvSpPr>
        <p:spPr>
          <a:xfrm flipH="1">
            <a:off x="10085666" y="1892974"/>
            <a:ext cx="7045578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66944369-7504-F8AB-6273-F3800DE07F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60" r="8592"/>
          <a:stretch/>
        </p:blipFill>
        <p:spPr>
          <a:xfrm flipH="1">
            <a:off x="-1891994" y="-762986"/>
            <a:ext cx="11887201" cy="11926286"/>
          </a:xfrm>
          <a:custGeom>
            <a:avLst/>
            <a:gdLst>
              <a:gd name="connsiteX0" fmla="*/ 2538036 w 10253287"/>
              <a:gd name="connsiteY0" fmla="*/ 0 h 10287000"/>
              <a:gd name="connsiteX1" fmla="*/ 10253287 w 10253287"/>
              <a:gd name="connsiteY1" fmla="*/ 0 h 10287000"/>
              <a:gd name="connsiteX2" fmla="*/ 7695746 w 10253287"/>
              <a:gd name="connsiteY2" fmla="*/ 10287000 h 10287000"/>
              <a:gd name="connsiteX3" fmla="*/ 0 w 10253287"/>
              <a:gd name="connsiteY3" fmla="*/ 10287000 h 10287000"/>
              <a:gd name="connsiteX4" fmla="*/ 0 w 10253287"/>
              <a:gd name="connsiteY4" fmla="*/ 10208545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3287" h="10287000">
                <a:moveTo>
                  <a:pt x="2538036" y="0"/>
                </a:moveTo>
                <a:lnTo>
                  <a:pt x="10253287" y="0"/>
                </a:lnTo>
                <a:lnTo>
                  <a:pt x="7695746" y="10287000"/>
                </a:lnTo>
                <a:lnTo>
                  <a:pt x="0" y="10287000"/>
                </a:lnTo>
                <a:lnTo>
                  <a:pt x="0" y="10208545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646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id="{31744BE7-E1AA-B726-DC1C-B2544C3060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617" r="16617"/>
          <a:stretch/>
        </p:blipFill>
        <p:spPr>
          <a:xfrm>
            <a:off x="8763000" y="573000"/>
            <a:ext cx="9141001" cy="9141001"/>
          </a:xfrm>
          <a:custGeom>
            <a:avLst/>
            <a:gdLst>
              <a:gd name="connsiteX0" fmla="*/ 1150384 w 7467600"/>
              <a:gd name="connsiteY0" fmla="*/ 0 h 7467600"/>
              <a:gd name="connsiteX1" fmla="*/ 6222975 w 7467600"/>
              <a:gd name="connsiteY1" fmla="*/ 0 h 7467600"/>
              <a:gd name="connsiteX2" fmla="*/ 7467600 w 7467600"/>
              <a:gd name="connsiteY2" fmla="*/ 1244625 h 7467600"/>
              <a:gd name="connsiteX3" fmla="*/ 7467600 w 7467600"/>
              <a:gd name="connsiteY3" fmla="*/ 6317216 h 7467600"/>
              <a:gd name="connsiteX4" fmla="*/ 6317216 w 7467600"/>
              <a:gd name="connsiteY4" fmla="*/ 7467600 h 7467600"/>
              <a:gd name="connsiteX5" fmla="*/ 1244625 w 7467600"/>
              <a:gd name="connsiteY5" fmla="*/ 7467600 h 7467600"/>
              <a:gd name="connsiteX6" fmla="*/ 0 w 7467600"/>
              <a:gd name="connsiteY6" fmla="*/ 6222975 h 7467600"/>
              <a:gd name="connsiteX7" fmla="*/ 0 w 7467600"/>
              <a:gd name="connsiteY7" fmla="*/ 1150384 h 746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67600" h="7467600">
                <a:moveTo>
                  <a:pt x="1150384" y="0"/>
                </a:moveTo>
                <a:lnTo>
                  <a:pt x="6222975" y="0"/>
                </a:lnTo>
                <a:lnTo>
                  <a:pt x="7467600" y="1244625"/>
                </a:lnTo>
                <a:lnTo>
                  <a:pt x="7467600" y="6317216"/>
                </a:lnTo>
                <a:lnTo>
                  <a:pt x="6317216" y="7467600"/>
                </a:lnTo>
                <a:lnTo>
                  <a:pt x="1244625" y="7467600"/>
                </a:lnTo>
                <a:lnTo>
                  <a:pt x="0" y="6222975"/>
                </a:lnTo>
                <a:lnTo>
                  <a:pt x="0" y="1150384"/>
                </a:lnTo>
                <a:close/>
              </a:path>
            </a:pathLst>
          </a:custGeom>
          <a:effectLst>
            <a:softEdge rad="635000"/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0527" y="2628900"/>
            <a:ext cx="1805781" cy="1805781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838200" y="1927502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926149" y="3146941"/>
            <a:ext cx="6823231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Nesta lição, veremos</a:t>
            </a:r>
          </a:p>
          <a:p>
            <a:r>
              <a:rPr lang="pt-BR" sz="4400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características da verdadeira sabedoria e seus efeitos na vida dos crentes. Veremos também a definição de sabedoria e os frutos dela.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tx1">
                <a:alpha val="83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10">
            <a:extLst>
              <a:ext uri="{FF2B5EF4-FFF2-40B4-BE49-F238E27FC236}">
                <a16:creationId xmlns:a16="http://schemas.microsoft.com/office/drawing/2014/main" id="{88B84CC5-A771-041D-43F6-4EAA0C82B78E}"/>
              </a:ext>
            </a:extLst>
          </p:cNvPr>
          <p:cNvSpPr txBox="1"/>
          <p:nvPr/>
        </p:nvSpPr>
        <p:spPr>
          <a:xfrm>
            <a:off x="3924300" y="2805168"/>
            <a:ext cx="10439400" cy="467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</p:spTree>
    <p:extLst>
      <p:ext uri="{BB962C8B-B14F-4D97-AF65-F5344CB8AC3E}">
        <p14:creationId xmlns:p14="http://schemas.microsoft.com/office/powerpoint/2010/main" val="39877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413223"/>
            </a:gs>
            <a:gs pos="0">
              <a:srgbClr val="AB855F"/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921B29-89CC-AFC5-E396-1183D0419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03F215ED-BE30-CE79-1485-27002F608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4" t="30552" r="-194" b="-67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94FE3EDF-6F31-6D29-7873-A02C3880B0E6}"/>
              </a:ext>
            </a:extLst>
          </p:cNvPr>
          <p:cNvSpPr/>
          <p:nvPr/>
        </p:nvSpPr>
        <p:spPr>
          <a:xfrm flipH="1">
            <a:off x="2215840" y="3848101"/>
            <a:ext cx="16072160" cy="6477000"/>
          </a:xfrm>
          <a:prstGeom prst="rect">
            <a:avLst/>
          </a:prstGeom>
          <a:gradFill flip="none" rotWithShape="1">
            <a:gsLst>
              <a:gs pos="0">
                <a:srgbClr val="1F150F"/>
              </a:gs>
              <a:gs pos="100000">
                <a:srgbClr val="BC957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829CA6D5-EACB-3492-F448-2EF0AF8C8A6A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B2DE14F1-DFDD-C72E-F503-744B7EF2D5C0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22977C52-2FB3-2DC5-2C81-A6CC20EC6108}"/>
              </a:ext>
            </a:extLst>
          </p:cNvPr>
          <p:cNvSpPr txBox="1"/>
          <p:nvPr/>
        </p:nvSpPr>
        <p:spPr>
          <a:xfrm>
            <a:off x="336039" y="4557236"/>
            <a:ext cx="575996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COMPREENDER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9CB1A9-8CDF-6DC8-ECAE-5D800F4FC5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57700"/>
            <a:ext cx="974122" cy="974122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63199275-5A0D-E78E-C9FA-8701648C4245}"/>
              </a:ext>
            </a:extLst>
          </p:cNvPr>
          <p:cNvSpPr txBox="1"/>
          <p:nvPr/>
        </p:nvSpPr>
        <p:spPr>
          <a:xfrm>
            <a:off x="8298939" y="4280237"/>
            <a:ext cx="74676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necessidade da sabedoria autêntica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00AF060F-FEE8-54CA-E200-F0FB602B4083}"/>
              </a:ext>
            </a:extLst>
          </p:cNvPr>
          <p:cNvSpPr txBox="1"/>
          <p:nvPr/>
        </p:nvSpPr>
        <p:spPr>
          <a:xfrm>
            <a:off x="1600199" y="12735430"/>
            <a:ext cx="480883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</p:spTree>
    <p:extLst>
      <p:ext uri="{BB962C8B-B14F-4D97-AF65-F5344CB8AC3E}">
        <p14:creationId xmlns:p14="http://schemas.microsoft.com/office/powerpoint/2010/main" val="256742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142311"/>
            </a:gs>
            <a:gs pos="0">
              <a:schemeClr val="accent3">
                <a:lumMod val="50000"/>
              </a:schemeClr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D2FB44-D650-F47E-51C7-5ABE14DE3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4E57845C-A913-622E-30C3-C75441BB32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04" b="2704"/>
          <a:stretch/>
        </p:blipFill>
        <p:spPr>
          <a:xfrm>
            <a:off x="3810000" y="-1752600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3F2E89BE-9249-5236-BABA-5BC633C7F5D5}"/>
              </a:ext>
            </a:extLst>
          </p:cNvPr>
          <p:cNvSpPr/>
          <p:nvPr/>
        </p:nvSpPr>
        <p:spPr>
          <a:xfrm flipH="1">
            <a:off x="2209800" y="3695700"/>
            <a:ext cx="16078200" cy="6591299"/>
          </a:xfrm>
          <a:prstGeom prst="rect">
            <a:avLst/>
          </a:prstGeom>
          <a:gradFill flip="none" rotWithShape="1">
            <a:gsLst>
              <a:gs pos="0">
                <a:srgbClr val="1A210D"/>
              </a:gs>
              <a:gs pos="100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3F83784-653E-80F9-5E92-F20DFA853B16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BD53D55-68A4-3DCD-3413-8F15A480D0C3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DCD1EC05-A19A-7D8B-FD22-647D43110A19}"/>
              </a:ext>
            </a:extLst>
          </p:cNvPr>
          <p:cNvSpPr txBox="1"/>
          <p:nvPr/>
        </p:nvSpPr>
        <p:spPr>
          <a:xfrm>
            <a:off x="1657717" y="4541103"/>
            <a:ext cx="436208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E50C7511-4450-2705-4508-DF03D89A3979}"/>
              </a:ext>
            </a:extLst>
          </p:cNvPr>
          <p:cNvSpPr txBox="1"/>
          <p:nvPr/>
        </p:nvSpPr>
        <p:spPr>
          <a:xfrm>
            <a:off x="8350918" y="4445168"/>
            <a:ext cx="84582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frutos da sabedoria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3A5DF61-9AE3-376E-6FDD-AE456EDC73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9191" y="4495800"/>
            <a:ext cx="933818" cy="933818"/>
          </a:xfrm>
          <a:prstGeom prst="rect">
            <a:avLst/>
          </a:prstGeom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FBAF8DC3-5BBE-2DF9-2AAA-D7925B959CE3}"/>
              </a:ext>
            </a:extLst>
          </p:cNvPr>
          <p:cNvSpPr txBox="1"/>
          <p:nvPr/>
        </p:nvSpPr>
        <p:spPr>
          <a:xfrm>
            <a:off x="533400" y="-2400300"/>
            <a:ext cx="50292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COMPREENDER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6F01809-DB1B-AA23-235A-410A68559DD9}"/>
              </a:ext>
            </a:extLst>
          </p:cNvPr>
          <p:cNvSpPr txBox="1"/>
          <p:nvPr/>
        </p:nvSpPr>
        <p:spPr>
          <a:xfrm>
            <a:off x="1219200" y="12253976"/>
            <a:ext cx="43434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DESTACAR</a:t>
            </a:r>
          </a:p>
        </p:txBody>
      </p:sp>
    </p:spTree>
    <p:extLst>
      <p:ext uri="{BB962C8B-B14F-4D97-AF65-F5344CB8AC3E}">
        <p14:creationId xmlns:p14="http://schemas.microsoft.com/office/powerpoint/2010/main" val="3775268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DD1D87-9867-ABC6-5C76-E70E62349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124219F0-864B-50BF-EFBD-9ABAC02A6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2456" b="22456"/>
          <a:stretch/>
        </p:blipFill>
        <p:spPr>
          <a:xfrm>
            <a:off x="3810000" y="-1181100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72D3D73B-3995-EC39-05CF-C9E1F40EBB27}"/>
              </a:ext>
            </a:extLst>
          </p:cNvPr>
          <p:cNvSpPr/>
          <p:nvPr/>
        </p:nvSpPr>
        <p:spPr>
          <a:xfrm flipH="1">
            <a:off x="3429000" y="3695701"/>
            <a:ext cx="14859000" cy="6591298"/>
          </a:xfrm>
          <a:prstGeom prst="rect">
            <a:avLst/>
          </a:prstGeom>
          <a:gradFill flip="none" rotWithShape="1">
            <a:gsLst>
              <a:gs pos="0">
                <a:srgbClr val="2E0000"/>
              </a:gs>
              <a:gs pos="100000">
                <a:schemeClr val="accent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1EDE8B5-9AA9-6B1F-FA88-996ED6088A42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B3C50F7-9549-EA3C-D659-B2DA122CBF11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3C83F324-3FE8-5E07-5146-36D5DAA034DF}"/>
              </a:ext>
            </a:extLst>
          </p:cNvPr>
          <p:cNvSpPr txBox="1"/>
          <p:nvPr/>
        </p:nvSpPr>
        <p:spPr>
          <a:xfrm>
            <a:off x="1379839" y="4541103"/>
            <a:ext cx="471616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DESTACAR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38472649-7C8D-BC23-5196-CBB4FB7DF099}"/>
              </a:ext>
            </a:extLst>
          </p:cNvPr>
          <p:cNvSpPr txBox="1"/>
          <p:nvPr/>
        </p:nvSpPr>
        <p:spPr>
          <a:xfrm>
            <a:off x="8782050" y="4452402"/>
            <a:ext cx="76200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humildade e a sabedoria do alto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E8588EA-8468-17E9-1E61-D806DD3D25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78470"/>
            <a:ext cx="974122" cy="974122"/>
          </a:xfrm>
          <a:prstGeom prst="rect">
            <a:avLst/>
          </a:prstGeo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99375EE8-4A0E-8DE8-2D08-78F7DBF2C9D7}"/>
              </a:ext>
            </a:extLst>
          </p:cNvPr>
          <p:cNvSpPr txBox="1"/>
          <p:nvPr/>
        </p:nvSpPr>
        <p:spPr>
          <a:xfrm>
            <a:off x="1600200" y="-2425365"/>
            <a:ext cx="39624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</p:spTree>
    <p:extLst>
      <p:ext uri="{BB962C8B-B14F-4D97-AF65-F5344CB8AC3E}">
        <p14:creationId xmlns:p14="http://schemas.microsoft.com/office/powerpoint/2010/main" val="33012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6718</TotalTime>
  <Words>330</Words>
  <Application>Microsoft Office PowerPoint</Application>
  <PresentationFormat>Personalizar</PresentationFormat>
  <Paragraphs>36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AUTENTICIDADE E SABEDORIA</dc:title>
  <dc:creator>Henrique Nascimento</dc:creator>
  <cp:lastModifiedBy>HERBETH LINS</cp:lastModifiedBy>
  <cp:revision>138</cp:revision>
  <dcterms:created xsi:type="dcterms:W3CDTF">2006-08-16T00:00:00Z</dcterms:created>
  <dcterms:modified xsi:type="dcterms:W3CDTF">2025-02-11T20:10:33Z</dcterms:modified>
  <dc:identifier>DAFjsyPzqZA</dc:identifier>
</cp:coreProperties>
</file>