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00" r:id="rId2"/>
    <p:sldId id="568" r:id="rId3"/>
    <p:sldId id="569" r:id="rId4"/>
    <p:sldId id="567" r:id="rId5"/>
    <p:sldId id="348" r:id="rId6"/>
    <p:sldId id="566" r:id="rId7"/>
    <p:sldId id="573" r:id="rId8"/>
    <p:sldId id="571" r:id="rId9"/>
    <p:sldId id="572" r:id="rId10"/>
    <p:sldId id="418" r:id="rId11"/>
    <p:sldId id="681" r:id="rId12"/>
    <p:sldId id="682" r:id="rId13"/>
    <p:sldId id="684" r:id="rId14"/>
    <p:sldId id="686" r:id="rId15"/>
    <p:sldId id="687" r:id="rId16"/>
    <p:sldId id="688" r:id="rId17"/>
    <p:sldId id="287" r:id="rId18"/>
    <p:sldId id="444" r:id="rId19"/>
    <p:sldId id="320" r:id="rId20"/>
    <p:sldId id="321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2610"/>
    <a:srgbClr val="34411B"/>
    <a:srgbClr val="254259"/>
    <a:srgbClr val="0B0E06"/>
    <a:srgbClr val="380C0B"/>
    <a:srgbClr val="803F30"/>
    <a:srgbClr val="724926"/>
    <a:srgbClr val="A77D5D"/>
    <a:srgbClr val="000000"/>
    <a:srgbClr val="0915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22" autoAdjust="0"/>
  </p:normalViewPr>
  <p:slideViewPr>
    <p:cSldViewPr>
      <p:cViewPr varScale="1">
        <p:scale>
          <a:sx n="74" d="100"/>
          <a:sy n="74" d="100"/>
        </p:scale>
        <p:origin x="43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0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0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0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0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alpha val="11000"/>
              </a:schemeClr>
            </a:gs>
            <a:gs pos="100000">
              <a:schemeClr val="tx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tângulo 37">
            <a:extLst>
              <a:ext uri="{FF2B5EF4-FFF2-40B4-BE49-F238E27FC236}">
                <a16:creationId xmlns:a16="http://schemas.microsoft.com/office/drawing/2014/main" id="{69F80DA3-85BA-10F8-6548-6BB42C5C7449}"/>
              </a:ext>
            </a:extLst>
          </p:cNvPr>
          <p:cNvSpPr/>
          <p:nvPr/>
        </p:nvSpPr>
        <p:spPr>
          <a:xfrm>
            <a:off x="-1" y="-1"/>
            <a:ext cx="18280798" cy="10287001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FDE15339-97A9-864D-8D48-4B96A22AE334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6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10400843" y="3771900"/>
            <a:ext cx="4458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 de Março de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10400843" y="4446282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trimestre 2025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7660" y="3987573"/>
            <a:ext cx="914400" cy="9144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5943600" y="2476500"/>
            <a:ext cx="7979405" cy="8920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9368435" y="2540600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10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3604" y="2504377"/>
            <a:ext cx="836307" cy="83630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216598" y="5220712"/>
            <a:ext cx="7979405" cy="34163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Pecado Corrompeu a Natureza Humana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B2CED86-47C5-0FA8-91EB-F4DD29D52B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885" r="26001"/>
          <a:stretch/>
        </p:blipFill>
        <p:spPr>
          <a:xfrm flipH="1">
            <a:off x="-2" y="-60535"/>
            <a:ext cx="9119990" cy="10408071"/>
          </a:xfrm>
          <a:custGeom>
            <a:avLst/>
            <a:gdLst>
              <a:gd name="connsiteX0" fmla="*/ 1783763 w 9119990"/>
              <a:gd name="connsiteY0" fmla="*/ 0 h 10408071"/>
              <a:gd name="connsiteX1" fmla="*/ 9119990 w 9119990"/>
              <a:gd name="connsiteY1" fmla="*/ 0 h 10408071"/>
              <a:gd name="connsiteX2" fmla="*/ 9119990 w 9119990"/>
              <a:gd name="connsiteY2" fmla="*/ 10408071 h 10408071"/>
              <a:gd name="connsiteX3" fmla="*/ 0 w 9119990"/>
              <a:gd name="connsiteY3" fmla="*/ 10408071 h 10408071"/>
              <a:gd name="connsiteX4" fmla="*/ 40610 w 9119990"/>
              <a:gd name="connsiteY4" fmla="*/ 10376513 h 10408071"/>
              <a:gd name="connsiteX5" fmla="*/ 3073838 w 9119990"/>
              <a:gd name="connsiteY5" fmla="*/ 4228409 h 10408071"/>
              <a:gd name="connsiteX6" fmla="*/ 1956411 w 9119990"/>
              <a:gd name="connsiteY6" fmla="*/ 269372 h 1040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9990" h="10408071">
                <a:moveTo>
                  <a:pt x="1783763" y="0"/>
                </a:moveTo>
                <a:lnTo>
                  <a:pt x="9119990" y="0"/>
                </a:lnTo>
                <a:lnTo>
                  <a:pt x="9119990" y="10408071"/>
                </a:lnTo>
                <a:lnTo>
                  <a:pt x="0" y="10408071"/>
                </a:lnTo>
                <a:lnTo>
                  <a:pt x="40610" y="10376513"/>
                </a:lnTo>
                <a:cubicBezTo>
                  <a:pt x="1903986" y="8857151"/>
                  <a:pt x="3073838" y="6665342"/>
                  <a:pt x="3073838" y="4228409"/>
                </a:cubicBezTo>
                <a:cubicBezTo>
                  <a:pt x="3073838" y="2794920"/>
                  <a:pt x="2669045" y="1446248"/>
                  <a:pt x="1956411" y="2693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 animBg="1"/>
      <p:bldP spid="2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BA09E964-9BED-A613-BC3E-8C28AFA546A6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rgbClr val="254259">
                  <a:alpha val="79000"/>
                </a:srgb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6EDC99-9C3D-6EE1-4B66-16E467C7F1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305300"/>
            <a:ext cx="1530372" cy="153037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524000" y="5890379"/>
            <a:ext cx="7239001" cy="37856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6000" b="1" dirty="0"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DOUTRINA BÍBLICA DO PECADO E SUA EXTENSÃO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90B35B-776D-7B3F-1E6F-C6812378CB6D}"/>
              </a:ext>
            </a:extLst>
          </p:cNvPr>
          <p:cNvSpPr txBox="1"/>
          <p:nvPr/>
        </p:nvSpPr>
        <p:spPr>
          <a:xfrm>
            <a:off x="4987289" y="38100"/>
            <a:ext cx="2937512" cy="94025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60500" b="1" spc="600" dirty="0">
                <a:solidFill>
                  <a:schemeClr val="accent1">
                    <a:lumMod val="20000"/>
                    <a:lumOff val="80000"/>
                    <a:alpha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0F58F5F-2CA5-FFEB-63DE-D2753C5390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23" r="35163"/>
          <a:stretch/>
        </p:blipFill>
        <p:spPr>
          <a:xfrm>
            <a:off x="9168010" y="-60535"/>
            <a:ext cx="9119990" cy="10408071"/>
          </a:xfrm>
          <a:custGeom>
            <a:avLst/>
            <a:gdLst>
              <a:gd name="connsiteX0" fmla="*/ 1783763 w 9119990"/>
              <a:gd name="connsiteY0" fmla="*/ 0 h 10408071"/>
              <a:gd name="connsiteX1" fmla="*/ 9119990 w 9119990"/>
              <a:gd name="connsiteY1" fmla="*/ 0 h 10408071"/>
              <a:gd name="connsiteX2" fmla="*/ 9119990 w 9119990"/>
              <a:gd name="connsiteY2" fmla="*/ 10408071 h 10408071"/>
              <a:gd name="connsiteX3" fmla="*/ 0 w 9119990"/>
              <a:gd name="connsiteY3" fmla="*/ 10408071 h 10408071"/>
              <a:gd name="connsiteX4" fmla="*/ 40610 w 9119990"/>
              <a:gd name="connsiteY4" fmla="*/ 10376513 h 10408071"/>
              <a:gd name="connsiteX5" fmla="*/ 3073838 w 9119990"/>
              <a:gd name="connsiteY5" fmla="*/ 4228409 h 10408071"/>
              <a:gd name="connsiteX6" fmla="*/ 1956411 w 9119990"/>
              <a:gd name="connsiteY6" fmla="*/ 269372 h 1040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9990" h="10408071">
                <a:moveTo>
                  <a:pt x="1783763" y="0"/>
                </a:moveTo>
                <a:lnTo>
                  <a:pt x="9119990" y="0"/>
                </a:lnTo>
                <a:lnTo>
                  <a:pt x="9119990" y="10408071"/>
                </a:lnTo>
                <a:lnTo>
                  <a:pt x="0" y="10408071"/>
                </a:lnTo>
                <a:lnTo>
                  <a:pt x="40610" y="10376513"/>
                </a:lnTo>
                <a:cubicBezTo>
                  <a:pt x="1903986" y="8857151"/>
                  <a:pt x="3073838" y="6665342"/>
                  <a:pt x="3073838" y="4228409"/>
                </a:cubicBezTo>
                <a:cubicBezTo>
                  <a:pt x="3073838" y="2794920"/>
                  <a:pt x="2669045" y="1446248"/>
                  <a:pt x="1956411" y="269372"/>
                </a:cubicBezTo>
                <a:close/>
              </a:path>
            </a:pathLst>
          </a:cu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C94D3C-4F24-D5BC-7650-2293CE399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7CF13E7C-E0E2-6918-FC4F-05B561E4D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57" b="857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9459C912-7C03-42DB-D1CA-3C9BF8C8CFD9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08C21050-F584-6348-1B37-E582D2ABB1CB}"/>
              </a:ext>
            </a:extLst>
          </p:cNvPr>
          <p:cNvSpPr/>
          <p:nvPr/>
        </p:nvSpPr>
        <p:spPr>
          <a:xfrm>
            <a:off x="598109" y="190500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DB5EC75-8ED3-4D0E-0D9B-906CDA1F78A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53" y="397644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D73DC95-C2E3-C0FD-94AF-52FB80D4C406}"/>
              </a:ext>
            </a:extLst>
          </p:cNvPr>
          <p:cNvSpPr txBox="1"/>
          <p:nvPr/>
        </p:nvSpPr>
        <p:spPr>
          <a:xfrm>
            <a:off x="381000" y="1842699"/>
            <a:ext cx="5943600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pt-BR" b="1" dirty="0"/>
              <a:t> </a:t>
            </a:r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autor do pecado (</a:t>
            </a:r>
            <a:r>
              <a:rPr lang="pt-BR" sz="5000" b="1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3.1,2)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F91527A-0A61-E184-EF51-765F2B6D5E21}"/>
              </a:ext>
            </a:extLst>
          </p:cNvPr>
          <p:cNvSpPr txBox="1"/>
          <p:nvPr/>
        </p:nvSpPr>
        <p:spPr>
          <a:xfrm>
            <a:off x="2274508" y="551140"/>
            <a:ext cx="405009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DOUTRINA BÍBLICA DO PECADO E SUA EXTENSÃO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3D35807-FECD-DE33-AB9F-FA249FD8C25C}"/>
              </a:ext>
            </a:extLst>
          </p:cNvPr>
          <p:cNvSpPr txBox="1"/>
          <p:nvPr/>
        </p:nvSpPr>
        <p:spPr>
          <a:xfrm>
            <a:off x="381000" y="3611582"/>
            <a:ext cx="9448800" cy="62478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Bíblia nos conta que o autor do pecado, a serpente que enganou Eva, é o próprio "diabo e Satanás, a antiga serpente" (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12.9); o maioral dos demônios (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12.24; 25.41). Era originalmente o querubim ungido, perfeito em sabedoria e formosura 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Ez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28.12-15), que se rebelou 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contra Deus e foi expulso do céu 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14.12-15).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6193DD53-7098-D26C-F1ED-1D32C49067B7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74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89B6ED-1BBC-C241-FD06-8375DF85E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737BBB78-F0C0-6CA3-0BD9-F9303F6E9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57" b="857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5D7564A5-5529-2397-9DFD-1C44A1FE68DF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621130C5-A1F7-9B56-A6A4-CED05F0EAF87}"/>
              </a:ext>
            </a:extLst>
          </p:cNvPr>
          <p:cNvSpPr/>
          <p:nvPr/>
        </p:nvSpPr>
        <p:spPr>
          <a:xfrm>
            <a:off x="598109" y="342900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74536E7-B641-4B4F-20B1-7DFD905560D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53" y="550044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D3506CFF-F527-252C-4B0C-16919DABDB7B}"/>
              </a:ext>
            </a:extLst>
          </p:cNvPr>
          <p:cNvSpPr txBox="1"/>
          <p:nvPr/>
        </p:nvSpPr>
        <p:spPr>
          <a:xfrm>
            <a:off x="381000" y="1995099"/>
            <a:ext cx="6400800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“Foram abertos os olhos de ambos”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53D0D60-F474-AA52-0FF1-666ED63844F9}"/>
              </a:ext>
            </a:extLst>
          </p:cNvPr>
          <p:cNvSpPr txBox="1"/>
          <p:nvPr/>
        </p:nvSpPr>
        <p:spPr>
          <a:xfrm>
            <a:off x="2274508" y="703540"/>
            <a:ext cx="405009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DOUTRINA BÍBLICA DO PECADO E SUA EXTENSÃO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0082800-FBA1-88F5-85EC-F4D46AD7135E}"/>
              </a:ext>
            </a:extLst>
          </p:cNvPr>
          <p:cNvSpPr txBox="1"/>
          <p:nvPr/>
        </p:nvSpPr>
        <p:spPr>
          <a:xfrm>
            <a:off x="381000" y="3763982"/>
            <a:ext cx="9448800" cy="65248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8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Quando o casal comeu do fruto proibido, ambos perceberam que estavam nus, envergonharam-se e procuraram se esconder da presença de Deus (</a:t>
            </a:r>
            <a:r>
              <a:rPr lang="pt-BR" sz="38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pt-BR" sz="38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3.7-8). Era a ruptura imediata da comunhão com o Criador, é a morte espiritual, pois morte significa separação (</a:t>
            </a:r>
            <a:r>
              <a:rPr lang="pt-BR" sz="38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t-BR" sz="38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59.2). O pecado separa o ser humano de Deus.</a:t>
            </a:r>
          </a:p>
          <a:p>
            <a:r>
              <a:rPr lang="pt-BR" sz="38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Esse desastre é conhecido como a </a:t>
            </a:r>
          </a:p>
          <a:p>
            <a:r>
              <a:rPr lang="pt-BR" sz="38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Queda da Humanidade.</a:t>
            </a:r>
          </a:p>
          <a:p>
            <a:endParaRPr lang="pt-BR" sz="3800" dirty="0">
              <a:gradFill>
                <a:gsLst>
                  <a:gs pos="0">
                    <a:srgbClr val="2B6176"/>
                  </a:gs>
                  <a:gs pos="100000">
                    <a:srgbClr val="724926"/>
                  </a:gs>
                </a:gsLst>
                <a:lin ang="108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B95F492E-8325-C68B-BDBD-DC159835C831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58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F63F67-F3D0-7ADF-0270-596975C82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019AF3CA-229E-0AD3-B31C-3208AA97F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  <a14:imgEffect>
                      <a14:brightnessContrast bright="20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389" r="14389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2C6F6350-5863-56D3-6B93-80D2A22D15A0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3B0EB43D-548B-6C39-D2DB-8D47EA285C27}"/>
              </a:ext>
            </a:extLst>
          </p:cNvPr>
          <p:cNvSpPr/>
          <p:nvPr/>
        </p:nvSpPr>
        <p:spPr>
          <a:xfrm>
            <a:off x="598109" y="382608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8767E85-07F1-7DF8-B821-933851386F3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53" y="589752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28316F3A-0A3F-5461-FCAE-C9C73CFCB018}"/>
              </a:ext>
            </a:extLst>
          </p:cNvPr>
          <p:cNvSpPr txBox="1"/>
          <p:nvPr/>
        </p:nvSpPr>
        <p:spPr>
          <a:xfrm>
            <a:off x="381000" y="2034807"/>
            <a:ext cx="6400800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A consequência da Queda no Éden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DB57A10-0431-7914-11E9-E9BE92B37BAF}"/>
              </a:ext>
            </a:extLst>
          </p:cNvPr>
          <p:cNvSpPr txBox="1"/>
          <p:nvPr/>
        </p:nvSpPr>
        <p:spPr>
          <a:xfrm>
            <a:off x="2274508" y="743248"/>
            <a:ext cx="405009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DOUTRINA BÍBLICA DO PECADO E SUA EXTENSÃO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722548A-A060-BF30-EEBE-8A4A3DFE9D5B}"/>
              </a:ext>
            </a:extLst>
          </p:cNvPr>
          <p:cNvSpPr txBox="1"/>
          <p:nvPr/>
        </p:nvSpPr>
        <p:spPr>
          <a:xfrm>
            <a:off x="381000" y="3803690"/>
            <a:ext cx="9601200" cy="62478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Bíblia não mostra como essa transmissão do pecado de Adão passou a todos os humanos, mas afirma sua realidade: "Pelo que, como por um homem entrou o pecado no mundo, e pelo pecado, a morte, assim também 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morte passou a todos os homens, 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por isso que todos pecaram" 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5.12).</a:t>
            </a:r>
          </a:p>
          <a:p>
            <a:endParaRPr lang="pt-BR" sz="4000" dirty="0">
              <a:gradFill>
                <a:gsLst>
                  <a:gs pos="0">
                    <a:srgbClr val="2B6176"/>
                  </a:gs>
                  <a:gs pos="100000">
                    <a:srgbClr val="724926"/>
                  </a:gs>
                </a:gsLst>
                <a:lin ang="108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DAD71EC3-0644-089C-D777-2ED1A2E4C4B7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93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42CDD0-5BB6-1FB7-401C-C2CEB473A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3F8FA1D0-8F64-BD6A-68A2-E962EDBB7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80" r="7377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F732ABA4-3AD1-9712-EB3A-9C470366BF03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3FD5791A-E72B-9E56-E284-A96A9DE2A78F}"/>
              </a:ext>
            </a:extLst>
          </p:cNvPr>
          <p:cNvSpPr/>
          <p:nvPr/>
        </p:nvSpPr>
        <p:spPr>
          <a:xfrm>
            <a:off x="598109" y="952500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466DBC3-4013-757A-1595-C454AAA6DF9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53" y="1159644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4C90D1E7-5E86-A2CC-B3B4-D3FC9827755B}"/>
              </a:ext>
            </a:extLst>
          </p:cNvPr>
          <p:cNvSpPr txBox="1"/>
          <p:nvPr/>
        </p:nvSpPr>
        <p:spPr>
          <a:xfrm>
            <a:off x="381000" y="2604699"/>
            <a:ext cx="7162800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4. Extensão do pecado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D845D17-BC2B-CB30-5F53-FA584D3DD89D}"/>
              </a:ext>
            </a:extLst>
          </p:cNvPr>
          <p:cNvSpPr txBox="1"/>
          <p:nvPr/>
        </p:nvSpPr>
        <p:spPr>
          <a:xfrm>
            <a:off x="2274508" y="1313140"/>
            <a:ext cx="405009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DOUTRINA BÍBLICA DO PECADO E SUA EXTENSÃO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129A290-AE36-3DA8-0D29-B18DB30645CC}"/>
              </a:ext>
            </a:extLst>
          </p:cNvPr>
          <p:cNvSpPr txBox="1"/>
          <p:nvPr/>
        </p:nvSpPr>
        <p:spPr>
          <a:xfrm>
            <a:off x="381000" y="3546812"/>
            <a:ext cx="9677400" cy="50167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pecado se estende a todas as pessoas e corrompeu na sua totalidade, corpo, alma, espírito (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2.9; 8.10; 2 Co 7.1), intelecto e vontade (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1.3; Jr 17.9), consciência e razão (1 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4.2; 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Tt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1.15).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ser humano está incapacitado de conhecer a Deus por seus próprios esforços. 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7D94D9D0-18E8-5432-CAB6-E50432C9937E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91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64A06B-6657-C93D-AECC-B37ACA4CA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18228BA3-5170-471B-3362-38A63EE090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92" r="20000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C28FD25D-A865-FC1B-104A-8288B036F32C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5E420D51-ED7A-9445-D3EC-414E2E28237C}"/>
              </a:ext>
            </a:extLst>
          </p:cNvPr>
          <p:cNvSpPr/>
          <p:nvPr/>
        </p:nvSpPr>
        <p:spPr>
          <a:xfrm>
            <a:off x="598109" y="1348383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4404601-A15F-CE14-91C9-3F7167D8DE7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53" y="1555527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7D016E3C-E740-3FBD-6A95-B8CBEDF478CE}"/>
              </a:ext>
            </a:extLst>
          </p:cNvPr>
          <p:cNvSpPr txBox="1"/>
          <p:nvPr/>
        </p:nvSpPr>
        <p:spPr>
          <a:xfrm>
            <a:off x="381000" y="3000582"/>
            <a:ext cx="7162800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4. Extensão do pecado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57F7A1E-DCE6-71C8-7CA8-B9CC4ACBA059}"/>
              </a:ext>
            </a:extLst>
          </p:cNvPr>
          <p:cNvSpPr txBox="1"/>
          <p:nvPr/>
        </p:nvSpPr>
        <p:spPr>
          <a:xfrm>
            <a:off x="2274508" y="1709023"/>
            <a:ext cx="405009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DOUTRINA BÍBLICA DO PECADO E SUA EXTENSÃO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957AF8B-60CF-FEB2-688F-2D0791A1C61D}"/>
              </a:ext>
            </a:extLst>
          </p:cNvPr>
          <p:cNvSpPr txBox="1"/>
          <p:nvPr/>
        </p:nvSpPr>
        <p:spPr>
          <a:xfrm>
            <a:off x="380999" y="3942695"/>
            <a:ext cx="9677401" cy="44012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Mas a imagem de Deus, no ser humano caído, não foi erradicada, está desfigurada, mas não aniquilada 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9.6; 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3.9). Isso inclui também o livre-arbítrio, pois os pecadores têm liberdade de escolha (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24.15; </a:t>
            </a:r>
          </a:p>
          <a:p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7.17; 2 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3.5; 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22.17).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1E09969D-3354-7726-C4A6-40594339AF33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8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8D2CD7-F792-D6B3-9DEF-2479BD403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749EB6E3-0F8A-E75E-6A8C-C10FA8904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57" b="857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CAAEDA61-CBD6-56B2-6B05-D7B88F689CCD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04205803-A2ED-3B39-12D9-8147639B7199}"/>
              </a:ext>
            </a:extLst>
          </p:cNvPr>
          <p:cNvSpPr/>
          <p:nvPr/>
        </p:nvSpPr>
        <p:spPr>
          <a:xfrm>
            <a:off x="2122109" y="2058532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393D11C-00F0-65A5-CD41-4B36CBBE1EA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253" y="2265676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85C4546-D4F9-6EDA-F543-6C5B79F157BF}"/>
              </a:ext>
            </a:extLst>
          </p:cNvPr>
          <p:cNvSpPr txBox="1"/>
          <p:nvPr/>
        </p:nvSpPr>
        <p:spPr>
          <a:xfrm>
            <a:off x="1905000" y="3710731"/>
            <a:ext cx="3124200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0D2ADEE-63BC-7B4C-E36D-DD6656BC6292}"/>
              </a:ext>
            </a:extLst>
          </p:cNvPr>
          <p:cNvSpPr txBox="1"/>
          <p:nvPr/>
        </p:nvSpPr>
        <p:spPr>
          <a:xfrm>
            <a:off x="3798508" y="2419172"/>
            <a:ext cx="405009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DOUTRINA BÍBLICA DO PECADO E SUA EXTENSÃO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72F215-DDA4-67A3-44E1-2AB5310FC5AB}"/>
              </a:ext>
            </a:extLst>
          </p:cNvPr>
          <p:cNvSpPr txBox="1"/>
          <p:nvPr/>
        </p:nvSpPr>
        <p:spPr>
          <a:xfrm>
            <a:off x="1905000" y="4722555"/>
            <a:ext cx="5105400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pecado não teve sua origem no Éden, mas em Satanás,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antiga serpente.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9BC8ADBC-E4C1-05D3-5216-9D95DD27059D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38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" r="222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828801" y="2359955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  <a:endParaRPr lang="pt-BR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828800" y="4703445"/>
            <a:ext cx="6089166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“Porque todos pecaram e destituídos estão da glória de Deus.” (</a:t>
            </a:r>
            <a:r>
              <a:rPr lang="pt-BR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3.23)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605" y="2121607"/>
            <a:ext cx="2269673" cy="226967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8519C7E-45FE-4778-0DB4-F0885B4585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899" t="177" r="9329" b="-177"/>
          <a:stretch/>
        </p:blipFill>
        <p:spPr>
          <a:xfrm>
            <a:off x="9722334" y="-56529"/>
            <a:ext cx="8565666" cy="10400059"/>
          </a:xfrm>
          <a:custGeom>
            <a:avLst/>
            <a:gdLst>
              <a:gd name="connsiteX0" fmla="*/ 8565666 w 8565666"/>
              <a:gd name="connsiteY0" fmla="*/ 0 h 10400059"/>
              <a:gd name="connsiteX1" fmla="*/ 1132835 w 8565666"/>
              <a:gd name="connsiteY1" fmla="*/ 0 h 10400059"/>
              <a:gd name="connsiteX2" fmla="*/ 1111618 w 8565666"/>
              <a:gd name="connsiteY2" fmla="*/ 41426 h 10400059"/>
              <a:gd name="connsiteX3" fmla="*/ 0 w 8565666"/>
              <a:gd name="connsiteY3" fmla="*/ 4928637 h 10400059"/>
              <a:gd name="connsiteX4" fmla="*/ 1360562 w 8565666"/>
              <a:gd name="connsiteY4" fmla="*/ 10301908 h 10400059"/>
              <a:gd name="connsiteX5" fmla="*/ 1416998 w 8565666"/>
              <a:gd name="connsiteY5" fmla="*/ 10400059 h 10400059"/>
              <a:gd name="connsiteX6" fmla="*/ 8565666 w 8565666"/>
              <a:gd name="connsiteY6" fmla="*/ 10400059 h 10400059"/>
              <a:gd name="connsiteX7" fmla="*/ 8565666 w 8565666"/>
              <a:gd name="connsiteY7" fmla="*/ 9453275 h 10400059"/>
              <a:gd name="connsiteX8" fmla="*/ 8538785 w 8565666"/>
              <a:gd name="connsiteY8" fmla="*/ 9437819 h 10400059"/>
              <a:gd name="connsiteX9" fmla="*/ 6000269 w 8565666"/>
              <a:gd name="connsiteY9" fmla="*/ 4928637 h 10400059"/>
              <a:gd name="connsiteX10" fmla="*/ 8538785 w 8565666"/>
              <a:gd name="connsiteY10" fmla="*/ 419456 h 10400059"/>
              <a:gd name="connsiteX11" fmla="*/ 8565666 w 8565666"/>
              <a:gd name="connsiteY11" fmla="*/ 403999 h 1040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65666" h="10400059">
                <a:moveTo>
                  <a:pt x="8565666" y="0"/>
                </a:moveTo>
                <a:lnTo>
                  <a:pt x="1132835" y="0"/>
                </a:lnTo>
                <a:lnTo>
                  <a:pt x="1111618" y="41426"/>
                </a:lnTo>
                <a:cubicBezTo>
                  <a:pt x="399225" y="1519881"/>
                  <a:pt x="0" y="3177637"/>
                  <a:pt x="0" y="4928637"/>
                </a:cubicBezTo>
                <a:cubicBezTo>
                  <a:pt x="0" y="6874193"/>
                  <a:pt x="492870" y="8704632"/>
                  <a:pt x="1360562" y="10301908"/>
                </a:cubicBezTo>
                <a:lnTo>
                  <a:pt x="1416998" y="10400059"/>
                </a:lnTo>
                <a:lnTo>
                  <a:pt x="8565666" y="10400059"/>
                </a:lnTo>
                <a:lnTo>
                  <a:pt x="8565666" y="9453275"/>
                </a:lnTo>
                <a:lnTo>
                  <a:pt x="8538785" y="9437819"/>
                </a:lnTo>
                <a:cubicBezTo>
                  <a:pt x="7016885" y="8513090"/>
                  <a:pt x="6000269" y="6839585"/>
                  <a:pt x="6000269" y="4928637"/>
                </a:cubicBezTo>
                <a:cubicBezTo>
                  <a:pt x="6000269" y="3017689"/>
                  <a:pt x="7016885" y="1344185"/>
                  <a:pt x="8538785" y="419456"/>
                </a:cubicBezTo>
                <a:lnTo>
                  <a:pt x="8565666" y="403999"/>
                </a:lnTo>
                <a:close/>
              </a:path>
            </a:pathLst>
          </a:cu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78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E52E6-6A2C-D447-2D85-214FEF220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B8E0009A-ABAD-D242-8A5A-93E42BAFEC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2" b="622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DB96760D-3C75-E1AE-E6BA-CF8E4992DB40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9B2C40E-CFAB-8BB4-4F7A-526D215BEEAA}"/>
              </a:ext>
            </a:extLst>
          </p:cNvPr>
          <p:cNvSpPr txBox="1"/>
          <p:nvPr/>
        </p:nvSpPr>
        <p:spPr>
          <a:xfrm>
            <a:off x="9998528" y="2134331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56BD1FC4-2AD7-5499-0774-A22F7A6DF446}"/>
              </a:ext>
            </a:extLst>
          </p:cNvPr>
          <p:cNvSpPr txBox="1"/>
          <p:nvPr/>
        </p:nvSpPr>
        <p:spPr>
          <a:xfrm>
            <a:off x="9998526" y="4269581"/>
            <a:ext cx="60198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pecado é um elemento real na vida de todas as pessoas desde o ventre materno.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B7F1CB15-1FB8-2C76-3456-9A509FDB73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1927" y="1895983"/>
            <a:ext cx="2269673" cy="226967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8258BFA-5C44-CBF0-21A3-4FF73B4438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951" r="3989"/>
          <a:stretch/>
        </p:blipFill>
        <p:spPr>
          <a:xfrm flipH="1">
            <a:off x="0" y="-56529"/>
            <a:ext cx="8565666" cy="10400059"/>
          </a:xfrm>
          <a:custGeom>
            <a:avLst/>
            <a:gdLst>
              <a:gd name="connsiteX0" fmla="*/ 8565666 w 8565666"/>
              <a:gd name="connsiteY0" fmla="*/ 0 h 10400059"/>
              <a:gd name="connsiteX1" fmla="*/ 1132835 w 8565666"/>
              <a:gd name="connsiteY1" fmla="*/ 0 h 10400059"/>
              <a:gd name="connsiteX2" fmla="*/ 1111618 w 8565666"/>
              <a:gd name="connsiteY2" fmla="*/ 41426 h 10400059"/>
              <a:gd name="connsiteX3" fmla="*/ 0 w 8565666"/>
              <a:gd name="connsiteY3" fmla="*/ 4928637 h 10400059"/>
              <a:gd name="connsiteX4" fmla="*/ 1360562 w 8565666"/>
              <a:gd name="connsiteY4" fmla="*/ 10301908 h 10400059"/>
              <a:gd name="connsiteX5" fmla="*/ 1416998 w 8565666"/>
              <a:gd name="connsiteY5" fmla="*/ 10400059 h 10400059"/>
              <a:gd name="connsiteX6" fmla="*/ 8565666 w 8565666"/>
              <a:gd name="connsiteY6" fmla="*/ 10400059 h 10400059"/>
              <a:gd name="connsiteX7" fmla="*/ 8565666 w 8565666"/>
              <a:gd name="connsiteY7" fmla="*/ 9453275 h 10400059"/>
              <a:gd name="connsiteX8" fmla="*/ 8538785 w 8565666"/>
              <a:gd name="connsiteY8" fmla="*/ 9437819 h 10400059"/>
              <a:gd name="connsiteX9" fmla="*/ 6000269 w 8565666"/>
              <a:gd name="connsiteY9" fmla="*/ 4928637 h 10400059"/>
              <a:gd name="connsiteX10" fmla="*/ 8538785 w 8565666"/>
              <a:gd name="connsiteY10" fmla="*/ 419456 h 10400059"/>
              <a:gd name="connsiteX11" fmla="*/ 8565666 w 8565666"/>
              <a:gd name="connsiteY11" fmla="*/ 403999 h 1040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65666" h="10400059">
                <a:moveTo>
                  <a:pt x="8565666" y="0"/>
                </a:moveTo>
                <a:lnTo>
                  <a:pt x="1132835" y="0"/>
                </a:lnTo>
                <a:lnTo>
                  <a:pt x="1111618" y="41426"/>
                </a:lnTo>
                <a:cubicBezTo>
                  <a:pt x="399225" y="1519881"/>
                  <a:pt x="0" y="3177637"/>
                  <a:pt x="0" y="4928637"/>
                </a:cubicBezTo>
                <a:cubicBezTo>
                  <a:pt x="0" y="6874193"/>
                  <a:pt x="492870" y="8704632"/>
                  <a:pt x="1360562" y="10301908"/>
                </a:cubicBezTo>
                <a:lnTo>
                  <a:pt x="1416998" y="10400059"/>
                </a:lnTo>
                <a:lnTo>
                  <a:pt x="8565666" y="10400059"/>
                </a:lnTo>
                <a:lnTo>
                  <a:pt x="8565666" y="9453275"/>
                </a:lnTo>
                <a:lnTo>
                  <a:pt x="8538785" y="9437819"/>
                </a:lnTo>
                <a:cubicBezTo>
                  <a:pt x="7016885" y="8513090"/>
                  <a:pt x="6000269" y="6839585"/>
                  <a:pt x="6000269" y="4928637"/>
                </a:cubicBezTo>
                <a:cubicBezTo>
                  <a:pt x="6000269" y="3017689"/>
                  <a:pt x="7016885" y="1344185"/>
                  <a:pt x="8538785" y="419456"/>
                </a:cubicBezTo>
                <a:lnTo>
                  <a:pt x="8565666" y="403999"/>
                </a:lnTo>
                <a:close/>
              </a:path>
            </a:pathLst>
          </a:cu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7772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2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AB5EC4F1-034C-8819-ED4C-50E80815561E}"/>
              </a:ext>
            </a:extLst>
          </p:cNvPr>
          <p:cNvSpPr/>
          <p:nvPr/>
        </p:nvSpPr>
        <p:spPr>
          <a:xfrm>
            <a:off x="0" y="5295900"/>
            <a:ext cx="10744200" cy="28194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3282681" y="5952172"/>
            <a:ext cx="528298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b="1" dirty="0">
                <a:gradFill>
                  <a:gsLst>
                    <a:gs pos="0">
                      <a:srgbClr val="581704"/>
                    </a:gs>
                    <a:gs pos="100000">
                      <a:schemeClr val="tx1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Gênesis 3.1,6,7; Romanos 5.12-14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840964" y="6085750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1676400" y="1562100"/>
            <a:ext cx="64770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gradFill>
                  <a:gsLst>
                    <a:gs pos="0">
                      <a:srgbClr val="581704"/>
                    </a:gs>
                    <a:gs pos="100000">
                      <a:schemeClr val="tx1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34AABCD-E3A6-8862-E6FC-37F1BE4A07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425" r="8681"/>
          <a:stretch/>
        </p:blipFill>
        <p:spPr>
          <a:xfrm>
            <a:off x="9722334" y="-56529"/>
            <a:ext cx="8565666" cy="10400059"/>
          </a:xfrm>
          <a:custGeom>
            <a:avLst/>
            <a:gdLst>
              <a:gd name="connsiteX0" fmla="*/ 8565666 w 8565666"/>
              <a:gd name="connsiteY0" fmla="*/ 0 h 10400059"/>
              <a:gd name="connsiteX1" fmla="*/ 1132835 w 8565666"/>
              <a:gd name="connsiteY1" fmla="*/ 0 h 10400059"/>
              <a:gd name="connsiteX2" fmla="*/ 1111618 w 8565666"/>
              <a:gd name="connsiteY2" fmla="*/ 41426 h 10400059"/>
              <a:gd name="connsiteX3" fmla="*/ 0 w 8565666"/>
              <a:gd name="connsiteY3" fmla="*/ 4928637 h 10400059"/>
              <a:gd name="connsiteX4" fmla="*/ 1360562 w 8565666"/>
              <a:gd name="connsiteY4" fmla="*/ 10301908 h 10400059"/>
              <a:gd name="connsiteX5" fmla="*/ 1416998 w 8565666"/>
              <a:gd name="connsiteY5" fmla="*/ 10400059 h 10400059"/>
              <a:gd name="connsiteX6" fmla="*/ 8565666 w 8565666"/>
              <a:gd name="connsiteY6" fmla="*/ 10400059 h 10400059"/>
              <a:gd name="connsiteX7" fmla="*/ 8565666 w 8565666"/>
              <a:gd name="connsiteY7" fmla="*/ 9453275 h 10400059"/>
              <a:gd name="connsiteX8" fmla="*/ 8538785 w 8565666"/>
              <a:gd name="connsiteY8" fmla="*/ 9437819 h 10400059"/>
              <a:gd name="connsiteX9" fmla="*/ 6000269 w 8565666"/>
              <a:gd name="connsiteY9" fmla="*/ 4928637 h 10400059"/>
              <a:gd name="connsiteX10" fmla="*/ 8538785 w 8565666"/>
              <a:gd name="connsiteY10" fmla="*/ 419456 h 10400059"/>
              <a:gd name="connsiteX11" fmla="*/ 8565666 w 8565666"/>
              <a:gd name="connsiteY11" fmla="*/ 403999 h 1040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65666" h="10400059">
                <a:moveTo>
                  <a:pt x="8565666" y="0"/>
                </a:moveTo>
                <a:lnTo>
                  <a:pt x="1132835" y="0"/>
                </a:lnTo>
                <a:lnTo>
                  <a:pt x="1111618" y="41426"/>
                </a:lnTo>
                <a:cubicBezTo>
                  <a:pt x="399225" y="1519881"/>
                  <a:pt x="0" y="3177637"/>
                  <a:pt x="0" y="4928637"/>
                </a:cubicBezTo>
                <a:cubicBezTo>
                  <a:pt x="0" y="6874193"/>
                  <a:pt x="492870" y="8704632"/>
                  <a:pt x="1360562" y="10301908"/>
                </a:cubicBezTo>
                <a:lnTo>
                  <a:pt x="1416998" y="10400059"/>
                </a:lnTo>
                <a:lnTo>
                  <a:pt x="8565666" y="10400059"/>
                </a:lnTo>
                <a:lnTo>
                  <a:pt x="8565666" y="9453275"/>
                </a:lnTo>
                <a:lnTo>
                  <a:pt x="8538785" y="9437819"/>
                </a:lnTo>
                <a:cubicBezTo>
                  <a:pt x="7016885" y="8513090"/>
                  <a:pt x="6000269" y="6839585"/>
                  <a:pt x="6000269" y="4928637"/>
                </a:cubicBezTo>
                <a:cubicBezTo>
                  <a:pt x="6000269" y="3017689"/>
                  <a:pt x="7016885" y="1344185"/>
                  <a:pt x="8538785" y="419456"/>
                </a:cubicBezTo>
                <a:lnTo>
                  <a:pt x="8565666" y="403999"/>
                </a:lnTo>
                <a:close/>
              </a:path>
            </a:pathLst>
          </a:cu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5036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1828800" y="1962149"/>
            <a:ext cx="6248400" cy="1165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7200" b="1" dirty="0">
                <a:gradFill>
                  <a:gsLst>
                    <a:gs pos="0">
                      <a:srgbClr val="815E5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1916748" y="3278981"/>
            <a:ext cx="6617652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815E5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presente lição pretende mostrar a origem e a dimensão do pecado na humanidade e refutar,</a:t>
            </a:r>
          </a:p>
          <a:p>
            <a:r>
              <a:rPr lang="pt-BR" sz="4000" dirty="0">
                <a:gradFill>
                  <a:gsLst>
                    <a:gs pos="0">
                      <a:srgbClr val="815E5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à luz da Bíblia, as principais crenças inadequadas.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F9E0F8BF-4268-C701-BA5F-E2031659D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3" r="41723"/>
          <a:stretch/>
        </p:blipFill>
        <p:spPr>
          <a:xfrm>
            <a:off x="9168010" y="-60535"/>
            <a:ext cx="9119990" cy="10408071"/>
          </a:xfrm>
          <a:custGeom>
            <a:avLst/>
            <a:gdLst>
              <a:gd name="connsiteX0" fmla="*/ 1783763 w 9119990"/>
              <a:gd name="connsiteY0" fmla="*/ 0 h 10408071"/>
              <a:gd name="connsiteX1" fmla="*/ 9119990 w 9119990"/>
              <a:gd name="connsiteY1" fmla="*/ 0 h 10408071"/>
              <a:gd name="connsiteX2" fmla="*/ 9119990 w 9119990"/>
              <a:gd name="connsiteY2" fmla="*/ 10408071 h 10408071"/>
              <a:gd name="connsiteX3" fmla="*/ 0 w 9119990"/>
              <a:gd name="connsiteY3" fmla="*/ 10408071 h 10408071"/>
              <a:gd name="connsiteX4" fmla="*/ 40610 w 9119990"/>
              <a:gd name="connsiteY4" fmla="*/ 10376513 h 10408071"/>
              <a:gd name="connsiteX5" fmla="*/ 3073838 w 9119990"/>
              <a:gd name="connsiteY5" fmla="*/ 4228409 h 10408071"/>
              <a:gd name="connsiteX6" fmla="*/ 1956411 w 9119990"/>
              <a:gd name="connsiteY6" fmla="*/ 269372 h 1040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9990" h="10408071">
                <a:moveTo>
                  <a:pt x="1783763" y="0"/>
                </a:moveTo>
                <a:lnTo>
                  <a:pt x="9119990" y="0"/>
                </a:lnTo>
                <a:lnTo>
                  <a:pt x="9119990" y="10408071"/>
                </a:lnTo>
                <a:lnTo>
                  <a:pt x="0" y="10408071"/>
                </a:lnTo>
                <a:lnTo>
                  <a:pt x="40610" y="10376513"/>
                </a:lnTo>
                <a:cubicBezTo>
                  <a:pt x="1903986" y="8857151"/>
                  <a:pt x="3073838" y="6665342"/>
                  <a:pt x="3073838" y="4228409"/>
                </a:cubicBezTo>
                <a:cubicBezTo>
                  <a:pt x="3073838" y="2794920"/>
                  <a:pt x="2669045" y="1446248"/>
                  <a:pt x="1956411" y="269372"/>
                </a:cubicBezTo>
                <a:close/>
              </a:path>
            </a:pathLst>
          </a:cu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0200" y="3524012"/>
            <a:ext cx="1619488" cy="161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E25D064-6F72-5968-DD2D-648E4844083F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8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61E5BBE-9010-1CCB-8EBB-1849BCD53C11}"/>
              </a:ext>
            </a:extLst>
          </p:cNvPr>
          <p:cNvSpPr txBox="1"/>
          <p:nvPr/>
        </p:nvSpPr>
        <p:spPr>
          <a:xfrm flipH="1">
            <a:off x="533400" y="3468112"/>
            <a:ext cx="8991600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gradFill>
                  <a:gsLst>
                    <a:gs pos="0">
                      <a:schemeClr val="bg2"/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10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  <p:sp useBgFill="1">
        <p:nvSpPr>
          <p:cNvPr id="3" name="Forma Livre: Forma 2">
            <a:extLst>
              <a:ext uri="{FF2B5EF4-FFF2-40B4-BE49-F238E27FC236}">
                <a16:creationId xmlns:a16="http://schemas.microsoft.com/office/drawing/2014/main" id="{3BE0B9C0-9FFA-D09E-20D4-462B83BE6851}"/>
              </a:ext>
            </a:extLst>
          </p:cNvPr>
          <p:cNvSpPr/>
          <p:nvPr/>
        </p:nvSpPr>
        <p:spPr>
          <a:xfrm rot="18900000">
            <a:off x="9668640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noFill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4C31248-06F7-D1B6-E826-A2CC01DDAA34}"/>
              </a:ext>
            </a:extLst>
          </p:cNvPr>
          <p:cNvSpPr txBox="1"/>
          <p:nvPr/>
        </p:nvSpPr>
        <p:spPr>
          <a:xfrm flipH="1">
            <a:off x="2971800" y="9235167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E49756A-3054-A5A2-9FA0-D6EACB85522D}"/>
              </a:ext>
            </a:extLst>
          </p:cNvPr>
          <p:cNvSpPr txBox="1"/>
          <p:nvPr/>
        </p:nvSpPr>
        <p:spPr>
          <a:xfrm flipH="1">
            <a:off x="1524000" y="15269124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C0A3AF3-5282-8CC1-5296-E6DA44300EF4}"/>
              </a:ext>
            </a:extLst>
          </p:cNvPr>
          <p:cNvSpPr txBox="1"/>
          <p:nvPr/>
        </p:nvSpPr>
        <p:spPr>
          <a:xfrm flipH="1">
            <a:off x="1524000" y="16284787"/>
            <a:ext cx="6477000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ameaças hereges que assolam a Igreja de Cristo nos últimos dias;</a:t>
            </a:r>
          </a:p>
        </p:txBody>
      </p:sp>
    </p:spTree>
    <p:extLst>
      <p:ext uri="{BB962C8B-B14F-4D97-AF65-F5344CB8AC3E}">
        <p14:creationId xmlns:p14="http://schemas.microsoft.com/office/powerpoint/2010/main" val="1483545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B4A2BF-D991-1E6F-EFFC-F077B44D5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139CFDB-4708-462A-7CF4-29D3D5172986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86000">
                <a:schemeClr val="tx1">
                  <a:alpha val="8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 useBgFill="1">
        <p:nvSpPr>
          <p:cNvPr id="5" name="Forma Livre: Forma 4">
            <a:extLst>
              <a:ext uri="{FF2B5EF4-FFF2-40B4-BE49-F238E27FC236}">
                <a16:creationId xmlns:a16="http://schemas.microsoft.com/office/drawing/2014/main" id="{8FA6D983-CF6C-DEA7-62FB-9480B9B28424}"/>
              </a:ext>
            </a:extLst>
          </p:cNvPr>
          <p:cNvSpPr/>
          <p:nvPr/>
        </p:nvSpPr>
        <p:spPr>
          <a:xfrm rot="2700000">
            <a:off x="8601839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DC4A465-8B38-50C3-1378-0D71D4BC75B5}"/>
              </a:ext>
            </a:extLst>
          </p:cNvPr>
          <p:cNvSpPr txBox="1"/>
          <p:nvPr/>
        </p:nvSpPr>
        <p:spPr>
          <a:xfrm flipH="1">
            <a:off x="4114800" y="-28575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9EA11EC-72BF-E47D-6D5A-45C00A91FC74}"/>
              </a:ext>
            </a:extLst>
          </p:cNvPr>
          <p:cNvSpPr txBox="1"/>
          <p:nvPr/>
        </p:nvSpPr>
        <p:spPr>
          <a:xfrm flipH="1">
            <a:off x="1524000" y="5586371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DFE4032-01A8-97CB-3C34-2F936739DED0}"/>
              </a:ext>
            </a:extLst>
          </p:cNvPr>
          <p:cNvSpPr txBox="1"/>
          <p:nvPr/>
        </p:nvSpPr>
        <p:spPr>
          <a:xfrm flipH="1">
            <a:off x="1524000" y="6602034"/>
            <a:ext cx="5181600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doutrina bíblica do pecado e sua extensão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24FCEFB-1EB5-268C-985C-B7FF7C11AC92}"/>
              </a:ext>
            </a:extLst>
          </p:cNvPr>
          <p:cNvSpPr txBox="1"/>
          <p:nvPr/>
        </p:nvSpPr>
        <p:spPr>
          <a:xfrm flipH="1">
            <a:off x="3124200" y="9001214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B8B5DF4-6241-BA74-E264-9C981965105B}"/>
              </a:ext>
            </a:extLst>
          </p:cNvPr>
          <p:cNvSpPr txBox="1"/>
          <p:nvPr/>
        </p:nvSpPr>
        <p:spPr>
          <a:xfrm flipH="1">
            <a:off x="1676400" y="15035171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674D607-7803-0933-415E-B38AFAFFC001}"/>
              </a:ext>
            </a:extLst>
          </p:cNvPr>
          <p:cNvSpPr txBox="1"/>
          <p:nvPr/>
        </p:nvSpPr>
        <p:spPr>
          <a:xfrm flipH="1">
            <a:off x="1676400" y="16050834"/>
            <a:ext cx="563880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conceito de Apologética Cristã</a:t>
            </a:r>
          </a:p>
        </p:txBody>
      </p:sp>
    </p:spTree>
    <p:extLst>
      <p:ext uri="{BB962C8B-B14F-4D97-AF65-F5344CB8AC3E}">
        <p14:creationId xmlns:p14="http://schemas.microsoft.com/office/powerpoint/2010/main" val="3268209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2A00C7-805F-AA64-8519-F855126CA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ED6A05A2-935C-60DB-D258-55786B20B088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8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 useBgFill="1">
        <p:nvSpPr>
          <p:cNvPr id="5" name="Forma Livre: Forma 4">
            <a:extLst>
              <a:ext uri="{FF2B5EF4-FFF2-40B4-BE49-F238E27FC236}">
                <a16:creationId xmlns:a16="http://schemas.microsoft.com/office/drawing/2014/main" id="{9D9DB49F-DF3E-8045-96DE-DA38DEB29FB0}"/>
              </a:ext>
            </a:extLst>
          </p:cNvPr>
          <p:cNvSpPr/>
          <p:nvPr/>
        </p:nvSpPr>
        <p:spPr>
          <a:xfrm rot="8100000">
            <a:off x="8601839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F2BEA48-6837-365E-8908-FBD064E86FCE}"/>
              </a:ext>
            </a:extLst>
          </p:cNvPr>
          <p:cNvSpPr txBox="1"/>
          <p:nvPr/>
        </p:nvSpPr>
        <p:spPr>
          <a:xfrm flipH="1">
            <a:off x="4648200" y="-66586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446601E-F382-67CA-E6CE-2F938E1345BD}"/>
              </a:ext>
            </a:extLst>
          </p:cNvPr>
          <p:cNvSpPr txBox="1"/>
          <p:nvPr/>
        </p:nvSpPr>
        <p:spPr>
          <a:xfrm flipH="1">
            <a:off x="1295400" y="5611892"/>
            <a:ext cx="5486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Mostrar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301BD59-78F7-167B-D152-51EDD72FD9CC}"/>
              </a:ext>
            </a:extLst>
          </p:cNvPr>
          <p:cNvSpPr txBox="1"/>
          <p:nvPr/>
        </p:nvSpPr>
        <p:spPr>
          <a:xfrm flipH="1">
            <a:off x="1295400" y="6627555"/>
            <a:ext cx="54102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heresia que nega o advento do pecado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B5FBB87-E276-DAA6-60E7-6F7D9B680A60}"/>
              </a:ext>
            </a:extLst>
          </p:cNvPr>
          <p:cNvSpPr txBox="1"/>
          <p:nvPr/>
        </p:nvSpPr>
        <p:spPr>
          <a:xfrm flipH="1">
            <a:off x="3124200" y="8944056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04C2D35-8838-3E63-4F7C-D329B5F42748}"/>
              </a:ext>
            </a:extLst>
          </p:cNvPr>
          <p:cNvSpPr txBox="1"/>
          <p:nvPr/>
        </p:nvSpPr>
        <p:spPr>
          <a:xfrm flipH="1">
            <a:off x="1676400" y="14978013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AD153EF-F70E-BCB1-F616-29EBE807EF67}"/>
              </a:ext>
            </a:extLst>
          </p:cNvPr>
          <p:cNvSpPr txBox="1"/>
          <p:nvPr/>
        </p:nvSpPr>
        <p:spPr>
          <a:xfrm flipH="1">
            <a:off x="1676400" y="15993676"/>
            <a:ext cx="563880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são as heresias</a:t>
            </a:r>
          </a:p>
        </p:txBody>
      </p:sp>
    </p:spTree>
    <p:extLst>
      <p:ext uri="{BB962C8B-B14F-4D97-AF65-F5344CB8AC3E}">
        <p14:creationId xmlns:p14="http://schemas.microsoft.com/office/powerpoint/2010/main" val="3992246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9000" b="-1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C7C4B2-5449-63B9-F1B9-B1D3B81C9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CF0AD55-0875-5EB5-C24D-C626CDAD5A55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8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 useBgFill="1">
        <p:nvSpPr>
          <p:cNvPr id="5" name="Forma Livre: Forma 4">
            <a:extLst>
              <a:ext uri="{FF2B5EF4-FFF2-40B4-BE49-F238E27FC236}">
                <a16:creationId xmlns:a16="http://schemas.microsoft.com/office/drawing/2014/main" id="{19F07693-5D86-8B71-8CA9-140E9AD3B76D}"/>
              </a:ext>
            </a:extLst>
          </p:cNvPr>
          <p:cNvSpPr/>
          <p:nvPr/>
        </p:nvSpPr>
        <p:spPr>
          <a:xfrm rot="13500000">
            <a:off x="8601839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D75D24A-F5A8-5EE9-AEAD-DB6345F8D70A}"/>
              </a:ext>
            </a:extLst>
          </p:cNvPr>
          <p:cNvSpPr txBox="1"/>
          <p:nvPr/>
        </p:nvSpPr>
        <p:spPr>
          <a:xfrm flipH="1">
            <a:off x="3124200" y="-9022544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B10BCE5-CF5D-F1BB-6B5F-9BC88F86BD27}"/>
              </a:ext>
            </a:extLst>
          </p:cNvPr>
          <p:cNvSpPr txBox="1"/>
          <p:nvPr/>
        </p:nvSpPr>
        <p:spPr>
          <a:xfrm flipH="1">
            <a:off x="1676400" y="-2988587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CF2EDB0-A8A3-8478-7BC0-4E65AD98C8B2}"/>
              </a:ext>
            </a:extLst>
          </p:cNvPr>
          <p:cNvSpPr txBox="1"/>
          <p:nvPr/>
        </p:nvSpPr>
        <p:spPr>
          <a:xfrm flipH="1">
            <a:off x="1676400" y="-1972924"/>
            <a:ext cx="563880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conceito de Apologética Cristã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BC414E2-3EFA-A4C3-C054-B952EA849F66}"/>
              </a:ext>
            </a:extLst>
          </p:cNvPr>
          <p:cNvSpPr txBox="1"/>
          <p:nvPr/>
        </p:nvSpPr>
        <p:spPr>
          <a:xfrm flipH="1">
            <a:off x="4381500" y="-38100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B648508-6212-9A17-8C78-909508B0D2BA}"/>
              </a:ext>
            </a:extLst>
          </p:cNvPr>
          <p:cNvSpPr txBox="1"/>
          <p:nvPr/>
        </p:nvSpPr>
        <p:spPr>
          <a:xfrm flipH="1">
            <a:off x="1219200" y="5728987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Pontuar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4EDD049-97C9-91A2-2CB5-BADEBC930016}"/>
              </a:ext>
            </a:extLst>
          </p:cNvPr>
          <p:cNvSpPr txBox="1"/>
          <p:nvPr/>
        </p:nvSpPr>
        <p:spPr>
          <a:xfrm flipH="1">
            <a:off x="1219200" y="6744650"/>
            <a:ext cx="5638800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perigo dessa heresia para a vida do crente e da Igreja</a:t>
            </a:r>
          </a:p>
        </p:txBody>
      </p:sp>
    </p:spTree>
    <p:extLst>
      <p:ext uri="{BB962C8B-B14F-4D97-AF65-F5344CB8AC3E}">
        <p14:creationId xmlns:p14="http://schemas.microsoft.com/office/powerpoint/2010/main" val="1123567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7547</TotalTime>
  <Words>597</Words>
  <Application>Microsoft Office PowerPoint</Application>
  <PresentationFormat>Personalizar</PresentationFormat>
  <Paragraphs>67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Pecado Corrompeu a Natureza Humana</dc:title>
  <dc:creator>Henrique Nascimento</dc:creator>
  <cp:lastModifiedBy>HERBETH LINS</cp:lastModifiedBy>
  <cp:revision>141</cp:revision>
  <dcterms:created xsi:type="dcterms:W3CDTF">2006-08-16T00:00:00Z</dcterms:created>
  <dcterms:modified xsi:type="dcterms:W3CDTF">2025-03-03T17:57:39Z</dcterms:modified>
  <dc:identifier>DAFjsyPzqZA</dc:identifier>
</cp:coreProperties>
</file>