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698" r:id="rId13"/>
    <p:sldId id="699" r:id="rId14"/>
    <p:sldId id="700" r:id="rId15"/>
    <p:sldId id="702" r:id="rId16"/>
    <p:sldId id="703" r:id="rId17"/>
    <p:sldId id="704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0.gif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 flipH="1"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7979405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não</a:t>
            </a:r>
          </a:p>
          <a:p>
            <a:r>
              <a:rPr lang="pt-B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Obra Humana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9" r="24897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05300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524000" y="5890379"/>
            <a:ext cx="6400801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987289" y="38100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6" r="27730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45" r="19050" b="1189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674310" y="82641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4" y="103355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457200" y="2478612"/>
            <a:ext cx="8610599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descrição do estado espiritual humano (vv. 1-3)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350709" y="1187053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457201" y="4247495"/>
            <a:ext cx="7789425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emprega algumas expressões para reforçar a dura realidade do pecado: "mortos em ofensas e pecados" (v. 1); andar "segundo o curso deste mundo" (v. 2); "segundo o príncipe das potestades do ar" (v. 2b);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9B1B9-E81A-B86A-D6D6-C6F8CE0FE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BFD2E888-07A9-6D75-17AB-13E22901D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930" t="818" r="6228" b="-818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AB79E98-CCE9-F5FE-1D7C-E7D5CD37F57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9E87C7D1-4CE6-ED9A-3A57-3FF969532D7A}"/>
              </a:ext>
            </a:extLst>
          </p:cNvPr>
          <p:cNvSpPr/>
          <p:nvPr/>
        </p:nvSpPr>
        <p:spPr>
          <a:xfrm>
            <a:off x="674310" y="1289566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E7C061A-5A94-4BA2-4705-F1B309529E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4" y="1496710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3E5F86D-CFB0-3F17-3FFF-A256F29FF622}"/>
              </a:ext>
            </a:extLst>
          </p:cNvPr>
          <p:cNvSpPr txBox="1"/>
          <p:nvPr/>
        </p:nvSpPr>
        <p:spPr>
          <a:xfrm>
            <a:off x="457200" y="2941765"/>
            <a:ext cx="8610599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descrição do estado espiritual humano (vv. 1-3)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57116A5-9710-B7DC-F364-63B38B68FF7D}"/>
              </a:ext>
            </a:extLst>
          </p:cNvPr>
          <p:cNvSpPr txBox="1"/>
          <p:nvPr/>
        </p:nvSpPr>
        <p:spPr>
          <a:xfrm>
            <a:off x="2350709" y="1650206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C9DA2C9-93EC-EFC8-E8C7-8A76B532CDFF}"/>
              </a:ext>
            </a:extLst>
          </p:cNvPr>
          <p:cNvSpPr txBox="1"/>
          <p:nvPr/>
        </p:nvSpPr>
        <p:spPr>
          <a:xfrm>
            <a:off x="457201" y="4710648"/>
            <a:ext cx="8121405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"do espírito que, agora, opera nos filhos da desobediência" (v. 2c); "andávamos nos desejos da nossa carne" (v. 3); "éramos por natureza filhos da ira" (v. 3b). É uma triste fotografia da raça humana.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D70ECA34-6EFD-4C65-DC0B-7A1A0EA3DE7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78152-E622-1B7C-6C6D-8B6C5446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9173FA75-99DB-F8D0-E9A3-22AC84149B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93" r="11693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2BEC0F1A-A138-A626-05C8-2191F0F447B3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9EA54B0A-E1FD-D8C3-F9D5-10B681D47A71}"/>
              </a:ext>
            </a:extLst>
          </p:cNvPr>
          <p:cNvSpPr/>
          <p:nvPr/>
        </p:nvSpPr>
        <p:spPr>
          <a:xfrm>
            <a:off x="674309" y="585907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C26F40F-7898-A66D-E31F-798D4B49F2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793051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908387-9373-4EAF-4CE4-C5DF0CD1B91A}"/>
              </a:ext>
            </a:extLst>
          </p:cNvPr>
          <p:cNvSpPr txBox="1"/>
          <p:nvPr/>
        </p:nvSpPr>
        <p:spPr>
          <a:xfrm>
            <a:off x="457200" y="2238106"/>
            <a:ext cx="67056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Mortos em ofensas e pecados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1, 5)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150656-CB1A-269A-0034-0E93D84AA4C2}"/>
              </a:ext>
            </a:extLst>
          </p:cNvPr>
          <p:cNvSpPr txBox="1"/>
          <p:nvPr/>
        </p:nvSpPr>
        <p:spPr>
          <a:xfrm>
            <a:off x="2350708" y="946547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9170D1-D27C-EC20-8584-B68C4BFC91D8}"/>
              </a:ext>
            </a:extLst>
          </p:cNvPr>
          <p:cNvSpPr txBox="1"/>
          <p:nvPr/>
        </p:nvSpPr>
        <p:spPr>
          <a:xfrm>
            <a:off x="457200" y="4006989"/>
            <a:ext cx="8534400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expressões "E vos vivificou" (v. 1) e "nos vivificou juntamente com Cristo" (v. 5) revelam a ação do Espírito Santo em favor dos pecadores, que a salvação só é possível mediante a graça de Deus,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sem ela ninguém pode ser salvo (vv. 4,5).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D7447F6D-EC04-C2E1-AA8E-F6F6889EABC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2ACAE-CA8A-DA5B-EF1F-2D7AC2492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8007BAAA-CCCB-9F8E-4EE2-4C7C0EC05B48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6DD7D9CF-0ABD-35D3-36A5-C7480B06F90A}"/>
              </a:ext>
            </a:extLst>
          </p:cNvPr>
          <p:cNvSpPr/>
          <p:nvPr/>
        </p:nvSpPr>
        <p:spPr>
          <a:xfrm>
            <a:off x="674309" y="316111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7507BB-033D-F79B-F916-16CA571831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523255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358FB9-4359-83E8-2A56-1BCF8BFF9AC9}"/>
              </a:ext>
            </a:extLst>
          </p:cNvPr>
          <p:cNvSpPr txBox="1"/>
          <p:nvPr/>
        </p:nvSpPr>
        <p:spPr>
          <a:xfrm>
            <a:off x="457200" y="1968310"/>
            <a:ext cx="67056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Mortos em ofensas e pecados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1, 5)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30748EA-6E7D-EEE5-0876-FDB7E24A4C71}"/>
              </a:ext>
            </a:extLst>
          </p:cNvPr>
          <p:cNvSpPr txBox="1"/>
          <p:nvPr/>
        </p:nvSpPr>
        <p:spPr>
          <a:xfrm>
            <a:off x="2350708" y="676751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D09266-5E04-A126-FAB1-246F745C1EDB}"/>
              </a:ext>
            </a:extLst>
          </p:cNvPr>
          <p:cNvSpPr txBox="1"/>
          <p:nvPr/>
        </p:nvSpPr>
        <p:spPr>
          <a:xfrm>
            <a:off x="457201" y="3737193"/>
            <a:ext cx="9220200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há algo que precisa ser esclarecido: as expressões "mortos em ofensas e pecados"  (v. 1) e "mortos em nossas ofensas" (v. 5) não devem ser entendidas literalmente por se tratar de uma metáfora, uma das figuras de linguagem para descrever o estado da queda espiritual. Por "morte espiritual", a Bíblia quer dizer que a humanidade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caída está separada de Deus 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59.2)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não significa aniquilação espiritual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total.</a:t>
            </a:r>
          </a:p>
          <a:p>
            <a:endParaRPr lang="pt-BR" sz="36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8B69B9A6-47CA-44D0-18C6-CDDDC30D9102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6B672AD-A8DB-4E58-8708-797EA7492C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18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C45A2-DE5F-AE67-6143-20CF7D388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32540F2C-7167-EC81-AA18-61842D986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03" r="16103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30AD8313-AD42-2F31-4E83-BA81336462C8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A3127564-9597-0E72-FF92-067F709E855F}"/>
              </a:ext>
            </a:extLst>
          </p:cNvPr>
          <p:cNvSpPr/>
          <p:nvPr/>
        </p:nvSpPr>
        <p:spPr>
          <a:xfrm>
            <a:off x="674309" y="8763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A3A9F67-10B2-B08D-4F37-ACCE117721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10834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8738B4D-633D-6E9A-06FD-C3ABFCC3A389}"/>
              </a:ext>
            </a:extLst>
          </p:cNvPr>
          <p:cNvSpPr txBox="1"/>
          <p:nvPr/>
        </p:nvSpPr>
        <p:spPr>
          <a:xfrm>
            <a:off x="457200" y="2528499"/>
            <a:ext cx="54864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exegese dos versículos 8-10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851C70-E0C0-507E-528A-CE6E016AC12E}"/>
              </a:ext>
            </a:extLst>
          </p:cNvPr>
          <p:cNvSpPr txBox="1"/>
          <p:nvPr/>
        </p:nvSpPr>
        <p:spPr>
          <a:xfrm>
            <a:off x="2350708" y="1236940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288DF9-1F1A-E2D9-BC1F-EF5F4588D1E5}"/>
              </a:ext>
            </a:extLst>
          </p:cNvPr>
          <p:cNvSpPr txBox="1"/>
          <p:nvPr/>
        </p:nvSpPr>
        <p:spPr>
          <a:xfrm>
            <a:off x="457200" y="4297382"/>
            <a:ext cx="868680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termo "graça" significa literalmente "favor imerecido", o favor divino do qual não somos merecedores.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salvação é pela graça de Deus mediante a fé em Jesus e não vem das obras, pois não se trata de uma recompensa.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EB3DC9DB-78BC-C38E-9689-AD974A5B072B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39941-CADA-6727-F5A9-028D346E1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970DA72C-37DB-FF90-7D7D-F1931FF1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69" r="17223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A4AAF595-F511-D2C0-F02D-028911B40E75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DCEC4A83-29A7-2D5D-514B-3E1A075FB758}"/>
              </a:ext>
            </a:extLst>
          </p:cNvPr>
          <p:cNvSpPr/>
          <p:nvPr/>
        </p:nvSpPr>
        <p:spPr>
          <a:xfrm>
            <a:off x="674309" y="342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7090D3A-E6ED-9A27-3871-65A91FE3A0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550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7831C2-4AA1-6041-DB23-EF289B1A0466}"/>
              </a:ext>
            </a:extLst>
          </p:cNvPr>
          <p:cNvSpPr txBox="1"/>
          <p:nvPr/>
        </p:nvSpPr>
        <p:spPr>
          <a:xfrm>
            <a:off x="457200" y="1995099"/>
            <a:ext cx="54864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exegese dos versículos 8-10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C6FF93-19C7-B077-2132-858A9BEC71CA}"/>
              </a:ext>
            </a:extLst>
          </p:cNvPr>
          <p:cNvSpPr txBox="1"/>
          <p:nvPr/>
        </p:nvSpPr>
        <p:spPr>
          <a:xfrm>
            <a:off x="2350708" y="703540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6705E8-0701-C850-E534-5EF5DE52F13F}"/>
              </a:ext>
            </a:extLst>
          </p:cNvPr>
          <p:cNvSpPr txBox="1"/>
          <p:nvPr/>
        </p:nvSpPr>
        <p:spPr>
          <a:xfrm>
            <a:off x="457200" y="3763982"/>
            <a:ext cx="8686800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boa exegese esclarece que a expressão "isto é dom de Deus" se refere à salvação pela graça e não à fé. Como afirma o respeitado erudito da língua grega, A. T. Robertson: "a graça é a parte de Deus e a fé é a nossa". De modo, como dizia Norman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Geisler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"a fé é o meio e a salvação é o fim. O meio vem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antes do fim".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269F115A-1956-5EEF-5719-90065DD14809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49C92-6CE9-0ADC-534B-4F8F9F67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2BD5819-5335-A150-A926-1C58EA4BD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05" r="25301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0DF446C1-EB7D-CEBD-E11D-9C888DF899EB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A354F22-55C2-E2FD-ECBC-1C5FAB5E8B92}"/>
              </a:ext>
            </a:extLst>
          </p:cNvPr>
          <p:cNvSpPr/>
          <p:nvPr/>
        </p:nvSpPr>
        <p:spPr>
          <a:xfrm>
            <a:off x="1741110" y="1391456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59C707-457D-C4EB-E3D1-B3D1117E5A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254" y="1598600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4B177B-4529-ADEE-3EFB-46B7D8626A82}"/>
              </a:ext>
            </a:extLst>
          </p:cNvPr>
          <p:cNvSpPr txBox="1"/>
          <p:nvPr/>
        </p:nvSpPr>
        <p:spPr>
          <a:xfrm>
            <a:off x="1524001" y="3043655"/>
            <a:ext cx="304799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6F50452-6620-0AA5-D457-3AB319EC1787}"/>
              </a:ext>
            </a:extLst>
          </p:cNvPr>
          <p:cNvSpPr txBox="1"/>
          <p:nvPr/>
        </p:nvSpPr>
        <p:spPr>
          <a:xfrm>
            <a:off x="3417509" y="1752096"/>
            <a:ext cx="3059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SOB A GRAÇA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BA0DFD-C6E6-6B64-FD05-B876156938FD}"/>
              </a:ext>
            </a:extLst>
          </p:cNvPr>
          <p:cNvSpPr txBox="1"/>
          <p:nvPr/>
        </p:nvSpPr>
        <p:spPr>
          <a:xfrm>
            <a:off x="1524001" y="4095095"/>
            <a:ext cx="5867399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ensino bíblico sobre a salvação descreve o real estado do ser humano caído em pecado e ofensas. Por isso, só a graça de Deus pode salvá-lo.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3137F19D-2FCD-ACC1-8CD2-1C6A89B13B92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95401" y="20290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5400" y="4372538"/>
            <a:ext cx="73152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“Não pelas obras de justiça que houvéssemos feito, mas, segundo a sua misericórdia, nos salvou pela lavagem da regeneração e da renovação do Espírito Santo.”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205" y="17907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36" r="26836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10150928" y="21343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10150926" y="4269581"/>
            <a:ext cx="6019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é um ato da graça soberana de Deus pelo mérito de Jesus Cristo e não vem das obras humanas.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4327" y="189598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9" r="21849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1" y="6286500"/>
            <a:ext cx="47945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Efésios 2.1-10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524000" y="1404937"/>
            <a:ext cx="6248400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611948" y="2721769"/>
            <a:ext cx="7074852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lição desta semana traz o ensino bíblico a respeito da salvação. Nela, reafirmamos a afirmação bíblica da salvação pela graça mediante a fé em Cristo. Ao mesmo tempo, também analisaremos algumas visões a respeito da salvação que contradizem o ensino bíblico.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01" r="1287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3524012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4114800" y="-28575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5863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602034"/>
            <a:ext cx="56388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doutrina da salvação sob a graça de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648200" y="-66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295400" y="5611892"/>
            <a:ext cx="5486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295400" y="6627555"/>
            <a:ext cx="5715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ensinos inadequados sobre a salvação na antiguidade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381500" y="-381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219200" y="57289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219200" y="6744650"/>
            <a:ext cx="6096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 ensinos inadequados sobre a salvação na atualidade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7316</TotalTime>
  <Words>736</Words>
  <Application>Microsoft Office PowerPoint</Application>
  <PresentationFormat>Personalizar</PresentationFormat>
  <Paragraphs>64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Salvação não É Obra Humana</dc:title>
  <dc:creator>Henrique Nascimento</dc:creator>
  <cp:lastModifiedBy>HERBETH LINS</cp:lastModifiedBy>
  <cp:revision>146</cp:revision>
  <dcterms:created xsi:type="dcterms:W3CDTF">2006-08-16T00:00:00Z</dcterms:created>
  <dcterms:modified xsi:type="dcterms:W3CDTF">2025-03-10T20:09:22Z</dcterms:modified>
  <dc:identifier>DAFjsyPzqZA</dc:identifier>
</cp:coreProperties>
</file>