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400" r:id="rId2"/>
    <p:sldId id="589" r:id="rId3"/>
    <p:sldId id="590" r:id="rId4"/>
    <p:sldId id="591" r:id="rId5"/>
    <p:sldId id="348" r:id="rId6"/>
    <p:sldId id="638" r:id="rId7"/>
    <p:sldId id="592" r:id="rId8"/>
    <p:sldId id="595" r:id="rId9"/>
    <p:sldId id="747" r:id="rId10"/>
    <p:sldId id="748" r:id="rId11"/>
    <p:sldId id="749" r:id="rId12"/>
    <p:sldId id="287" r:id="rId13"/>
    <p:sldId id="444" r:id="rId14"/>
    <p:sldId id="320" r:id="rId15"/>
    <p:sldId id="321" r:id="rId16"/>
  </p:sldIdLst>
  <p:sldSz cx="18288000" cy="10287000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0000"/>
    <a:srgbClr val="D60000"/>
    <a:srgbClr val="1A210D"/>
    <a:srgbClr val="462E21"/>
    <a:srgbClr val="2E0000"/>
    <a:srgbClr val="1F150F"/>
    <a:srgbClr val="090F0C"/>
    <a:srgbClr val="8F5E43"/>
    <a:srgbClr val="360000"/>
    <a:srgbClr val="BC95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28" autoAdjust="0"/>
    <p:restoredTop sz="94622" autoAdjust="0"/>
  </p:normalViewPr>
  <p:slideViewPr>
    <p:cSldViewPr>
      <p:cViewPr varScale="1">
        <p:scale>
          <a:sx n="74" d="100"/>
          <a:sy n="74" d="100"/>
        </p:scale>
        <p:origin x="558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tUpDiag">
          <a:fgClr>
            <a:schemeClr val="bg1">
              <a:lumMod val="95000"/>
            </a:schemeClr>
          </a:fgClr>
          <a:bgClr>
            <a:schemeClr val="bg1">
              <a:lumMod val="85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webp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microsoft.com/office/2007/relationships/hdphoto" Target="../media/hdphoto3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gif"/><Relationship Id="rId4" Type="http://schemas.microsoft.com/office/2007/relationships/hdphoto" Target="../media/hdphoto4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5.wdp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7.jpeg"/><Relationship Id="rId7" Type="http://schemas.openxmlformats.org/officeDocument/2006/relationships/image" Target="../media/image20.gif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6.wdp"/><Relationship Id="rId11" Type="http://schemas.openxmlformats.org/officeDocument/2006/relationships/image" Target="../media/image3.gif"/><Relationship Id="rId5" Type="http://schemas.openxmlformats.org/officeDocument/2006/relationships/image" Target="../media/image19.png"/><Relationship Id="rId10" Type="http://schemas.openxmlformats.org/officeDocument/2006/relationships/image" Target="../media/image23.gif"/><Relationship Id="rId4" Type="http://schemas.openxmlformats.org/officeDocument/2006/relationships/image" Target="../media/image18.png"/><Relationship Id="rId9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.webp"/><Relationship Id="rId1" Type="http://schemas.openxmlformats.org/officeDocument/2006/relationships/slideLayout" Target="../slideLayouts/slideLayout2.xml"/><Relationship Id="rId5" Type="http://schemas.microsoft.com/office/2007/relationships/hdphoto" Target="../media/hdphoto7.wdp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.webp"/><Relationship Id="rId1" Type="http://schemas.openxmlformats.org/officeDocument/2006/relationships/slideLayout" Target="../slideLayouts/slideLayout2.xml"/><Relationship Id="rId5" Type="http://schemas.microsoft.com/office/2007/relationships/hdphoto" Target="../media/hdphoto8.wdp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.webp"/><Relationship Id="rId1" Type="http://schemas.openxmlformats.org/officeDocument/2006/relationships/slideLayout" Target="../slideLayouts/slideLayout2.xml"/><Relationship Id="rId5" Type="http://schemas.microsoft.com/office/2007/relationships/hdphoto" Target="../media/hdphoto9.wdp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.webp"/><Relationship Id="rId1" Type="http://schemas.openxmlformats.org/officeDocument/2006/relationships/slideLayout" Target="../slideLayouts/slideLayout2.xml"/><Relationship Id="rId5" Type="http://schemas.microsoft.com/office/2007/relationships/hdphoto" Target="../media/hdphoto10.wdp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>
            <a:extLst>
              <a:ext uri="{FF2B5EF4-FFF2-40B4-BE49-F238E27FC236}">
                <a16:creationId xmlns:a16="http://schemas.microsoft.com/office/drawing/2014/main" id="{6B87B3A5-EE63-F89B-D84F-8E5DA68669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63285"/>
            <a:ext cx="18287999" cy="10450285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3432F68F-BAC0-8FF0-81C6-D41671CD5833}"/>
              </a:ext>
            </a:extLst>
          </p:cNvPr>
          <p:cNvSpPr/>
          <p:nvPr/>
        </p:nvSpPr>
        <p:spPr>
          <a:xfrm>
            <a:off x="0" y="-204690"/>
            <a:ext cx="18288000" cy="10491689"/>
          </a:xfrm>
          <a:prstGeom prst="rect">
            <a:avLst/>
          </a:prstGeom>
          <a:gradFill flip="none" rotWithShape="1">
            <a:gsLst>
              <a:gs pos="51000">
                <a:schemeClr val="tx1">
                  <a:alpha val="58000"/>
                </a:schemeClr>
              </a:gs>
              <a:gs pos="100000">
                <a:srgbClr val="1A210D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extBox 16">
            <a:extLst>
              <a:ext uri="{FF2B5EF4-FFF2-40B4-BE49-F238E27FC236}">
                <a16:creationId xmlns:a16="http://schemas.microsoft.com/office/drawing/2014/main" id="{AF9329FF-5F3C-4E9D-9C00-ACAC79D37BEB}"/>
              </a:ext>
            </a:extLst>
          </p:cNvPr>
          <p:cNvSpPr txBox="1"/>
          <p:nvPr/>
        </p:nvSpPr>
        <p:spPr>
          <a:xfrm>
            <a:off x="3926384" y="6692270"/>
            <a:ext cx="3922217" cy="5181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 de Junho de 2025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EFF92AA-9E29-4A1D-9296-C43198AE591A}"/>
              </a:ext>
            </a:extLst>
          </p:cNvPr>
          <p:cNvSpPr txBox="1"/>
          <p:nvPr/>
        </p:nvSpPr>
        <p:spPr>
          <a:xfrm>
            <a:off x="3926384" y="7366652"/>
            <a:ext cx="3695711" cy="5181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2º trimestre 2025</a:t>
            </a:r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26FB5CE0-4227-455C-ADAA-489A01F0B43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3201" y="6907943"/>
            <a:ext cx="914400" cy="914400"/>
          </a:xfrm>
          <a:prstGeom prst="rect">
            <a:avLst/>
          </a:prstGeom>
        </p:spPr>
      </p:pic>
      <p:sp>
        <p:nvSpPr>
          <p:cNvPr id="21" name="TextBox 22">
            <a:extLst>
              <a:ext uri="{FF2B5EF4-FFF2-40B4-BE49-F238E27FC236}">
                <a16:creationId xmlns:a16="http://schemas.microsoft.com/office/drawing/2014/main" id="{8C0F2B0D-4EBC-4CD7-B625-E6417D30D3B7}"/>
              </a:ext>
            </a:extLst>
          </p:cNvPr>
          <p:cNvSpPr txBox="1"/>
          <p:nvPr/>
        </p:nvSpPr>
        <p:spPr>
          <a:xfrm>
            <a:off x="2743201" y="2037415"/>
            <a:ext cx="2401741" cy="6476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40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LIÇÃO 12</a:t>
            </a:r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622CF0F4-8614-4272-ABD7-01CC58C070C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97343" y="1943100"/>
            <a:ext cx="836307" cy="836307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67498E1E-646C-3CC8-0132-55B64CC2EE4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3085" r="23085"/>
          <a:stretch/>
        </p:blipFill>
        <p:spPr>
          <a:xfrm flipH="1">
            <a:off x="9906000" y="2019300"/>
            <a:ext cx="6019800" cy="6019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B99385EB-6611-4CD6-8083-B636EFE87CEC}"/>
              </a:ext>
            </a:extLst>
          </p:cNvPr>
          <p:cNvSpPr txBox="1"/>
          <p:nvPr/>
        </p:nvSpPr>
        <p:spPr>
          <a:xfrm>
            <a:off x="2590800" y="3022580"/>
            <a:ext cx="6858000" cy="34163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pt-BR" sz="7200" b="1" dirty="0">
                <a:gradFill flip="none" rotWithShape="1">
                  <a:gsLst>
                    <a:gs pos="1000">
                      <a:schemeClr val="bg2">
                        <a:lumMod val="90000"/>
                      </a:schemeClr>
                    </a:gs>
                    <a:gs pos="100000">
                      <a:schemeClr val="bg1"/>
                    </a:gs>
                  </a:gsLst>
                  <a:lin ang="0" scaled="1"/>
                  <a:tileRect/>
                </a:gradFill>
                <a:latin typeface="Arial" panose="020B0604020202020204" pitchFamily="34" charset="0"/>
                <a:cs typeface="Arial" panose="020B0604020202020204" pitchFamily="34" charset="0"/>
              </a:rPr>
              <a:t>Davi:</a:t>
            </a:r>
          </a:p>
          <a:p>
            <a:r>
              <a:rPr lang="pt-BR" sz="7200" b="1" dirty="0">
                <a:gradFill flip="none" rotWithShape="1">
                  <a:gsLst>
                    <a:gs pos="1000">
                      <a:schemeClr val="bg2">
                        <a:lumMod val="90000"/>
                      </a:schemeClr>
                    </a:gs>
                    <a:gs pos="100000">
                      <a:schemeClr val="bg1"/>
                    </a:gs>
                  </a:gsLst>
                  <a:lin ang="0" scaled="1"/>
                  <a:tileRect/>
                </a:gradFill>
                <a:latin typeface="Arial" panose="020B0604020202020204" pitchFamily="34" charset="0"/>
                <a:cs typeface="Arial" panose="020B0604020202020204" pitchFamily="34" charset="0"/>
              </a:rPr>
              <a:t>a manifestação da graça</a:t>
            </a:r>
          </a:p>
        </p:txBody>
      </p:sp>
    </p:spTree>
    <p:extLst>
      <p:ext uri="{BB962C8B-B14F-4D97-AF65-F5344CB8AC3E}">
        <p14:creationId xmlns:p14="http://schemas.microsoft.com/office/powerpoint/2010/main" val="3468103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2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  <p:bldP spid="21" grpId="0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97BC2C-DEB6-6423-C6D9-BFC71CA1ED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m 13">
            <a:extLst>
              <a:ext uri="{FF2B5EF4-FFF2-40B4-BE49-F238E27FC236}">
                <a16:creationId xmlns:a16="http://schemas.microsoft.com/office/drawing/2014/main" id="{79C58108-DE83-4300-D55C-765C3093F54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1117"/>
          <a:stretch/>
        </p:blipFill>
        <p:spPr>
          <a:xfrm>
            <a:off x="1" y="-204690"/>
            <a:ext cx="18288000" cy="10491690"/>
          </a:xfrm>
          <a:prstGeom prst="rect">
            <a:avLst/>
          </a:prstGeom>
        </p:spPr>
      </p:pic>
      <p:sp>
        <p:nvSpPr>
          <p:cNvPr id="17" name="Retângulo 16">
            <a:extLst>
              <a:ext uri="{FF2B5EF4-FFF2-40B4-BE49-F238E27FC236}">
                <a16:creationId xmlns:a16="http://schemas.microsoft.com/office/drawing/2014/main" id="{2B73B83D-79AC-F522-4A33-1B4F08AB6AB4}"/>
              </a:ext>
            </a:extLst>
          </p:cNvPr>
          <p:cNvSpPr/>
          <p:nvPr/>
        </p:nvSpPr>
        <p:spPr>
          <a:xfrm>
            <a:off x="0" y="-204692"/>
            <a:ext cx="18288000" cy="10491691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80000"/>
                </a:schemeClr>
              </a:gs>
              <a:gs pos="80000">
                <a:srgbClr val="1A210D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B3FA30D3-1EA2-F4F5-46A7-39D2A0D08CC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2338" r="12338"/>
          <a:stretch/>
        </p:blipFill>
        <p:spPr>
          <a:xfrm>
            <a:off x="1295400" y="723900"/>
            <a:ext cx="8534400" cy="8534400"/>
          </a:xfrm>
          <a:custGeom>
            <a:avLst/>
            <a:gdLst>
              <a:gd name="connsiteX0" fmla="*/ 0 w 7010400"/>
              <a:gd name="connsiteY0" fmla="*/ 0 h 7010400"/>
              <a:gd name="connsiteX1" fmla="*/ 7010400 w 7010400"/>
              <a:gd name="connsiteY1" fmla="*/ 0 h 7010400"/>
              <a:gd name="connsiteX2" fmla="*/ 7010400 w 7010400"/>
              <a:gd name="connsiteY2" fmla="*/ 7010400 h 7010400"/>
              <a:gd name="connsiteX3" fmla="*/ 0 w 7010400"/>
              <a:gd name="connsiteY3" fmla="*/ 7010400 h 701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10400" h="7010400">
                <a:moveTo>
                  <a:pt x="0" y="0"/>
                </a:moveTo>
                <a:lnTo>
                  <a:pt x="7010400" y="0"/>
                </a:lnTo>
                <a:lnTo>
                  <a:pt x="7010400" y="7010400"/>
                </a:lnTo>
                <a:lnTo>
                  <a:pt x="0" y="7010400"/>
                </a:lnTo>
                <a:close/>
              </a:path>
            </a:pathLst>
          </a:custGeom>
          <a:effectLst>
            <a:softEdge rad="635000"/>
          </a:effectLst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518B7E26-50DA-BE7F-1A3E-8607EFABF4D2}"/>
              </a:ext>
            </a:extLst>
          </p:cNvPr>
          <p:cNvSpPr txBox="1"/>
          <p:nvPr/>
        </p:nvSpPr>
        <p:spPr>
          <a:xfrm>
            <a:off x="9296400" y="2628900"/>
            <a:ext cx="7924800" cy="110799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pt-BR" sz="6600" b="1" dirty="0">
                <a:gradFill flip="none" rotWithShape="1">
                  <a:gsLst>
                    <a:gs pos="1000">
                      <a:schemeClr val="bg2">
                        <a:lumMod val="90000"/>
                      </a:schemeClr>
                    </a:gs>
                    <a:gs pos="100000">
                      <a:schemeClr val="bg1"/>
                    </a:gs>
                  </a:gsLst>
                  <a:lin ang="0" scaled="1"/>
                  <a:tileRect/>
                </a:gradFill>
                <a:latin typeface="Arial" panose="020B0604020202020204" pitchFamily="34" charset="0"/>
                <a:cs typeface="Arial" panose="020B0604020202020204" pitchFamily="34" charset="0"/>
              </a:rPr>
              <a:t>TEXTO PRINCIPAL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C4FE12B-7FA7-B6E2-5A15-EDE9F08D7E6E}"/>
              </a:ext>
            </a:extLst>
          </p:cNvPr>
          <p:cNvSpPr txBox="1"/>
          <p:nvPr/>
        </p:nvSpPr>
        <p:spPr>
          <a:xfrm>
            <a:off x="9448800" y="3859667"/>
            <a:ext cx="7772400" cy="438203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4000" dirty="0">
                <a:gradFill flip="none" rotWithShape="1">
                  <a:gsLst>
                    <a:gs pos="1000">
                      <a:schemeClr val="bg2">
                        <a:lumMod val="90000"/>
                      </a:schemeClr>
                    </a:gs>
                    <a:gs pos="100000">
                      <a:schemeClr val="bg1"/>
                    </a:gs>
                  </a:gsLst>
                  <a:lin ang="0" scaled="1"/>
                  <a:tileRect/>
                </a:gradFill>
                <a:latin typeface="Arial" panose="020B0604020202020204" pitchFamily="34" charset="0"/>
                <a:cs typeface="Arial" panose="020B0604020202020204" pitchFamily="34" charset="0"/>
              </a:rPr>
              <a:t>“Cheguemos, pois, com confiança ao trono da graça, para que possamos alcançar misericórdia e achar graça, a fim de sermos ajudados em tempo oportuno.” (</a:t>
            </a:r>
            <a:r>
              <a:rPr lang="pt-BR" sz="4000" dirty="0" err="1">
                <a:gradFill flip="none" rotWithShape="1">
                  <a:gsLst>
                    <a:gs pos="1000">
                      <a:schemeClr val="bg2">
                        <a:lumMod val="90000"/>
                      </a:schemeClr>
                    </a:gs>
                    <a:gs pos="100000">
                      <a:schemeClr val="bg1"/>
                    </a:gs>
                  </a:gsLst>
                  <a:lin ang="0" scaled="1"/>
                  <a:tileRect/>
                </a:gradFill>
                <a:latin typeface="Arial" panose="020B0604020202020204" pitchFamily="34" charset="0"/>
                <a:cs typeface="Arial" panose="020B0604020202020204" pitchFamily="34" charset="0"/>
              </a:rPr>
              <a:t>Hb</a:t>
            </a:r>
            <a:r>
              <a:rPr lang="pt-BR" sz="4000" dirty="0">
                <a:gradFill flip="none" rotWithShape="1">
                  <a:gsLst>
                    <a:gs pos="1000">
                      <a:schemeClr val="bg2">
                        <a:lumMod val="90000"/>
                      </a:schemeClr>
                    </a:gs>
                    <a:gs pos="100000">
                      <a:schemeClr val="bg1"/>
                    </a:gs>
                  </a:gsLst>
                  <a:lin ang="0" scaled="1"/>
                  <a:tileRect/>
                </a:gradFill>
                <a:latin typeface="Arial" panose="020B0604020202020204" pitchFamily="34" charset="0"/>
                <a:cs typeface="Arial" panose="020B0604020202020204" pitchFamily="34" charset="0"/>
              </a:rPr>
              <a:t> 4 .16)</a:t>
            </a:r>
          </a:p>
        </p:txBody>
      </p:sp>
    </p:spTree>
    <p:extLst>
      <p:ext uri="{BB962C8B-B14F-4D97-AF65-F5344CB8AC3E}">
        <p14:creationId xmlns:p14="http://schemas.microsoft.com/office/powerpoint/2010/main" val="38010637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3C02A-B40A-F782-CBA6-C6C2DE6AD6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m 13">
            <a:extLst>
              <a:ext uri="{FF2B5EF4-FFF2-40B4-BE49-F238E27FC236}">
                <a16:creationId xmlns:a16="http://schemas.microsoft.com/office/drawing/2014/main" id="{324ECE2E-E221-4534-2661-31746C7A8D2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4035" r="16376"/>
          <a:stretch/>
        </p:blipFill>
        <p:spPr>
          <a:xfrm>
            <a:off x="1" y="-204690"/>
            <a:ext cx="18288000" cy="10491690"/>
          </a:xfrm>
          <a:prstGeom prst="rect">
            <a:avLst/>
          </a:prstGeom>
        </p:spPr>
      </p:pic>
      <p:sp>
        <p:nvSpPr>
          <p:cNvPr id="17" name="Retângulo 16">
            <a:extLst>
              <a:ext uri="{FF2B5EF4-FFF2-40B4-BE49-F238E27FC236}">
                <a16:creationId xmlns:a16="http://schemas.microsoft.com/office/drawing/2014/main" id="{6C3D05B1-5407-B418-6047-E9370C14B895}"/>
              </a:ext>
            </a:extLst>
          </p:cNvPr>
          <p:cNvSpPr/>
          <p:nvPr/>
        </p:nvSpPr>
        <p:spPr>
          <a:xfrm>
            <a:off x="0" y="-204690"/>
            <a:ext cx="18288000" cy="1049169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58000"/>
                </a:schemeClr>
              </a:gs>
              <a:gs pos="80000">
                <a:srgbClr val="1A210D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A0ACE3E-A1C0-7188-D195-999A5426092E}"/>
              </a:ext>
            </a:extLst>
          </p:cNvPr>
          <p:cNvSpPr txBox="1"/>
          <p:nvPr/>
        </p:nvSpPr>
        <p:spPr>
          <a:xfrm>
            <a:off x="3124201" y="1239120"/>
            <a:ext cx="4572000" cy="212365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pt-BR" sz="6600" b="1" dirty="0">
                <a:gradFill flip="none" rotWithShape="1">
                  <a:gsLst>
                    <a:gs pos="1000">
                      <a:schemeClr val="bg2">
                        <a:lumMod val="90000"/>
                      </a:schemeClr>
                    </a:gs>
                    <a:gs pos="100000">
                      <a:schemeClr val="bg1"/>
                    </a:gs>
                  </a:gsLst>
                  <a:lin ang="0" scaled="1"/>
                  <a:tileRect/>
                </a:gradFill>
                <a:latin typeface="Arial" panose="020B0604020202020204" pitchFamily="34" charset="0"/>
                <a:cs typeface="Arial" panose="020B0604020202020204" pitchFamily="34" charset="0"/>
              </a:rPr>
              <a:t>RESUMO DA LIÇÃO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FD6E379E-1D5D-3B31-0052-74C53AB1FD3C}"/>
              </a:ext>
            </a:extLst>
          </p:cNvPr>
          <p:cNvSpPr txBox="1"/>
          <p:nvPr/>
        </p:nvSpPr>
        <p:spPr>
          <a:xfrm>
            <a:off x="3124200" y="3525120"/>
            <a:ext cx="6702153" cy="474258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3800" dirty="0">
                <a:gradFill flip="none" rotWithShape="1">
                  <a:gsLst>
                    <a:gs pos="1000">
                      <a:schemeClr val="bg2">
                        <a:lumMod val="90000"/>
                      </a:schemeClr>
                    </a:gs>
                    <a:gs pos="100000">
                      <a:schemeClr val="bg1"/>
                    </a:gs>
                  </a:gsLst>
                  <a:lin ang="0" scaled="1"/>
                  <a:tileRect/>
                </a:gradFill>
                <a:latin typeface="Arial" panose="020B0604020202020204" pitchFamily="34" charset="0"/>
                <a:cs typeface="Arial" panose="020B0604020202020204" pitchFamily="34" charset="0"/>
              </a:rPr>
              <a:t>Na vida de Davi encontramos um contraste entre a bondade para com </a:t>
            </a:r>
            <a:r>
              <a:rPr lang="pt-BR" sz="3800" dirty="0" err="1">
                <a:gradFill flip="none" rotWithShape="1">
                  <a:gsLst>
                    <a:gs pos="1000">
                      <a:schemeClr val="bg2">
                        <a:lumMod val="90000"/>
                      </a:schemeClr>
                    </a:gs>
                    <a:gs pos="100000">
                      <a:schemeClr val="bg1"/>
                    </a:gs>
                  </a:gsLst>
                  <a:lin ang="0" scaled="1"/>
                  <a:tileRect/>
                </a:gradFill>
                <a:latin typeface="Arial" panose="020B0604020202020204" pitchFamily="34" charset="0"/>
                <a:cs typeface="Arial" panose="020B0604020202020204" pitchFamily="34" charset="0"/>
              </a:rPr>
              <a:t>Mefibosete</a:t>
            </a:r>
            <a:r>
              <a:rPr lang="pt-BR" sz="3800" dirty="0">
                <a:gradFill flip="none" rotWithShape="1">
                  <a:gsLst>
                    <a:gs pos="1000">
                      <a:schemeClr val="bg2">
                        <a:lumMod val="90000"/>
                      </a:schemeClr>
                    </a:gs>
                    <a:gs pos="100000">
                      <a:schemeClr val="bg1"/>
                    </a:gs>
                  </a:gsLst>
                  <a:lin ang="0" scaled="1"/>
                  <a:tileRect/>
                </a:gradFill>
                <a:latin typeface="Arial" panose="020B0604020202020204" pitchFamily="34" charset="0"/>
                <a:cs typeface="Arial" panose="020B0604020202020204" pitchFamily="34" charset="0"/>
              </a:rPr>
              <a:t> e a maldade para com Urias, além de elementos que nos permitem refletir acerca da graça de Deus.</a:t>
            </a:r>
          </a:p>
        </p:txBody>
      </p:sp>
      <p:pic>
        <p:nvPicPr>
          <p:cNvPr id="23" name="Imagem 22">
            <a:extLst>
              <a:ext uri="{FF2B5EF4-FFF2-40B4-BE49-F238E27FC236}">
                <a16:creationId xmlns:a16="http://schemas.microsoft.com/office/drawing/2014/main" id="{7DCBB228-3130-2448-1FD5-6D287932945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6680" r="16680"/>
          <a:stretch/>
        </p:blipFill>
        <p:spPr>
          <a:xfrm>
            <a:off x="15329107" y="8115300"/>
            <a:ext cx="1143000" cy="1143000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AB627C6C-1F2A-7FFC-B182-9ABFF990B5C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208" b="5208"/>
          <a:stretch/>
        </p:blipFill>
        <p:spPr>
          <a:xfrm>
            <a:off x="9906000" y="1181100"/>
            <a:ext cx="6934200" cy="6934200"/>
          </a:xfrm>
          <a:custGeom>
            <a:avLst/>
            <a:gdLst>
              <a:gd name="connsiteX0" fmla="*/ 0 w 7010400"/>
              <a:gd name="connsiteY0" fmla="*/ 0 h 7010400"/>
              <a:gd name="connsiteX1" fmla="*/ 7010400 w 7010400"/>
              <a:gd name="connsiteY1" fmla="*/ 0 h 7010400"/>
              <a:gd name="connsiteX2" fmla="*/ 7010400 w 7010400"/>
              <a:gd name="connsiteY2" fmla="*/ 7010400 h 7010400"/>
              <a:gd name="connsiteX3" fmla="*/ 0 w 7010400"/>
              <a:gd name="connsiteY3" fmla="*/ 7010400 h 701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10400" h="7010400">
                <a:moveTo>
                  <a:pt x="0" y="0"/>
                </a:moveTo>
                <a:lnTo>
                  <a:pt x="7010400" y="0"/>
                </a:lnTo>
                <a:lnTo>
                  <a:pt x="7010400" y="7010400"/>
                </a:lnTo>
                <a:lnTo>
                  <a:pt x="0" y="7010400"/>
                </a:lnTo>
                <a:close/>
              </a:path>
            </a:pathLst>
          </a:cu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41428575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A53FCC-2D7A-948F-F66A-AFE3F95861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m 13">
            <a:extLst>
              <a:ext uri="{FF2B5EF4-FFF2-40B4-BE49-F238E27FC236}">
                <a16:creationId xmlns:a16="http://schemas.microsoft.com/office/drawing/2014/main" id="{E7A2E4D4-8AD0-4C4D-1BD4-8AF0EECC601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914" b="13204"/>
          <a:stretch/>
        </p:blipFill>
        <p:spPr>
          <a:xfrm>
            <a:off x="1" y="-204690"/>
            <a:ext cx="18288000" cy="10491690"/>
          </a:xfrm>
          <a:prstGeom prst="rect">
            <a:avLst/>
          </a:prstGeom>
        </p:spPr>
      </p:pic>
      <p:sp>
        <p:nvSpPr>
          <p:cNvPr id="17" name="Retângulo 16">
            <a:extLst>
              <a:ext uri="{FF2B5EF4-FFF2-40B4-BE49-F238E27FC236}">
                <a16:creationId xmlns:a16="http://schemas.microsoft.com/office/drawing/2014/main" id="{5F8E2163-7EE4-1D85-2497-1A8D25EF05C8}"/>
              </a:ext>
            </a:extLst>
          </p:cNvPr>
          <p:cNvSpPr/>
          <p:nvPr/>
        </p:nvSpPr>
        <p:spPr>
          <a:xfrm>
            <a:off x="0" y="-204690"/>
            <a:ext cx="18288000" cy="1049169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58000"/>
                </a:schemeClr>
              </a:gs>
              <a:gs pos="80000">
                <a:srgbClr val="1A210D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0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1A110221-CD72-7A5C-FA07-A2DC17051FEE}"/>
              </a:ext>
            </a:extLst>
          </p:cNvPr>
          <p:cNvSpPr txBox="1"/>
          <p:nvPr/>
        </p:nvSpPr>
        <p:spPr>
          <a:xfrm>
            <a:off x="2590799" y="3200400"/>
            <a:ext cx="5867401" cy="304698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pt-BR" sz="9600" b="1" dirty="0">
                <a:gradFill flip="none" rotWithShape="1">
                  <a:gsLst>
                    <a:gs pos="1000">
                      <a:schemeClr val="bg2">
                        <a:lumMod val="90000"/>
                      </a:schemeClr>
                    </a:gs>
                    <a:gs pos="100000">
                      <a:schemeClr val="bg1"/>
                    </a:gs>
                  </a:gsLst>
                  <a:lin ang="0" scaled="1"/>
                  <a:tileRect/>
                </a:gradFill>
                <a:latin typeface="Arial" panose="020B0604020202020204" pitchFamily="34" charset="0"/>
                <a:cs typeface="Arial" panose="020B0604020202020204" pitchFamily="34" charset="0"/>
              </a:rPr>
              <a:t>TEXTO BÍBLICO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BE9D77DA-D0AF-8121-0B63-E81A56D24309}"/>
              </a:ext>
            </a:extLst>
          </p:cNvPr>
          <p:cNvSpPr/>
          <p:nvPr/>
        </p:nvSpPr>
        <p:spPr>
          <a:xfrm>
            <a:off x="2751710" y="6324600"/>
            <a:ext cx="7459090" cy="1066800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chemeClr val="bg2">
                  <a:lumMod val="90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965B43C3-FF45-0AE0-C628-DCF09E5DD60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6626" r="16626"/>
          <a:stretch/>
        </p:blipFill>
        <p:spPr>
          <a:xfrm>
            <a:off x="9677400" y="2019300"/>
            <a:ext cx="6019800" cy="6019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ABB06FBB-2822-4D81-0B8B-BE983D4E06A5}"/>
              </a:ext>
            </a:extLst>
          </p:cNvPr>
          <p:cNvSpPr txBox="1"/>
          <p:nvPr/>
        </p:nvSpPr>
        <p:spPr>
          <a:xfrm>
            <a:off x="3962399" y="6504057"/>
            <a:ext cx="3733801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Samuel 9.1-7</a:t>
            </a: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57E7D523-61CA-924D-BF56-66A7E2F070D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056511" y="6462206"/>
            <a:ext cx="791589" cy="791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3516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iagBrick">
          <a:fgClr>
            <a:schemeClr val="tx1">
              <a:lumMod val="50000"/>
              <a:lumOff val="50000"/>
            </a:schemeClr>
          </a:fgClr>
          <a:bgClr>
            <a:schemeClr val="bg1">
              <a:lumMod val="65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FF16BEA-4B72-B12C-07CD-8D0286B9F14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2081" r="26381" b="5701"/>
          <a:stretch/>
        </p:blipFill>
        <p:spPr>
          <a:xfrm>
            <a:off x="-1" y="0"/>
            <a:ext cx="18288001" cy="10287000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59319D95-84D5-4E29-4EC7-CC57F783411D}"/>
              </a:ext>
            </a:extLst>
          </p:cNvPr>
          <p:cNvSpPr/>
          <p:nvPr/>
        </p:nvSpPr>
        <p:spPr>
          <a:xfrm>
            <a:off x="0" y="0"/>
            <a:ext cx="18288000" cy="1034415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DCC494D8-DA14-AF12-4345-8F000BB3CFFB}"/>
              </a:ext>
            </a:extLst>
          </p:cNvPr>
          <p:cNvSpPr/>
          <p:nvPr/>
        </p:nvSpPr>
        <p:spPr>
          <a:xfrm>
            <a:off x="0" y="0"/>
            <a:ext cx="18288000" cy="10344150"/>
          </a:xfrm>
          <a:prstGeom prst="rect">
            <a:avLst/>
          </a:prstGeom>
          <a:gradFill flip="none" rotWithShape="1">
            <a:gsLst>
              <a:gs pos="42000">
                <a:schemeClr val="accent5">
                  <a:lumMod val="75000"/>
                  <a:alpha val="13000"/>
                </a:schemeClr>
              </a:gs>
              <a:gs pos="100000">
                <a:schemeClr val="accent5">
                  <a:lumMod val="50000"/>
                </a:schemeClr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6" name="Agrupar 5">
            <a:extLst>
              <a:ext uri="{FF2B5EF4-FFF2-40B4-BE49-F238E27FC236}">
                <a16:creationId xmlns:a16="http://schemas.microsoft.com/office/drawing/2014/main" id="{0F727371-E376-530D-2338-55ABF32370D9}"/>
              </a:ext>
            </a:extLst>
          </p:cNvPr>
          <p:cNvGrpSpPr/>
          <p:nvPr/>
        </p:nvGrpSpPr>
        <p:grpSpPr>
          <a:xfrm>
            <a:off x="1143000" y="1147445"/>
            <a:ext cx="7924800" cy="7882255"/>
            <a:chOff x="4495800" y="6438900"/>
            <a:chExt cx="7924800" cy="7882255"/>
          </a:xfrm>
        </p:grpSpPr>
        <p:pic>
          <p:nvPicPr>
            <p:cNvPr id="12" name="Imagem 11">
              <a:extLst>
                <a:ext uri="{FF2B5EF4-FFF2-40B4-BE49-F238E27FC236}">
                  <a16:creationId xmlns:a16="http://schemas.microsoft.com/office/drawing/2014/main" id="{AE98E3DE-D732-4E0E-9151-70941651E68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515600" y="6438900"/>
              <a:ext cx="1390888" cy="1390888"/>
            </a:xfrm>
            <a:prstGeom prst="rect">
              <a:avLst/>
            </a:prstGeom>
          </p:spPr>
        </p:pic>
        <p:sp>
          <p:nvSpPr>
            <p:cNvPr id="16" name="TextBox 10">
              <a:extLst>
                <a:ext uri="{FF2B5EF4-FFF2-40B4-BE49-F238E27FC236}">
                  <a16:creationId xmlns:a16="http://schemas.microsoft.com/office/drawing/2014/main" id="{1028E4FF-6C66-4C41-B5D6-3E8566A38480}"/>
                </a:ext>
              </a:extLst>
            </p:cNvPr>
            <p:cNvSpPr txBox="1"/>
            <p:nvPr/>
          </p:nvSpPr>
          <p:spPr>
            <a:xfrm>
              <a:off x="4495800" y="6627812"/>
              <a:ext cx="5811598" cy="106862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ct val="115000"/>
                </a:lnSpc>
                <a:spcAft>
                  <a:spcPts val="800"/>
                </a:spcAft>
              </a:pPr>
              <a:r>
                <a:rPr lang="pt-BR" sz="6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INTRODUÇÃO</a:t>
              </a:r>
            </a:p>
          </p:txBody>
        </p:sp>
        <p:sp>
          <p:nvSpPr>
            <p:cNvPr id="17" name="TextBox 15">
              <a:extLst>
                <a:ext uri="{FF2B5EF4-FFF2-40B4-BE49-F238E27FC236}">
                  <a16:creationId xmlns:a16="http://schemas.microsoft.com/office/drawing/2014/main" id="{93EBBDF7-1106-47D5-AA2A-B07877DC7E80}"/>
                </a:ext>
              </a:extLst>
            </p:cNvPr>
            <p:cNvSpPr txBox="1"/>
            <p:nvPr/>
          </p:nvSpPr>
          <p:spPr>
            <a:xfrm>
              <a:off x="4571999" y="7753588"/>
              <a:ext cx="7848601" cy="656756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15000"/>
                </a:lnSpc>
                <a:spcAft>
                  <a:spcPts val="800"/>
                </a:spcAft>
              </a:pPr>
              <a:r>
                <a:rPr lang="pt-BR" sz="3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 reino já estava consolidado, Davi era reverenciado por todos como rei, e uma sucessão de vitórias e avanços nas mais diversas áreas em Israel fazia parte do cotidiano. Nesse contexto, dois eventos chamam a nossa atenção: a expressão de bondade para com </a:t>
              </a:r>
              <a:r>
                <a:rPr lang="pt-BR" sz="3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Mefibosete</a:t>
              </a:r>
              <a:r>
                <a:rPr lang="pt-BR" sz="3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filho de Jônatas, e a voracidade da maldade para com Urias, marido de Bate-</a:t>
              </a:r>
              <a:r>
                <a:rPr lang="pt-BR" sz="3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Seba</a:t>
              </a:r>
              <a:r>
                <a:rPr lang="pt-BR" sz="3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No primeiro caso, vemos a expressão da graça. No segundo, a frieza do mal.</a:t>
              </a:r>
            </a:p>
          </p:txBody>
        </p:sp>
      </p:grpSp>
      <p:pic>
        <p:nvPicPr>
          <p:cNvPr id="5" name="Imagem 4">
            <a:extLst>
              <a:ext uri="{FF2B5EF4-FFF2-40B4-BE49-F238E27FC236}">
                <a16:creationId xmlns:a16="http://schemas.microsoft.com/office/drawing/2014/main" id="{40A07C9C-7C2E-EF58-8903-240ED5AEB9C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72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6667" r="16667"/>
          <a:stretch/>
        </p:blipFill>
        <p:spPr>
          <a:xfrm>
            <a:off x="9220200" y="800100"/>
            <a:ext cx="8534400" cy="8534400"/>
          </a:xfrm>
          <a:custGeom>
            <a:avLst/>
            <a:gdLst>
              <a:gd name="connsiteX0" fmla="*/ 0 w 7010400"/>
              <a:gd name="connsiteY0" fmla="*/ 0 h 7010400"/>
              <a:gd name="connsiteX1" fmla="*/ 7010400 w 7010400"/>
              <a:gd name="connsiteY1" fmla="*/ 0 h 7010400"/>
              <a:gd name="connsiteX2" fmla="*/ 7010400 w 7010400"/>
              <a:gd name="connsiteY2" fmla="*/ 7010400 h 7010400"/>
              <a:gd name="connsiteX3" fmla="*/ 0 w 7010400"/>
              <a:gd name="connsiteY3" fmla="*/ 7010400 h 701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10400" h="7010400">
                <a:moveTo>
                  <a:pt x="0" y="0"/>
                </a:moveTo>
                <a:lnTo>
                  <a:pt x="7010400" y="0"/>
                </a:lnTo>
                <a:lnTo>
                  <a:pt x="7010400" y="7010400"/>
                </a:lnTo>
                <a:lnTo>
                  <a:pt x="0" y="7010400"/>
                </a:lnTo>
                <a:close/>
              </a:path>
            </a:pathLst>
          </a:cu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696126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m 21">
            <a:extLst>
              <a:ext uri="{FF2B5EF4-FFF2-40B4-BE49-F238E27FC236}">
                <a16:creationId xmlns:a16="http://schemas.microsoft.com/office/drawing/2014/main" id="{2E7E8EDC-5559-70B0-A897-B6E31DF4B15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205" t="42924" r="14285" b="28162"/>
          <a:stretch/>
        </p:blipFill>
        <p:spPr>
          <a:xfrm>
            <a:off x="4533900" y="6816999"/>
            <a:ext cx="13773346" cy="3470001"/>
          </a:xfrm>
          <a:custGeom>
            <a:avLst/>
            <a:gdLst>
              <a:gd name="connsiteX0" fmla="*/ 0 w 13773346"/>
              <a:gd name="connsiteY0" fmla="*/ 0 h 3470001"/>
              <a:gd name="connsiteX1" fmla="*/ 13773346 w 13773346"/>
              <a:gd name="connsiteY1" fmla="*/ 0 h 3470001"/>
              <a:gd name="connsiteX2" fmla="*/ 13773346 w 13773346"/>
              <a:gd name="connsiteY2" fmla="*/ 3470001 h 3470001"/>
              <a:gd name="connsiteX3" fmla="*/ 0 w 13773346"/>
              <a:gd name="connsiteY3" fmla="*/ 3470001 h 3470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773346" h="3470001">
                <a:moveTo>
                  <a:pt x="0" y="0"/>
                </a:moveTo>
                <a:lnTo>
                  <a:pt x="13773346" y="0"/>
                </a:lnTo>
                <a:lnTo>
                  <a:pt x="13773346" y="3470001"/>
                </a:lnTo>
                <a:lnTo>
                  <a:pt x="0" y="3470001"/>
                </a:lnTo>
                <a:close/>
              </a:path>
            </a:pathLst>
          </a:cu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CB2A204C-D747-369B-2D07-EB052DB7234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3035" r="6148" b="33719"/>
          <a:stretch/>
        </p:blipFill>
        <p:spPr>
          <a:xfrm>
            <a:off x="1" y="3398302"/>
            <a:ext cx="12712930" cy="3420000"/>
          </a:xfrm>
          <a:custGeom>
            <a:avLst/>
            <a:gdLst>
              <a:gd name="connsiteX0" fmla="*/ 0 w 13545711"/>
              <a:gd name="connsiteY0" fmla="*/ 0 h 3420000"/>
              <a:gd name="connsiteX1" fmla="*/ 13545711 w 13545711"/>
              <a:gd name="connsiteY1" fmla="*/ 0 h 3420000"/>
              <a:gd name="connsiteX2" fmla="*/ 13545711 w 13545711"/>
              <a:gd name="connsiteY2" fmla="*/ 3420000 h 3420000"/>
              <a:gd name="connsiteX3" fmla="*/ 0 w 13545711"/>
              <a:gd name="connsiteY3" fmla="*/ 3420000 h 34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545711" h="3420000">
                <a:moveTo>
                  <a:pt x="0" y="0"/>
                </a:moveTo>
                <a:lnTo>
                  <a:pt x="13545711" y="0"/>
                </a:lnTo>
                <a:lnTo>
                  <a:pt x="13545711" y="3420000"/>
                </a:lnTo>
                <a:lnTo>
                  <a:pt x="0" y="3420000"/>
                </a:lnTo>
                <a:close/>
              </a:path>
            </a:pathLst>
          </a:cu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8FA8EDEC-8577-1B3B-FC7F-8C5904D8106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6549" b="36549"/>
          <a:stretch/>
        </p:blipFill>
        <p:spPr>
          <a:xfrm>
            <a:off x="5575069" y="0"/>
            <a:ext cx="12712930" cy="3420000"/>
          </a:xfrm>
          <a:custGeom>
            <a:avLst/>
            <a:gdLst>
              <a:gd name="connsiteX0" fmla="*/ 0 w 13773347"/>
              <a:gd name="connsiteY0" fmla="*/ 0 h 3420000"/>
              <a:gd name="connsiteX1" fmla="*/ 13773347 w 13773347"/>
              <a:gd name="connsiteY1" fmla="*/ 0 h 3420000"/>
              <a:gd name="connsiteX2" fmla="*/ 13773347 w 13773347"/>
              <a:gd name="connsiteY2" fmla="*/ 3420000 h 3420000"/>
              <a:gd name="connsiteX3" fmla="*/ 0 w 13773347"/>
              <a:gd name="connsiteY3" fmla="*/ 3420000 h 34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773347" h="3420000">
                <a:moveTo>
                  <a:pt x="0" y="0"/>
                </a:moveTo>
                <a:lnTo>
                  <a:pt x="13773347" y="0"/>
                </a:lnTo>
                <a:lnTo>
                  <a:pt x="13773347" y="3420000"/>
                </a:lnTo>
                <a:lnTo>
                  <a:pt x="0" y="3420000"/>
                </a:lnTo>
                <a:close/>
              </a:path>
            </a:pathLst>
          </a:custGeom>
        </p:spPr>
      </p:pic>
      <p:sp>
        <p:nvSpPr>
          <p:cNvPr id="33" name="Retângulo 32">
            <a:extLst>
              <a:ext uri="{FF2B5EF4-FFF2-40B4-BE49-F238E27FC236}">
                <a16:creationId xmlns:a16="http://schemas.microsoft.com/office/drawing/2014/main" id="{DCE8AEC9-2757-FBDA-1FCF-45A6A7394D66}"/>
              </a:ext>
            </a:extLst>
          </p:cNvPr>
          <p:cNvSpPr/>
          <p:nvPr/>
        </p:nvSpPr>
        <p:spPr>
          <a:xfrm>
            <a:off x="0" y="0"/>
            <a:ext cx="18307246" cy="10287000"/>
          </a:xfrm>
          <a:prstGeom prst="rect">
            <a:avLst/>
          </a:prstGeom>
          <a:gradFill flip="none" rotWithShape="1">
            <a:gsLst>
              <a:gs pos="100000">
                <a:schemeClr val="tx1"/>
              </a:gs>
              <a:gs pos="0">
                <a:schemeClr val="tx1">
                  <a:alpha val="5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8D938829-B5E2-35AD-7DD8-FFE601F85D1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18938" b="19717"/>
          <a:stretch/>
        </p:blipFill>
        <p:spPr>
          <a:xfrm>
            <a:off x="4" y="-21700"/>
            <a:ext cx="5575068" cy="3420000"/>
          </a:xfrm>
          <a:custGeom>
            <a:avLst/>
            <a:gdLst>
              <a:gd name="connsiteX0" fmla="*/ 0 w 4533900"/>
              <a:gd name="connsiteY0" fmla="*/ 0 h 2781300"/>
              <a:gd name="connsiteX1" fmla="*/ 4533900 w 4533900"/>
              <a:gd name="connsiteY1" fmla="*/ 0 h 2781300"/>
              <a:gd name="connsiteX2" fmla="*/ 4533900 w 4533900"/>
              <a:gd name="connsiteY2" fmla="*/ 2781300 h 2781300"/>
              <a:gd name="connsiteX3" fmla="*/ 0 w 4533900"/>
              <a:gd name="connsiteY3" fmla="*/ 2781300 h 278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33900" h="2781300">
                <a:moveTo>
                  <a:pt x="0" y="0"/>
                </a:moveTo>
                <a:lnTo>
                  <a:pt x="4533900" y="0"/>
                </a:lnTo>
                <a:lnTo>
                  <a:pt x="4533900" y="2781300"/>
                </a:lnTo>
                <a:lnTo>
                  <a:pt x="0" y="2781300"/>
                </a:lnTo>
                <a:close/>
              </a:path>
            </a:pathLst>
          </a:custGeom>
        </p:spPr>
      </p:pic>
      <p:sp>
        <p:nvSpPr>
          <p:cNvPr id="11" name="TextBox 9">
            <a:extLst>
              <a:ext uri="{FF2B5EF4-FFF2-40B4-BE49-F238E27FC236}">
                <a16:creationId xmlns:a16="http://schemas.microsoft.com/office/drawing/2014/main" id="{CE8D3452-3F71-7BBC-05A9-48C6A6381D3B}"/>
              </a:ext>
            </a:extLst>
          </p:cNvPr>
          <p:cNvSpPr txBox="1"/>
          <p:nvPr/>
        </p:nvSpPr>
        <p:spPr>
          <a:xfrm>
            <a:off x="6676885" y="800100"/>
            <a:ext cx="5134115" cy="83099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pt-BR" sz="5400" b="1" dirty="0">
                <a:gradFill>
                  <a:gsLst>
                    <a:gs pos="0">
                      <a:schemeClr val="bg2"/>
                    </a:gs>
                    <a:gs pos="100000">
                      <a:schemeClr val="bg1"/>
                    </a:gs>
                  </a:gsLst>
                  <a:lin ang="0" scaled="1"/>
                </a:gradFill>
                <a:latin typeface="Arial" panose="020B0604020202020204" pitchFamily="34" charset="0"/>
                <a:cs typeface="Arial" panose="020B0604020202020204" pitchFamily="34" charset="0"/>
              </a:rPr>
              <a:t>1. EVIDENCIAR 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41C34B3F-6CC4-8C4D-280D-7B8EC0B93BE6}"/>
              </a:ext>
            </a:extLst>
          </p:cNvPr>
          <p:cNvSpPr txBox="1"/>
          <p:nvPr/>
        </p:nvSpPr>
        <p:spPr>
          <a:xfrm>
            <a:off x="6676885" y="1707116"/>
            <a:ext cx="4372115" cy="110799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pt-BR" sz="3600" dirty="0">
                <a:gradFill>
                  <a:gsLst>
                    <a:gs pos="0">
                      <a:schemeClr val="bg2"/>
                    </a:gs>
                    <a:gs pos="100000">
                      <a:schemeClr val="bg1"/>
                    </a:gs>
                  </a:gsLst>
                  <a:lin ang="0" scaled="1"/>
                </a:gradFill>
                <a:latin typeface="Arial" panose="020B0604020202020204" pitchFamily="34" charset="0"/>
                <a:cs typeface="Arial" panose="020B0604020202020204" pitchFamily="34" charset="0"/>
              </a:rPr>
              <a:t>a bondade de Davi para com </a:t>
            </a:r>
            <a:r>
              <a:rPr lang="pt-BR" sz="3600" dirty="0" err="1">
                <a:gradFill>
                  <a:gsLst>
                    <a:gs pos="0">
                      <a:schemeClr val="bg2"/>
                    </a:gs>
                    <a:gs pos="100000">
                      <a:schemeClr val="bg1"/>
                    </a:gs>
                  </a:gsLst>
                  <a:lin ang="0" scaled="1"/>
                </a:gradFill>
                <a:latin typeface="Arial" panose="020B0604020202020204" pitchFamily="34" charset="0"/>
                <a:cs typeface="Arial" panose="020B0604020202020204" pitchFamily="34" charset="0"/>
              </a:rPr>
              <a:t>Mefibosete</a:t>
            </a:r>
            <a:endParaRPr lang="pt-BR" sz="3600" dirty="0">
              <a:gradFill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FD2FD7A9-0C1B-BB85-987D-2EB2DCDBA99F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27004" y="1480793"/>
            <a:ext cx="1409060" cy="1409060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6AD760EE-28EA-5796-4DE2-1072144B0D3A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9328" b="19328"/>
          <a:stretch/>
        </p:blipFill>
        <p:spPr>
          <a:xfrm>
            <a:off x="12712932" y="3398303"/>
            <a:ext cx="5575068" cy="3420000"/>
          </a:xfrm>
          <a:custGeom>
            <a:avLst/>
            <a:gdLst>
              <a:gd name="connsiteX0" fmla="*/ 0 w 4533900"/>
              <a:gd name="connsiteY0" fmla="*/ 0 h 2781300"/>
              <a:gd name="connsiteX1" fmla="*/ 4533900 w 4533900"/>
              <a:gd name="connsiteY1" fmla="*/ 0 h 2781300"/>
              <a:gd name="connsiteX2" fmla="*/ 4533900 w 4533900"/>
              <a:gd name="connsiteY2" fmla="*/ 2781300 h 2781300"/>
              <a:gd name="connsiteX3" fmla="*/ 0 w 4533900"/>
              <a:gd name="connsiteY3" fmla="*/ 2781300 h 278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33900" h="2781300">
                <a:moveTo>
                  <a:pt x="0" y="0"/>
                </a:moveTo>
                <a:lnTo>
                  <a:pt x="4533900" y="0"/>
                </a:lnTo>
                <a:lnTo>
                  <a:pt x="4533900" y="2781300"/>
                </a:lnTo>
                <a:lnTo>
                  <a:pt x="0" y="2781300"/>
                </a:lnTo>
                <a:close/>
              </a:path>
            </a:pathLst>
          </a:custGeom>
        </p:spPr>
      </p:pic>
      <p:sp>
        <p:nvSpPr>
          <p:cNvPr id="19" name="TextBox 9">
            <a:extLst>
              <a:ext uri="{FF2B5EF4-FFF2-40B4-BE49-F238E27FC236}">
                <a16:creationId xmlns:a16="http://schemas.microsoft.com/office/drawing/2014/main" id="{73E58193-A311-79E5-9F64-B42989372226}"/>
              </a:ext>
            </a:extLst>
          </p:cNvPr>
          <p:cNvSpPr txBox="1"/>
          <p:nvPr/>
        </p:nvSpPr>
        <p:spPr>
          <a:xfrm>
            <a:off x="6727706" y="4076304"/>
            <a:ext cx="5083294" cy="83099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pt-BR" sz="5400" b="1" dirty="0">
                <a:gradFill>
                  <a:gsLst>
                    <a:gs pos="0">
                      <a:schemeClr val="bg2"/>
                    </a:gs>
                    <a:gs pos="100000">
                      <a:schemeClr val="bg1"/>
                    </a:gs>
                  </a:gsLst>
                  <a:lin ang="0" scaled="1"/>
                </a:gradFill>
                <a:latin typeface="Arial" panose="020B0604020202020204" pitchFamily="34" charset="0"/>
                <a:cs typeface="Arial" panose="020B0604020202020204" pitchFamily="34" charset="0"/>
              </a:rPr>
              <a:t>2. RESSALTAR </a:t>
            </a:r>
          </a:p>
        </p:txBody>
      </p:sp>
      <p:sp>
        <p:nvSpPr>
          <p:cNvPr id="20" name="TextBox 9">
            <a:extLst>
              <a:ext uri="{FF2B5EF4-FFF2-40B4-BE49-F238E27FC236}">
                <a16:creationId xmlns:a16="http://schemas.microsoft.com/office/drawing/2014/main" id="{97A979D6-AB90-73E5-263B-2E57B9A59A36}"/>
              </a:ext>
            </a:extLst>
          </p:cNvPr>
          <p:cNvSpPr txBox="1"/>
          <p:nvPr/>
        </p:nvSpPr>
        <p:spPr>
          <a:xfrm>
            <a:off x="6727705" y="4949904"/>
            <a:ext cx="4397495" cy="110799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pt-BR" sz="3600" dirty="0">
                <a:gradFill>
                  <a:gsLst>
                    <a:gs pos="0">
                      <a:schemeClr val="bg2"/>
                    </a:gs>
                    <a:gs pos="100000">
                      <a:schemeClr val="bg1"/>
                    </a:gs>
                  </a:gsLst>
                  <a:lin ang="0" scaled="1"/>
                </a:gradFill>
                <a:latin typeface="Arial" panose="020B0604020202020204" pitchFamily="34" charset="0"/>
                <a:cs typeface="Arial" panose="020B0604020202020204" pitchFamily="34" charset="0"/>
              </a:rPr>
              <a:t>a atitude de Davi para com Urias</a:t>
            </a:r>
          </a:p>
        </p:txBody>
      </p:sp>
      <p:pic>
        <p:nvPicPr>
          <p:cNvPr id="25" name="Imagem 24">
            <a:extLst>
              <a:ext uri="{FF2B5EF4-FFF2-40B4-BE49-F238E27FC236}">
                <a16:creationId xmlns:a16="http://schemas.microsoft.com/office/drawing/2014/main" id="{32D61356-50CB-7C9A-BF0C-ABFFF6181E59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9328" b="19328"/>
          <a:stretch/>
        </p:blipFill>
        <p:spPr>
          <a:xfrm flipH="1">
            <a:off x="0" y="6816999"/>
            <a:ext cx="5656574" cy="3469999"/>
          </a:xfrm>
          <a:custGeom>
            <a:avLst/>
            <a:gdLst>
              <a:gd name="connsiteX0" fmla="*/ 0 w 4533900"/>
              <a:gd name="connsiteY0" fmla="*/ 0 h 2781300"/>
              <a:gd name="connsiteX1" fmla="*/ 4533900 w 4533900"/>
              <a:gd name="connsiteY1" fmla="*/ 0 h 2781300"/>
              <a:gd name="connsiteX2" fmla="*/ 4533900 w 4533900"/>
              <a:gd name="connsiteY2" fmla="*/ 2781300 h 2781300"/>
              <a:gd name="connsiteX3" fmla="*/ 0 w 4533900"/>
              <a:gd name="connsiteY3" fmla="*/ 2781300 h 278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33900" h="2781300">
                <a:moveTo>
                  <a:pt x="0" y="0"/>
                </a:moveTo>
                <a:lnTo>
                  <a:pt x="4533900" y="0"/>
                </a:lnTo>
                <a:lnTo>
                  <a:pt x="4533900" y="2781300"/>
                </a:lnTo>
                <a:lnTo>
                  <a:pt x="0" y="2781300"/>
                </a:lnTo>
                <a:close/>
              </a:path>
            </a:pathLst>
          </a:custGeom>
        </p:spPr>
      </p:pic>
      <p:sp>
        <p:nvSpPr>
          <p:cNvPr id="26" name="TextBox 9">
            <a:extLst>
              <a:ext uri="{FF2B5EF4-FFF2-40B4-BE49-F238E27FC236}">
                <a16:creationId xmlns:a16="http://schemas.microsoft.com/office/drawing/2014/main" id="{F422300A-2E7E-161D-B5E3-9A1E721080EF}"/>
              </a:ext>
            </a:extLst>
          </p:cNvPr>
          <p:cNvSpPr txBox="1"/>
          <p:nvPr/>
        </p:nvSpPr>
        <p:spPr>
          <a:xfrm>
            <a:off x="6683174" y="7519599"/>
            <a:ext cx="6347026" cy="83099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pt-BR" sz="5400" b="1" dirty="0">
                <a:gradFill>
                  <a:gsLst>
                    <a:gs pos="0">
                      <a:schemeClr val="bg2"/>
                    </a:gs>
                    <a:gs pos="100000">
                      <a:schemeClr val="bg1"/>
                    </a:gs>
                  </a:gsLst>
                  <a:lin ang="0" scaled="1"/>
                </a:gradFill>
                <a:latin typeface="Arial" panose="020B0604020202020204" pitchFamily="34" charset="0"/>
                <a:cs typeface="Arial" panose="020B0604020202020204" pitchFamily="34" charset="0"/>
              </a:rPr>
              <a:t>3. COMPREENDER</a:t>
            </a:r>
          </a:p>
        </p:txBody>
      </p:sp>
      <p:sp>
        <p:nvSpPr>
          <p:cNvPr id="27" name="TextBox 9">
            <a:extLst>
              <a:ext uri="{FF2B5EF4-FFF2-40B4-BE49-F238E27FC236}">
                <a16:creationId xmlns:a16="http://schemas.microsoft.com/office/drawing/2014/main" id="{5BAE0C10-09E8-1346-72F3-567DE9F29F8F}"/>
              </a:ext>
            </a:extLst>
          </p:cNvPr>
          <p:cNvSpPr txBox="1"/>
          <p:nvPr/>
        </p:nvSpPr>
        <p:spPr>
          <a:xfrm>
            <a:off x="6683173" y="8393199"/>
            <a:ext cx="5280228" cy="123110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pt-BR" sz="4000" dirty="0">
                <a:gradFill>
                  <a:gsLst>
                    <a:gs pos="0">
                      <a:schemeClr val="bg2"/>
                    </a:gs>
                    <a:gs pos="100000">
                      <a:schemeClr val="bg1"/>
                    </a:gs>
                  </a:gsLst>
                  <a:lin ang="0" scaled="1"/>
                </a:gradFill>
                <a:latin typeface="Arial" panose="020B0604020202020204" pitchFamily="34" charset="0"/>
                <a:cs typeface="Arial" panose="020B0604020202020204" pitchFamily="34" charset="0"/>
              </a:rPr>
              <a:t>que fomos alcançados pela graça</a:t>
            </a:r>
          </a:p>
        </p:txBody>
      </p:sp>
      <p:pic>
        <p:nvPicPr>
          <p:cNvPr id="30" name="Imagem 29">
            <a:extLst>
              <a:ext uri="{FF2B5EF4-FFF2-40B4-BE49-F238E27FC236}">
                <a16:creationId xmlns:a16="http://schemas.microsoft.com/office/drawing/2014/main" id="{31562B67-6CD6-E55E-23B6-9A0686F88E58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29241" y="4370442"/>
            <a:ext cx="1171560" cy="1171560"/>
          </a:xfrm>
          <a:prstGeom prst="rect">
            <a:avLst/>
          </a:prstGeom>
        </p:spPr>
      </p:pic>
      <p:pic>
        <p:nvPicPr>
          <p:cNvPr id="31" name="Imagem 30">
            <a:extLst>
              <a:ext uri="{FF2B5EF4-FFF2-40B4-BE49-F238E27FC236}">
                <a16:creationId xmlns:a16="http://schemas.microsoft.com/office/drawing/2014/main" id="{8BCD0A43-5081-44E0-2FE9-9C6D13A712FE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63128" y="8284614"/>
            <a:ext cx="1430886" cy="1430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611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9" grpId="0"/>
      <p:bldP spid="20" grpId="0"/>
      <p:bldP spid="26" grpId="0"/>
      <p:bldP spid="2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1000" b="-1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26EE6B-A269-8A74-6B12-D75496F96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tângulo 20">
            <a:extLst>
              <a:ext uri="{FF2B5EF4-FFF2-40B4-BE49-F238E27FC236}">
                <a16:creationId xmlns:a16="http://schemas.microsoft.com/office/drawing/2014/main" id="{7657910D-81DF-836F-D3A2-6C3032894C29}"/>
              </a:ext>
            </a:extLst>
          </p:cNvPr>
          <p:cNvSpPr/>
          <p:nvPr/>
        </p:nvSpPr>
        <p:spPr>
          <a:xfrm>
            <a:off x="0" y="-26910"/>
            <a:ext cx="18288000" cy="1031391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44000"/>
                </a:schemeClr>
              </a:gs>
              <a:gs pos="100000">
                <a:srgbClr val="1A210D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6D70928-AE27-C680-E11E-D4B1CB420F04}"/>
              </a:ext>
            </a:extLst>
          </p:cNvPr>
          <p:cNvSpPr txBox="1"/>
          <p:nvPr/>
        </p:nvSpPr>
        <p:spPr>
          <a:xfrm>
            <a:off x="6210300" y="-247169"/>
            <a:ext cx="1447800" cy="80311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pt-BR" sz="49600" b="1" dirty="0">
                <a:gradFill>
                  <a:gsLst>
                    <a:gs pos="0">
                      <a:schemeClr val="bg1">
                        <a:lumMod val="95000"/>
                        <a:alpha val="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7BDB0259-E639-B659-936F-AA8F2E036D07}"/>
              </a:ext>
            </a:extLst>
          </p:cNvPr>
          <p:cNvSpPr/>
          <p:nvPr/>
        </p:nvSpPr>
        <p:spPr>
          <a:xfrm>
            <a:off x="0" y="5905500"/>
            <a:ext cx="12649200" cy="3705861"/>
          </a:xfrm>
          <a:prstGeom prst="rect">
            <a:avLst/>
          </a:prstGeom>
          <a:gradFill>
            <a:gsLst>
              <a:gs pos="0">
                <a:schemeClr val="bg2">
                  <a:lumMod val="75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Elipse 22">
            <a:extLst>
              <a:ext uri="{FF2B5EF4-FFF2-40B4-BE49-F238E27FC236}">
                <a16:creationId xmlns:a16="http://schemas.microsoft.com/office/drawing/2014/main" id="{6C75655B-FA99-CA30-2BBF-091B4179ECEB}"/>
              </a:ext>
            </a:extLst>
          </p:cNvPr>
          <p:cNvSpPr/>
          <p:nvPr/>
        </p:nvSpPr>
        <p:spPr>
          <a:xfrm>
            <a:off x="9601201" y="-876300"/>
            <a:ext cx="11658600" cy="1165860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TextBox 10">
            <a:extLst>
              <a:ext uri="{FF2B5EF4-FFF2-40B4-BE49-F238E27FC236}">
                <a16:creationId xmlns:a16="http://schemas.microsoft.com/office/drawing/2014/main" id="{94C4FA00-2D2D-C4C7-A07D-E9C48136F114}"/>
              </a:ext>
            </a:extLst>
          </p:cNvPr>
          <p:cNvSpPr txBox="1"/>
          <p:nvPr/>
        </p:nvSpPr>
        <p:spPr>
          <a:xfrm>
            <a:off x="1752600" y="6394773"/>
            <a:ext cx="8153401" cy="20333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6000" b="1" dirty="0">
                <a:ln w="28575">
                  <a:noFill/>
                </a:ln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100000">
                      <a:schemeClr val="bg2">
                        <a:lumMod val="25000"/>
                      </a:schemeClr>
                    </a:gs>
                  </a:gsLst>
                  <a:lin ang="10800000" scaled="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A BONDADE PARA COM MEFIBOSETE</a:t>
            </a: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F6BD1DBC-14A2-9C02-0D0D-560CE9695A7B}"/>
              </a:ext>
            </a:extLst>
          </p:cNvPr>
          <p:cNvSpPr/>
          <p:nvPr/>
        </p:nvSpPr>
        <p:spPr>
          <a:xfrm>
            <a:off x="9753601" y="-723900"/>
            <a:ext cx="11658600" cy="1165860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0" name="Imagem 19">
            <a:extLst>
              <a:ext uri="{FF2B5EF4-FFF2-40B4-BE49-F238E27FC236}">
                <a16:creationId xmlns:a16="http://schemas.microsoft.com/office/drawing/2014/main" id="{72578095-1CFC-87D1-8D11-9F385C0A38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41" b="541"/>
          <a:stretch/>
        </p:blipFill>
        <p:spPr>
          <a:xfrm>
            <a:off x="9906001" y="-534165"/>
            <a:ext cx="11658599" cy="11658600"/>
          </a:xfrm>
          <a:custGeom>
            <a:avLst/>
            <a:gdLst>
              <a:gd name="connsiteX0" fmla="*/ 5829299 w 11658599"/>
              <a:gd name="connsiteY0" fmla="*/ 0 h 11658600"/>
              <a:gd name="connsiteX1" fmla="*/ 11658599 w 11658599"/>
              <a:gd name="connsiteY1" fmla="*/ 5829300 h 11658600"/>
              <a:gd name="connsiteX2" fmla="*/ 5829299 w 11658599"/>
              <a:gd name="connsiteY2" fmla="*/ 11658600 h 11658600"/>
              <a:gd name="connsiteX3" fmla="*/ 0 w 11658599"/>
              <a:gd name="connsiteY3" fmla="*/ 5829300 h 11658600"/>
              <a:gd name="connsiteX4" fmla="*/ 5829299 w 11658599"/>
              <a:gd name="connsiteY4" fmla="*/ 0 h 1165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58599" h="11658600">
                <a:moveTo>
                  <a:pt x="5829299" y="0"/>
                </a:moveTo>
                <a:cubicBezTo>
                  <a:pt x="9048733" y="0"/>
                  <a:pt x="11658599" y="2609867"/>
                  <a:pt x="11658599" y="5829300"/>
                </a:cubicBezTo>
                <a:cubicBezTo>
                  <a:pt x="11658599" y="9048733"/>
                  <a:pt x="9048733" y="11658600"/>
                  <a:pt x="5829299" y="11658600"/>
                </a:cubicBezTo>
                <a:cubicBezTo>
                  <a:pt x="2609867" y="11658600"/>
                  <a:pt x="0" y="9048733"/>
                  <a:pt x="0" y="5829300"/>
                </a:cubicBezTo>
                <a:cubicBezTo>
                  <a:pt x="0" y="2609867"/>
                  <a:pt x="2609867" y="0"/>
                  <a:pt x="5829299" y="0"/>
                </a:cubicBezTo>
                <a:close/>
              </a:path>
            </a:pathLst>
          </a:custGeom>
        </p:spPr>
      </p:pic>
      <p:pic>
        <p:nvPicPr>
          <p:cNvPr id="27" name="Imagem 26">
            <a:extLst>
              <a:ext uri="{FF2B5EF4-FFF2-40B4-BE49-F238E27FC236}">
                <a16:creationId xmlns:a16="http://schemas.microsoft.com/office/drawing/2014/main" id="{B88DE449-D861-6253-1AB6-7846777B2E7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9875" y="3771900"/>
            <a:ext cx="1927837" cy="1927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179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78A26B7-8714-E784-5341-2D7323E6F6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ângulo 18">
            <a:extLst>
              <a:ext uri="{FF2B5EF4-FFF2-40B4-BE49-F238E27FC236}">
                <a16:creationId xmlns:a16="http://schemas.microsoft.com/office/drawing/2014/main" id="{7EEA6AB2-C6E8-FC20-5F98-AF6B53ED1795}"/>
              </a:ext>
            </a:extLst>
          </p:cNvPr>
          <p:cNvSpPr/>
          <p:nvPr/>
        </p:nvSpPr>
        <p:spPr>
          <a:xfrm>
            <a:off x="-152400" y="839242"/>
            <a:ext cx="12649200" cy="672050"/>
          </a:xfrm>
          <a:prstGeom prst="rect">
            <a:avLst/>
          </a:prstGeom>
          <a:gradFill>
            <a:gsLst>
              <a:gs pos="0">
                <a:schemeClr val="bg2">
                  <a:lumMod val="75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21594000" scaled="0"/>
          </a:gra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TextBox 10">
            <a:extLst>
              <a:ext uri="{FF2B5EF4-FFF2-40B4-BE49-F238E27FC236}">
                <a16:creationId xmlns:a16="http://schemas.microsoft.com/office/drawing/2014/main" id="{31974B32-34FE-8E26-EF88-7456B17A2F05}"/>
              </a:ext>
            </a:extLst>
          </p:cNvPr>
          <p:cNvSpPr txBox="1"/>
          <p:nvPr/>
        </p:nvSpPr>
        <p:spPr>
          <a:xfrm>
            <a:off x="1600200" y="1803896"/>
            <a:ext cx="6477000" cy="8419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52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Há ainda alguém?</a:t>
            </a:r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437CD080-2E28-B665-E8EF-A07C1BA06D7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76400" y="839242"/>
            <a:ext cx="672050" cy="672050"/>
          </a:xfrm>
          <a:prstGeom prst="rect">
            <a:avLst/>
          </a:prstGeom>
        </p:spPr>
      </p:pic>
      <p:sp>
        <p:nvSpPr>
          <p:cNvPr id="2" name="TextBox 10">
            <a:extLst>
              <a:ext uri="{FF2B5EF4-FFF2-40B4-BE49-F238E27FC236}">
                <a16:creationId xmlns:a16="http://schemas.microsoft.com/office/drawing/2014/main" id="{74398155-9B70-4EDA-3583-B1D1865FFB8D}"/>
              </a:ext>
            </a:extLst>
          </p:cNvPr>
          <p:cNvSpPr txBox="1"/>
          <p:nvPr/>
        </p:nvSpPr>
        <p:spPr>
          <a:xfrm>
            <a:off x="1600201" y="2938462"/>
            <a:ext cx="7543799" cy="73866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t-BR" sz="40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Certo dia, Davi começou a procurar algum descendente de Jônatas para que pudesse ser alcançado pela bênção. Então o rei perguntou ao servo </a:t>
            </a:r>
            <a:r>
              <a:rPr lang="pt-BR" sz="4000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Ziba</a:t>
            </a:r>
            <a:r>
              <a:rPr lang="pt-BR" sz="40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"Há ainda alguém que tenha ficado da casa de Saul, para que eu lhe faça bem por amor de Jônatas?" (2 </a:t>
            </a:r>
            <a:r>
              <a:rPr lang="pt-BR" sz="4000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</a:t>
            </a:r>
            <a:r>
              <a:rPr lang="pt-BR" sz="40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9.1). </a:t>
            </a:r>
            <a:r>
              <a:rPr lang="pt-BR" sz="4000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Ziba</a:t>
            </a:r>
            <a:r>
              <a:rPr lang="pt-BR" sz="40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então revelou a história de </a:t>
            </a:r>
            <a:r>
              <a:rPr lang="pt-BR" sz="4000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Mefibosete</a:t>
            </a:r>
            <a:r>
              <a:rPr lang="pt-BR" sz="40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seu paradeiro (2 </a:t>
            </a:r>
            <a:r>
              <a:rPr lang="pt-BR" sz="4000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</a:t>
            </a:r>
            <a:r>
              <a:rPr lang="pt-BR" sz="40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4.4; 9.4).</a:t>
            </a:r>
          </a:p>
          <a:p>
            <a:endParaRPr lang="pt-BR" sz="40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C9EBB42F-AA8B-591F-D5C9-380CC0D50A39}"/>
              </a:ext>
            </a:extLst>
          </p:cNvPr>
          <p:cNvSpPr txBox="1"/>
          <p:nvPr/>
        </p:nvSpPr>
        <p:spPr>
          <a:xfrm>
            <a:off x="2424649" y="997173"/>
            <a:ext cx="6109751" cy="3561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22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A BONDADE PARA COM MEFIBOSETE</a:t>
            </a: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90B8EE79-2E23-DB8E-4EA6-E2CE94500036}"/>
              </a:ext>
            </a:extLst>
          </p:cNvPr>
          <p:cNvSpPr/>
          <p:nvPr/>
        </p:nvSpPr>
        <p:spPr>
          <a:xfrm>
            <a:off x="9601201" y="-876300"/>
            <a:ext cx="11658600" cy="11658600"/>
          </a:xfrm>
          <a:prstGeom prst="ellipse">
            <a:avLst/>
          </a:prstGeom>
          <a:gradFill flip="none" rotWithShape="0">
            <a:gsLst>
              <a:gs pos="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10800000" scaled="1"/>
            <a:tileRect/>
          </a:gra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E47512A0-CB15-FB8A-5453-C5992D7FE61D}"/>
              </a:ext>
            </a:extLst>
          </p:cNvPr>
          <p:cNvSpPr/>
          <p:nvPr/>
        </p:nvSpPr>
        <p:spPr>
          <a:xfrm>
            <a:off x="9753601" y="-723900"/>
            <a:ext cx="11658600" cy="11658600"/>
          </a:xfrm>
          <a:prstGeom prst="ellipse">
            <a:avLst/>
          </a:prstGeom>
          <a:gradFill>
            <a:gsLst>
              <a:gs pos="0">
                <a:schemeClr val="bg2"/>
              </a:gs>
              <a:gs pos="100000">
                <a:schemeClr val="bg2">
                  <a:lumMod val="90000"/>
                </a:schemeClr>
              </a:gs>
            </a:gsLst>
            <a:lin ang="10800000" scaled="1"/>
          </a:gra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7BCC1CC5-56C8-389E-EFF9-6A14BFBDF7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8337" r="551"/>
          <a:stretch/>
        </p:blipFill>
        <p:spPr>
          <a:xfrm>
            <a:off x="9906001" y="-534165"/>
            <a:ext cx="11658599" cy="11658600"/>
          </a:xfrm>
          <a:custGeom>
            <a:avLst/>
            <a:gdLst>
              <a:gd name="connsiteX0" fmla="*/ 5829299 w 11658599"/>
              <a:gd name="connsiteY0" fmla="*/ 0 h 11658600"/>
              <a:gd name="connsiteX1" fmla="*/ 11658599 w 11658599"/>
              <a:gd name="connsiteY1" fmla="*/ 5829300 h 11658600"/>
              <a:gd name="connsiteX2" fmla="*/ 5829299 w 11658599"/>
              <a:gd name="connsiteY2" fmla="*/ 11658600 h 11658600"/>
              <a:gd name="connsiteX3" fmla="*/ 0 w 11658599"/>
              <a:gd name="connsiteY3" fmla="*/ 5829300 h 11658600"/>
              <a:gd name="connsiteX4" fmla="*/ 5829299 w 11658599"/>
              <a:gd name="connsiteY4" fmla="*/ 0 h 1165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58599" h="11658600">
                <a:moveTo>
                  <a:pt x="5829299" y="0"/>
                </a:moveTo>
                <a:cubicBezTo>
                  <a:pt x="9048733" y="0"/>
                  <a:pt x="11658599" y="2609867"/>
                  <a:pt x="11658599" y="5829300"/>
                </a:cubicBezTo>
                <a:cubicBezTo>
                  <a:pt x="11658599" y="9048733"/>
                  <a:pt x="9048733" y="11658600"/>
                  <a:pt x="5829299" y="11658600"/>
                </a:cubicBezTo>
                <a:cubicBezTo>
                  <a:pt x="2609867" y="11658600"/>
                  <a:pt x="0" y="9048733"/>
                  <a:pt x="0" y="5829300"/>
                </a:cubicBezTo>
                <a:cubicBezTo>
                  <a:pt x="0" y="2609867"/>
                  <a:pt x="2609867" y="0"/>
                  <a:pt x="5829299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855894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6" grpId="0"/>
      <p:bldP spid="2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CE77182-8CB3-D5FC-0505-AE5D035617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ângulo 18">
            <a:extLst>
              <a:ext uri="{FF2B5EF4-FFF2-40B4-BE49-F238E27FC236}">
                <a16:creationId xmlns:a16="http://schemas.microsoft.com/office/drawing/2014/main" id="{8EB6BCFD-D366-1224-AE4D-E6276C97101F}"/>
              </a:ext>
            </a:extLst>
          </p:cNvPr>
          <p:cNvSpPr/>
          <p:nvPr/>
        </p:nvSpPr>
        <p:spPr>
          <a:xfrm>
            <a:off x="-152400" y="419100"/>
            <a:ext cx="12954000" cy="672050"/>
          </a:xfrm>
          <a:prstGeom prst="rect">
            <a:avLst/>
          </a:prstGeom>
          <a:gradFill>
            <a:gsLst>
              <a:gs pos="0">
                <a:schemeClr val="bg2">
                  <a:lumMod val="75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21594000" scaled="0"/>
          </a:gra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TextBox 10">
            <a:extLst>
              <a:ext uri="{FF2B5EF4-FFF2-40B4-BE49-F238E27FC236}">
                <a16:creationId xmlns:a16="http://schemas.microsoft.com/office/drawing/2014/main" id="{548A706B-63AC-9739-2C95-2AD77605A765}"/>
              </a:ext>
            </a:extLst>
          </p:cNvPr>
          <p:cNvSpPr txBox="1"/>
          <p:nvPr/>
        </p:nvSpPr>
        <p:spPr>
          <a:xfrm>
            <a:off x="1371600" y="1383754"/>
            <a:ext cx="7848601" cy="8419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52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Dois atos de bondade</a:t>
            </a:r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899EB6EF-CAA3-BB18-FAE8-A03E8B56A5F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7801" y="419100"/>
            <a:ext cx="672050" cy="672050"/>
          </a:xfrm>
          <a:prstGeom prst="rect">
            <a:avLst/>
          </a:prstGeom>
        </p:spPr>
      </p:pic>
      <p:sp>
        <p:nvSpPr>
          <p:cNvPr id="2" name="TextBox 10">
            <a:extLst>
              <a:ext uri="{FF2B5EF4-FFF2-40B4-BE49-F238E27FC236}">
                <a16:creationId xmlns:a16="http://schemas.microsoft.com/office/drawing/2014/main" id="{A6FD936F-21F0-70ED-3D65-81EDEBB0170E}"/>
              </a:ext>
            </a:extLst>
          </p:cNvPr>
          <p:cNvSpPr txBox="1"/>
          <p:nvPr/>
        </p:nvSpPr>
        <p:spPr>
          <a:xfrm>
            <a:off x="1371602" y="2518320"/>
            <a:ext cx="7772397" cy="73866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t-BR" sz="40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encontro entre o rei e o homem hesitante e aleijado foi memorável. O que se seguiu destoava de todas as expectativas. Quando o filho de Jônatas entrou no recinto onde estava o rei, a cena foi impressionante: Davi se prostrou diante do jovem e exclamou: "</a:t>
            </a:r>
            <a:r>
              <a:rPr lang="pt-BR" sz="4000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Mefibosete</a:t>
            </a:r>
            <a:r>
              <a:rPr lang="pt-BR" sz="40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!" A forma como esse nome foi mencionado trouxe alento ao coração do jovem.</a:t>
            </a: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085626A1-0F1E-A281-B81A-7FCB0B1AFDA9}"/>
              </a:ext>
            </a:extLst>
          </p:cNvPr>
          <p:cNvSpPr txBox="1"/>
          <p:nvPr/>
        </p:nvSpPr>
        <p:spPr>
          <a:xfrm>
            <a:off x="2196050" y="577031"/>
            <a:ext cx="6109751" cy="3561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22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A BONDADE PARA COM MEFIBOSETE</a:t>
            </a: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8B43D269-2985-CDE6-4D4D-A4A5E316B951}"/>
              </a:ext>
            </a:extLst>
          </p:cNvPr>
          <p:cNvSpPr/>
          <p:nvPr/>
        </p:nvSpPr>
        <p:spPr>
          <a:xfrm>
            <a:off x="9601201" y="-876300"/>
            <a:ext cx="11658600" cy="11658600"/>
          </a:xfrm>
          <a:prstGeom prst="ellipse">
            <a:avLst/>
          </a:prstGeom>
          <a:gradFill flip="none" rotWithShape="0">
            <a:gsLst>
              <a:gs pos="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10800000" scaled="1"/>
            <a:tileRect/>
          </a:gra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7A0A2CF5-37CE-3620-9A72-F8D26A425E4D}"/>
              </a:ext>
            </a:extLst>
          </p:cNvPr>
          <p:cNvSpPr/>
          <p:nvPr/>
        </p:nvSpPr>
        <p:spPr>
          <a:xfrm>
            <a:off x="9753601" y="-723900"/>
            <a:ext cx="11658600" cy="11658600"/>
          </a:xfrm>
          <a:prstGeom prst="ellipse">
            <a:avLst/>
          </a:prstGeom>
          <a:gradFill>
            <a:gsLst>
              <a:gs pos="0">
                <a:schemeClr val="bg2"/>
              </a:gs>
              <a:gs pos="100000">
                <a:schemeClr val="bg2">
                  <a:lumMod val="90000"/>
                </a:schemeClr>
              </a:gs>
            </a:gsLst>
            <a:lin ang="10800000" scaled="1"/>
          </a:gra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3E5C0E9-0AC2-63E1-EDA3-B48946C08B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t="8056" b="25278"/>
          <a:stretch/>
        </p:blipFill>
        <p:spPr>
          <a:xfrm>
            <a:off x="9906001" y="-534165"/>
            <a:ext cx="11658599" cy="11658600"/>
          </a:xfrm>
          <a:custGeom>
            <a:avLst/>
            <a:gdLst>
              <a:gd name="connsiteX0" fmla="*/ 5829299 w 11658599"/>
              <a:gd name="connsiteY0" fmla="*/ 0 h 11658600"/>
              <a:gd name="connsiteX1" fmla="*/ 11658599 w 11658599"/>
              <a:gd name="connsiteY1" fmla="*/ 5829300 h 11658600"/>
              <a:gd name="connsiteX2" fmla="*/ 5829299 w 11658599"/>
              <a:gd name="connsiteY2" fmla="*/ 11658600 h 11658600"/>
              <a:gd name="connsiteX3" fmla="*/ 0 w 11658599"/>
              <a:gd name="connsiteY3" fmla="*/ 5829300 h 11658600"/>
              <a:gd name="connsiteX4" fmla="*/ 5829299 w 11658599"/>
              <a:gd name="connsiteY4" fmla="*/ 0 h 1165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58599" h="11658600">
                <a:moveTo>
                  <a:pt x="5829299" y="0"/>
                </a:moveTo>
                <a:cubicBezTo>
                  <a:pt x="9048733" y="0"/>
                  <a:pt x="11658599" y="2609867"/>
                  <a:pt x="11658599" y="5829300"/>
                </a:cubicBezTo>
                <a:cubicBezTo>
                  <a:pt x="11658599" y="9048733"/>
                  <a:pt x="9048733" y="11658600"/>
                  <a:pt x="5829299" y="11658600"/>
                </a:cubicBezTo>
                <a:cubicBezTo>
                  <a:pt x="2609867" y="11658600"/>
                  <a:pt x="0" y="9048733"/>
                  <a:pt x="0" y="5829300"/>
                </a:cubicBezTo>
                <a:cubicBezTo>
                  <a:pt x="0" y="2609867"/>
                  <a:pt x="2609867" y="0"/>
                  <a:pt x="5829299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875786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6" grpId="0"/>
      <p:bldP spid="2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F172EC-5BFF-E070-4262-F7BF6B391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ângulo 18">
            <a:extLst>
              <a:ext uri="{FF2B5EF4-FFF2-40B4-BE49-F238E27FC236}">
                <a16:creationId xmlns:a16="http://schemas.microsoft.com/office/drawing/2014/main" id="{E2926207-D3B4-A6D6-FF51-CEEECE73D2E1}"/>
              </a:ext>
            </a:extLst>
          </p:cNvPr>
          <p:cNvSpPr/>
          <p:nvPr/>
        </p:nvSpPr>
        <p:spPr>
          <a:xfrm>
            <a:off x="-152400" y="1158925"/>
            <a:ext cx="11430000" cy="672050"/>
          </a:xfrm>
          <a:prstGeom prst="rect">
            <a:avLst/>
          </a:prstGeom>
          <a:gradFill>
            <a:gsLst>
              <a:gs pos="0">
                <a:schemeClr val="bg2">
                  <a:lumMod val="75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21594000" scaled="0"/>
          </a:gra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TextBox 10">
            <a:extLst>
              <a:ext uri="{FF2B5EF4-FFF2-40B4-BE49-F238E27FC236}">
                <a16:creationId xmlns:a16="http://schemas.microsoft.com/office/drawing/2014/main" id="{93B17E60-1490-6EE3-E95D-5FEB42CE960C}"/>
              </a:ext>
            </a:extLst>
          </p:cNvPr>
          <p:cNvSpPr txBox="1"/>
          <p:nvPr/>
        </p:nvSpPr>
        <p:spPr>
          <a:xfrm>
            <a:off x="1295400" y="2123579"/>
            <a:ext cx="7848601" cy="8419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52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Dois atos de bondade</a:t>
            </a:r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AC2C39A2-16EE-F311-E8F5-9A78C621EF2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1601" y="1158925"/>
            <a:ext cx="672050" cy="672050"/>
          </a:xfrm>
          <a:prstGeom prst="rect">
            <a:avLst/>
          </a:prstGeom>
        </p:spPr>
      </p:pic>
      <p:sp>
        <p:nvSpPr>
          <p:cNvPr id="2" name="TextBox 10">
            <a:extLst>
              <a:ext uri="{FF2B5EF4-FFF2-40B4-BE49-F238E27FC236}">
                <a16:creationId xmlns:a16="http://schemas.microsoft.com/office/drawing/2014/main" id="{A1A9ED2E-551E-DC3D-7A1C-A659644D7962}"/>
              </a:ext>
            </a:extLst>
          </p:cNvPr>
          <p:cNvSpPr txBox="1"/>
          <p:nvPr/>
        </p:nvSpPr>
        <p:spPr>
          <a:xfrm>
            <a:off x="1295403" y="3258145"/>
            <a:ext cx="7543798" cy="58477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t-BR" sz="3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Naquele momento, ocorreram dois inspiradores atos de bondade praticados por Davi: recebeu o filho de Jônatas e neto de Saul em sua mesa diariamente, como se fosse seu próprio filho (2 </a:t>
            </a:r>
            <a:r>
              <a:rPr lang="pt-BR" sz="3800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</a:t>
            </a:r>
            <a:r>
              <a:rPr lang="pt-BR" sz="3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9.7); devolveu as terras que pertenciam ao seu avô e criou condições para que ele tivesse o seu sustento de forma continuada (2 </a:t>
            </a:r>
            <a:r>
              <a:rPr lang="pt-BR" sz="3800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</a:t>
            </a:r>
            <a:r>
              <a:rPr lang="pt-BR" sz="3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9.9-10).</a:t>
            </a: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34856995-B8F5-C6FF-FE15-A49FB4BADEE5}"/>
              </a:ext>
            </a:extLst>
          </p:cNvPr>
          <p:cNvSpPr txBox="1"/>
          <p:nvPr/>
        </p:nvSpPr>
        <p:spPr>
          <a:xfrm>
            <a:off x="2119850" y="1316856"/>
            <a:ext cx="6109751" cy="3561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22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A BONDADE PARA COM MEFIBOSETE</a:t>
            </a: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F1F8212B-F37C-FBDF-52D2-F84C792B1C24}"/>
              </a:ext>
            </a:extLst>
          </p:cNvPr>
          <p:cNvSpPr/>
          <p:nvPr/>
        </p:nvSpPr>
        <p:spPr>
          <a:xfrm>
            <a:off x="9601201" y="-876300"/>
            <a:ext cx="11658600" cy="11658600"/>
          </a:xfrm>
          <a:prstGeom prst="ellipse">
            <a:avLst/>
          </a:prstGeom>
          <a:gradFill flip="none" rotWithShape="0">
            <a:gsLst>
              <a:gs pos="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10800000" scaled="1"/>
            <a:tileRect/>
          </a:gra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40426D07-AC72-FFF1-F495-9EEE328E00BB}"/>
              </a:ext>
            </a:extLst>
          </p:cNvPr>
          <p:cNvSpPr/>
          <p:nvPr/>
        </p:nvSpPr>
        <p:spPr>
          <a:xfrm>
            <a:off x="9753601" y="-723900"/>
            <a:ext cx="11658600" cy="11658600"/>
          </a:xfrm>
          <a:prstGeom prst="ellipse">
            <a:avLst/>
          </a:prstGeom>
          <a:gradFill>
            <a:gsLst>
              <a:gs pos="0">
                <a:schemeClr val="bg2"/>
              </a:gs>
              <a:gs pos="100000">
                <a:schemeClr val="bg2">
                  <a:lumMod val="90000"/>
                </a:schemeClr>
              </a:gs>
            </a:gsLst>
            <a:lin ang="10800000" scaled="1"/>
          </a:gra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DC20120-ABA8-0AF4-F4BA-8D2D19CC5D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872" r="32462"/>
          <a:stretch/>
        </p:blipFill>
        <p:spPr>
          <a:xfrm flipH="1">
            <a:off x="9906001" y="-534165"/>
            <a:ext cx="11658599" cy="11658600"/>
          </a:xfrm>
          <a:custGeom>
            <a:avLst/>
            <a:gdLst>
              <a:gd name="connsiteX0" fmla="*/ 5829299 w 11658599"/>
              <a:gd name="connsiteY0" fmla="*/ 0 h 11658600"/>
              <a:gd name="connsiteX1" fmla="*/ 11658599 w 11658599"/>
              <a:gd name="connsiteY1" fmla="*/ 5829300 h 11658600"/>
              <a:gd name="connsiteX2" fmla="*/ 5829299 w 11658599"/>
              <a:gd name="connsiteY2" fmla="*/ 11658600 h 11658600"/>
              <a:gd name="connsiteX3" fmla="*/ 0 w 11658599"/>
              <a:gd name="connsiteY3" fmla="*/ 5829300 h 11658600"/>
              <a:gd name="connsiteX4" fmla="*/ 5829299 w 11658599"/>
              <a:gd name="connsiteY4" fmla="*/ 0 h 1165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58599" h="11658600">
                <a:moveTo>
                  <a:pt x="5829299" y="0"/>
                </a:moveTo>
                <a:cubicBezTo>
                  <a:pt x="9048733" y="0"/>
                  <a:pt x="11658599" y="2609867"/>
                  <a:pt x="11658599" y="5829300"/>
                </a:cubicBezTo>
                <a:cubicBezTo>
                  <a:pt x="11658599" y="9048733"/>
                  <a:pt x="9048733" y="11658600"/>
                  <a:pt x="5829299" y="11658600"/>
                </a:cubicBezTo>
                <a:cubicBezTo>
                  <a:pt x="2609867" y="11658600"/>
                  <a:pt x="0" y="9048733"/>
                  <a:pt x="0" y="5829300"/>
                </a:cubicBezTo>
                <a:cubicBezTo>
                  <a:pt x="0" y="2609867"/>
                  <a:pt x="2609867" y="0"/>
                  <a:pt x="5829299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985007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6" grpId="0"/>
      <p:bldP spid="2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F522838-ACAB-72FF-409B-B3EC363A41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ângulo 18">
            <a:extLst>
              <a:ext uri="{FF2B5EF4-FFF2-40B4-BE49-F238E27FC236}">
                <a16:creationId xmlns:a16="http://schemas.microsoft.com/office/drawing/2014/main" id="{B838BFBE-7C2D-8E70-BA24-797C185A91FF}"/>
              </a:ext>
            </a:extLst>
          </p:cNvPr>
          <p:cNvSpPr/>
          <p:nvPr/>
        </p:nvSpPr>
        <p:spPr>
          <a:xfrm>
            <a:off x="-152400" y="1548855"/>
            <a:ext cx="11430000" cy="672050"/>
          </a:xfrm>
          <a:prstGeom prst="rect">
            <a:avLst/>
          </a:prstGeom>
          <a:gradFill>
            <a:gsLst>
              <a:gs pos="0">
                <a:schemeClr val="bg2">
                  <a:lumMod val="75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21594000" scaled="0"/>
          </a:gra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TextBox 10">
            <a:extLst>
              <a:ext uri="{FF2B5EF4-FFF2-40B4-BE49-F238E27FC236}">
                <a16:creationId xmlns:a16="http://schemas.microsoft.com/office/drawing/2014/main" id="{BE3186BD-F07A-6C29-53F4-94CB840F70EE}"/>
              </a:ext>
            </a:extLst>
          </p:cNvPr>
          <p:cNvSpPr txBox="1"/>
          <p:nvPr/>
        </p:nvSpPr>
        <p:spPr>
          <a:xfrm>
            <a:off x="1295401" y="2513509"/>
            <a:ext cx="7696200" cy="8419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52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Alcançado pela graça</a:t>
            </a:r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18E9DA71-8AD0-9DA2-9815-31DD0232351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1601" y="1548855"/>
            <a:ext cx="672050" cy="672050"/>
          </a:xfrm>
          <a:prstGeom prst="rect">
            <a:avLst/>
          </a:prstGeom>
        </p:spPr>
      </p:pic>
      <p:sp>
        <p:nvSpPr>
          <p:cNvPr id="2" name="TextBox 10">
            <a:extLst>
              <a:ext uri="{FF2B5EF4-FFF2-40B4-BE49-F238E27FC236}">
                <a16:creationId xmlns:a16="http://schemas.microsoft.com/office/drawing/2014/main" id="{3E7ACA11-BA5F-CE17-5828-2AFA72673DAB}"/>
              </a:ext>
            </a:extLst>
          </p:cNvPr>
          <p:cNvSpPr txBox="1"/>
          <p:nvPr/>
        </p:nvSpPr>
        <p:spPr>
          <a:xfrm>
            <a:off x="1295403" y="3648075"/>
            <a:ext cx="7391397" cy="4924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fontAlgn="base"/>
            <a:r>
              <a:rPr lang="pt-BR" sz="40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comunhão existente entre Davi e Jônatas rendeu bons frutos e teve seus efeitos manifestados em um tempo posterior. Por amor ao amigo, alguém esquecido em </a:t>
            </a:r>
            <a:r>
              <a:rPr lang="pt-BR" sz="4000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Lo-Debar</a:t>
            </a:r>
            <a:r>
              <a:rPr lang="pt-BR" sz="40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foi chamado para viver uma nova história.</a:t>
            </a: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4AD72B3B-4FA8-4FC4-8CBE-C8FB142134A7}"/>
              </a:ext>
            </a:extLst>
          </p:cNvPr>
          <p:cNvSpPr txBox="1"/>
          <p:nvPr/>
        </p:nvSpPr>
        <p:spPr>
          <a:xfrm>
            <a:off x="2119850" y="1706786"/>
            <a:ext cx="6109751" cy="3561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22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A BONDADE PARA COM MEFIBOSETE</a:t>
            </a: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0B5835F6-9986-D7C8-2C97-3073D3269868}"/>
              </a:ext>
            </a:extLst>
          </p:cNvPr>
          <p:cNvSpPr/>
          <p:nvPr/>
        </p:nvSpPr>
        <p:spPr>
          <a:xfrm>
            <a:off x="9601201" y="-876300"/>
            <a:ext cx="11658600" cy="11658600"/>
          </a:xfrm>
          <a:prstGeom prst="ellipse">
            <a:avLst/>
          </a:prstGeom>
          <a:gradFill flip="none" rotWithShape="0">
            <a:gsLst>
              <a:gs pos="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10800000" scaled="1"/>
            <a:tileRect/>
          </a:gra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4CB24A2D-6D0D-2F7A-68FE-AC5606CD682B}"/>
              </a:ext>
            </a:extLst>
          </p:cNvPr>
          <p:cNvSpPr/>
          <p:nvPr/>
        </p:nvSpPr>
        <p:spPr>
          <a:xfrm>
            <a:off x="9753601" y="-723900"/>
            <a:ext cx="11658600" cy="11658600"/>
          </a:xfrm>
          <a:prstGeom prst="ellipse">
            <a:avLst/>
          </a:prstGeom>
          <a:gradFill>
            <a:gsLst>
              <a:gs pos="0">
                <a:schemeClr val="bg2"/>
              </a:gs>
              <a:gs pos="100000">
                <a:schemeClr val="bg2">
                  <a:lumMod val="90000"/>
                </a:schemeClr>
              </a:gs>
            </a:gsLst>
            <a:lin ang="10800000" scaled="1"/>
          </a:gra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F2DC4A3-4DF3-EE0E-C457-76E59D50D0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6001" y="-534165"/>
            <a:ext cx="11658599" cy="11658600"/>
          </a:xfrm>
          <a:custGeom>
            <a:avLst/>
            <a:gdLst>
              <a:gd name="connsiteX0" fmla="*/ 5829299 w 11658599"/>
              <a:gd name="connsiteY0" fmla="*/ 0 h 11658600"/>
              <a:gd name="connsiteX1" fmla="*/ 11658599 w 11658599"/>
              <a:gd name="connsiteY1" fmla="*/ 5829300 h 11658600"/>
              <a:gd name="connsiteX2" fmla="*/ 5829299 w 11658599"/>
              <a:gd name="connsiteY2" fmla="*/ 11658600 h 11658600"/>
              <a:gd name="connsiteX3" fmla="*/ 0 w 11658599"/>
              <a:gd name="connsiteY3" fmla="*/ 5829300 h 11658600"/>
              <a:gd name="connsiteX4" fmla="*/ 5829299 w 11658599"/>
              <a:gd name="connsiteY4" fmla="*/ 0 h 1165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58599" h="11658600">
                <a:moveTo>
                  <a:pt x="5829299" y="0"/>
                </a:moveTo>
                <a:cubicBezTo>
                  <a:pt x="9048733" y="0"/>
                  <a:pt x="11658599" y="2609867"/>
                  <a:pt x="11658599" y="5829300"/>
                </a:cubicBezTo>
                <a:cubicBezTo>
                  <a:pt x="11658599" y="9048733"/>
                  <a:pt x="9048733" y="11658600"/>
                  <a:pt x="5829299" y="11658600"/>
                </a:cubicBezTo>
                <a:cubicBezTo>
                  <a:pt x="2609867" y="11658600"/>
                  <a:pt x="0" y="9048733"/>
                  <a:pt x="0" y="5829300"/>
                </a:cubicBezTo>
                <a:cubicBezTo>
                  <a:pt x="0" y="2609867"/>
                  <a:pt x="2609867" y="0"/>
                  <a:pt x="5829299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162038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6" grpId="0"/>
      <p:bldP spid="2" grpId="0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F65411A0-32A7-4EA2-A057-7629F6C032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83" y="-6240"/>
            <a:ext cx="18276920" cy="10293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853054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836A99E-E5F2-4314-98C6-9BEF8D46C1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83" y="0"/>
            <a:ext cx="18265841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330067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836A99E-E5F2-4314-98C6-9BEF8D46C1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83" y="0"/>
            <a:ext cx="18265841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048605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836A99E-E5F2-4314-98C6-9BEF8D46C1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83" y="4"/>
            <a:ext cx="18265841" cy="10286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630184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8035</TotalTime>
  <Words>507</Words>
  <Application>Microsoft Office PowerPoint</Application>
  <PresentationFormat>Personalizar</PresentationFormat>
  <Paragraphs>33</Paragraphs>
  <Slides>15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18" baseType="lpstr">
      <vt:lpstr>Calibri</vt:lpstr>
      <vt:lpstr>Arial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Davi: a manifestação da graça</dc:title>
  <dc:creator>Henrique Nascimento</dc:creator>
  <cp:lastModifiedBy>HERBETH LINS</cp:lastModifiedBy>
  <cp:revision>151</cp:revision>
  <dcterms:created xsi:type="dcterms:W3CDTF">2006-08-16T00:00:00Z</dcterms:created>
  <dcterms:modified xsi:type="dcterms:W3CDTF">2025-06-17T18:50:53Z</dcterms:modified>
  <dc:identifier>DAFjsyPzqZA</dc:identifier>
</cp:coreProperties>
</file>